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8" r:id="rId3"/>
    <p:sldId id="287" r:id="rId4"/>
    <p:sldId id="273" r:id="rId5"/>
    <p:sldId id="285" r:id="rId6"/>
    <p:sldId id="289" r:id="rId7"/>
    <p:sldId id="290" r:id="rId8"/>
    <p:sldId id="291" r:id="rId9"/>
    <p:sldId id="265" r:id="rId10"/>
  </p:sldIdLst>
  <p:sldSz cx="9144000" cy="6858000" type="screen4x3"/>
  <p:notesSz cx="6805613" cy="99393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C313"/>
    <a:srgbClr val="C9F16F"/>
    <a:srgbClr val="DDF6A4"/>
    <a:srgbClr val="B3EB35"/>
    <a:srgbClr val="3D0EB2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40" y="-102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18B7A-B5D8-4FC6-AC78-F81631C74B4E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9CFD2-69A7-47CE-8FFC-81A9F2647D6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346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B174F-1C60-45FE-86AE-742D0BFBC211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9A0EC-7CAF-4B7A-AAA8-07D7413C81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02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5EEFD-8740-462E-9D48-3CB06CCF0699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49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547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5EEFD-8740-462E-9D48-3CB06CCF0699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497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547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55650"/>
            <a:ext cx="4967287" cy="37274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0244" y="4720389"/>
            <a:ext cx="5445126" cy="44727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7" descr="1600×1200_UP_-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975199"/>
            <a:ext cx="7772400" cy="1470025"/>
          </a:xfrm>
        </p:spPr>
        <p:txBody>
          <a:bodyPr anchor="b"/>
          <a:lstStyle>
            <a:lvl1pPr algn="ctr">
              <a:defRPr sz="7000" b="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5301208"/>
            <a:ext cx="7776864" cy="576064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fld id="{02115D7E-7E66-4BE1-89D2-2EB8E97CE668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99999"/>
                </a:solidFill>
              </a:defRPr>
            </a:lvl1pPr>
          </a:lstStyle>
          <a:p>
            <a:fld id="{6E5EE656-AF62-41EF-9632-A193A95BCB7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49877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ová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695279"/>
            <a:ext cx="8134672" cy="1470025"/>
          </a:xfrm>
        </p:spPr>
        <p:txBody>
          <a:bodyPr anchor="b"/>
          <a:lstStyle>
            <a:lvl1pPr algn="l">
              <a:defRPr sz="7000" b="0">
                <a:solidFill>
                  <a:srgbClr val="999999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115D7E-7E66-4BE1-89D2-2EB8E97CE668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EE656-AF62-41EF-9632-A193A95BCB7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7505"/>
      </p:ext>
    </p:extLst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000"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115D7E-7E66-4BE1-89D2-2EB8E97CE668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EE656-AF62-41EF-9632-A193A95BCB7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40652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V Ostravě 23.04.2013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330097-944E-4F5A-9FE8-638CF191A2C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63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7" descr="1600×1200_UP_-02opr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195513" y="188913"/>
            <a:ext cx="662463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84213" y="1700213"/>
            <a:ext cx="8135937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4213" y="6516688"/>
            <a:ext cx="935037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02115D7E-7E66-4BE1-89D2-2EB8E97CE668}" type="datetimeFigureOut">
              <a:rPr lang="cs-CZ" smtClean="0"/>
              <a:pPr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39975" y="6516688"/>
            <a:ext cx="3960813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692275" y="6516688"/>
            <a:ext cx="576263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6E5EE656-AF62-41EF-9632-A193A95BCB7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med">
    <p:wipe dir="r"/>
  </p:transition>
  <p:txStyles>
    <p:titleStyle>
      <a:lvl1pPr algn="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1E96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1E96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1200"/>
        </a:spcBef>
        <a:spcAft>
          <a:spcPct val="0"/>
        </a:spcAft>
        <a:buClr>
          <a:srgbClr val="001E96"/>
        </a:buClr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58775" algn="l" rtl="0" eaLnBrk="1" fontAlgn="base" hangingPunct="1">
        <a:spcBef>
          <a:spcPts val="600"/>
        </a:spcBef>
        <a:spcAft>
          <a:spcPct val="0"/>
        </a:spcAft>
        <a:buClr>
          <a:srgbClr val="001E96"/>
        </a:buClr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358775" algn="l" rtl="0" eaLnBrk="1" fontAlgn="base" hangingPunct="1">
        <a:spcBef>
          <a:spcPts val="600"/>
        </a:spcBef>
        <a:spcAft>
          <a:spcPct val="0"/>
        </a:spcAft>
        <a:buClr>
          <a:srgbClr val="001E96"/>
        </a:buClr>
        <a:buSzPct val="120000"/>
        <a:buFont typeface="Arial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358775" algn="l" rtl="0" eaLnBrk="1" fontAlgn="base" hangingPunct="1">
        <a:spcBef>
          <a:spcPts val="6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58775" indent="-358775" algn="l" rtl="0" eaLnBrk="1" fontAlgn="base" hangingPunct="1">
        <a:spcBef>
          <a:spcPts val="6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789040"/>
            <a:ext cx="8208912" cy="1872208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Informace ÚP ČR, </a:t>
            </a:r>
            <a:br>
              <a:rPr lang="cs-CZ" sz="4800" b="1" dirty="0" smtClean="0"/>
            </a:br>
            <a:r>
              <a:rPr lang="cs-CZ" sz="4800" b="1" dirty="0" smtClean="0"/>
              <a:t>Krajské pobočky v Ostravě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368372909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984677" cy="1008112"/>
          </a:xfrm>
        </p:spPr>
        <p:txBody>
          <a:bodyPr lIns="0" tIns="0" rIns="0" bIns="0">
            <a:noAutofit/>
          </a:bodyPr>
          <a:lstStyle/>
          <a:p>
            <a:pPr algn="ctr"/>
            <a:r>
              <a:rPr lang="cs-CZ" sz="2800" dirty="0"/>
              <a:t>Nezaměstnanost v Moravskoslezském </a:t>
            </a:r>
            <a:r>
              <a:rPr lang="cs-CZ" sz="2800" dirty="0" smtClean="0"/>
              <a:t>kraji</a:t>
            </a:r>
            <a:br>
              <a:rPr lang="cs-CZ" sz="2800" dirty="0" smtClean="0"/>
            </a:br>
            <a:r>
              <a:rPr lang="cs-CZ" sz="2800" dirty="0" smtClean="0"/>
              <a:t>                         k 31.03.2016 </a:t>
            </a:r>
            <a:r>
              <a:rPr lang="cs-CZ" sz="3100" dirty="0"/>
              <a:t>	</a:t>
            </a:r>
            <a:r>
              <a:rPr lang="cs-CZ" dirty="0"/>
              <a:t>														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2"/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7" y="1556792"/>
            <a:ext cx="9008078" cy="48042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26913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1" y="332657"/>
            <a:ext cx="6408712" cy="720080"/>
          </a:xfrm>
        </p:spPr>
        <p:txBody>
          <a:bodyPr/>
          <a:lstStyle/>
          <a:p>
            <a:pPr algn="ctr"/>
            <a:r>
              <a:rPr lang="cs-CZ" dirty="0" smtClean="0"/>
              <a:t>Veřejně prospěšné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84576"/>
          </a:xfrm>
        </p:spPr>
        <p:txBody>
          <a:bodyPr/>
          <a:lstStyle/>
          <a:p>
            <a:pPr marL="0" indent="0" algn="just"/>
            <a:r>
              <a:rPr lang="cs-CZ" sz="20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Veřejně prospěšnými pracemi se rozumí </a:t>
            </a:r>
            <a:r>
              <a:rPr lang="cs-CZ" sz="20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časově omezené pracovní příležitosti spočívající zejména v údržbě veřejných prostranství, úklidu a údržbě veřejných budov a komunikací nebo jiných obdobných činnostech ve prospěch obcí nebo ve </a:t>
            </a:r>
            <a:r>
              <a:rPr lang="cs-CZ" sz="20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prospěch státních </a:t>
            </a:r>
            <a:r>
              <a:rPr lang="cs-CZ" sz="20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nebo jiných obecně prospěšných institucí, které vytváří zaměstnavatel nejdéle na 24 po sobě jdoucích kalendářních měsíců, a to </a:t>
            </a:r>
            <a:br>
              <a:rPr lang="cs-CZ" sz="20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</a:br>
            <a:r>
              <a:rPr lang="cs-CZ" sz="20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i opakovaně, k pracovnímu umístění uchazečů o zaměstnání. Pracovní příležitosti jsou vytvářeny na základě dohody s Úřadem práce, který na ně může zaměstnavateli poskytnout příspěvek.</a:t>
            </a:r>
          </a:p>
          <a:p>
            <a:pPr>
              <a:spcBef>
                <a:spcPts val="600"/>
              </a:spcBef>
            </a:pPr>
            <a:r>
              <a:rPr lang="cs-CZ" sz="20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Hlavní cíle: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snížit dlouhodobou nezaměstnanost </a:t>
            </a:r>
            <a:r>
              <a:rPr lang="cs-CZ" sz="1900" dirty="0" err="1">
                <a:solidFill>
                  <a:srgbClr val="001E96"/>
                </a:solidFill>
                <a:latin typeface="+mj-lt"/>
                <a:ea typeface="+mj-ea"/>
                <a:cs typeface="+mj-cs"/>
              </a:rPr>
              <a:t>UoZ</a:t>
            </a:r>
            <a:endParaRPr lang="cs-CZ" sz="1900" dirty="0">
              <a:solidFill>
                <a:srgbClr val="001E96"/>
              </a:solidFill>
              <a:latin typeface="+mj-lt"/>
              <a:ea typeface="+mj-ea"/>
              <a:cs typeface="+mj-cs"/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minimalizovat dobu pobytu uchazeče o zaměstnání v evidenci, podporovat co nejrychlejší vstup či návrat na trh práce 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podporovat ty uchazeče o zaměstnání (</a:t>
            </a:r>
            <a:r>
              <a:rPr lang="cs-CZ" sz="1900" dirty="0" err="1">
                <a:solidFill>
                  <a:srgbClr val="001E96"/>
                </a:solidFill>
                <a:latin typeface="+mj-lt"/>
                <a:ea typeface="+mj-ea"/>
                <a:cs typeface="+mj-cs"/>
              </a:rPr>
              <a:t>UoZ</a:t>
            </a: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), kterým nelze pro jejich individuální znevýhodnění zajistit pracovní uplatnění jiným způsobem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v"/>
            </a:pP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zamezit opakovanému umístění </a:t>
            </a:r>
            <a:r>
              <a:rPr lang="cs-CZ" sz="1900" dirty="0" err="1">
                <a:solidFill>
                  <a:srgbClr val="001E96"/>
                </a:solidFill>
                <a:latin typeface="+mj-lt"/>
                <a:ea typeface="+mj-ea"/>
                <a:cs typeface="+mj-cs"/>
              </a:rPr>
              <a:t>UoZ</a:t>
            </a: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 bez vážného důvodu na nástroj VPP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zcela výjimečně ve zvlášť odůvodněných případech uzavírat dohody na období 24 měsíců  </a:t>
            </a:r>
          </a:p>
          <a:p>
            <a:pPr marL="0" indent="0" algn="just">
              <a:spcBef>
                <a:spcPts val="0"/>
              </a:spcBef>
            </a:pPr>
            <a:endParaRPr lang="cs-CZ" sz="2000" dirty="0"/>
          </a:p>
          <a:p>
            <a:pPr algn="just">
              <a:spcBef>
                <a:spcPts val="0"/>
              </a:spcBef>
            </a:pPr>
            <a:r>
              <a:rPr lang="cs-CZ" sz="2000" dirty="0"/>
              <a:t> </a:t>
            </a:r>
          </a:p>
          <a:p>
            <a:pPr algn="just">
              <a:spcBef>
                <a:spcPts val="0"/>
              </a:spcBef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7320849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7200800" cy="864096"/>
          </a:xfr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3600" dirty="0" smtClean="0"/>
              <a:t>Veřejně prospěšné práce v MSK</a:t>
            </a:r>
            <a:endParaRPr lang="cs-CZ" sz="3600" dirty="0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6354425"/>
              </p:ext>
            </p:extLst>
          </p:nvPr>
        </p:nvGraphicFramePr>
        <p:xfrm>
          <a:off x="251520" y="2253047"/>
          <a:ext cx="8568951" cy="394305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168352"/>
                <a:gridCol w="1512168"/>
                <a:gridCol w="1368152"/>
                <a:gridCol w="1260139"/>
                <a:gridCol w="1260140"/>
              </a:tblGrid>
              <a:tr h="586831">
                <a:tc rowSpan="2">
                  <a:txBody>
                    <a:bodyPr/>
                    <a:lstStyle/>
                    <a:p>
                      <a:pPr algn="ctr"/>
                      <a:r>
                        <a:rPr lang="cs-CZ" sz="2200" b="1" dirty="0" smtClean="0">
                          <a:solidFill>
                            <a:schemeClr val="bg1"/>
                          </a:solidFill>
                        </a:rPr>
                        <a:t>veřejně</a:t>
                      </a:r>
                      <a:r>
                        <a:rPr lang="cs-CZ" sz="2200" b="1" baseline="0" dirty="0" smtClean="0">
                          <a:solidFill>
                            <a:schemeClr val="bg1"/>
                          </a:solidFill>
                        </a:rPr>
                        <a:t> prospěšné práce </a:t>
                      </a:r>
                    </a:p>
                    <a:p>
                      <a:pPr algn="ctr"/>
                      <a:r>
                        <a:rPr lang="cs-CZ" sz="2200" b="1" baseline="0" dirty="0" smtClean="0">
                          <a:solidFill>
                            <a:schemeClr val="bg1"/>
                          </a:solidFill>
                        </a:rPr>
                        <a:t>vč. ESF-NIP</a:t>
                      </a:r>
                      <a:r>
                        <a:rPr lang="cs-CZ" sz="2200" b="1" baseline="30000" dirty="0" smtClean="0">
                          <a:solidFill>
                            <a:schemeClr val="bg1"/>
                          </a:solidFill>
                        </a:rPr>
                        <a:t>1)</a:t>
                      </a:r>
                      <a:endParaRPr lang="cs-CZ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celkem míst</a:t>
                      </a:r>
                    </a:p>
                    <a:p>
                      <a:pPr algn="ctr"/>
                      <a:r>
                        <a:rPr lang="cs-CZ" sz="2000" dirty="0" smtClean="0"/>
                        <a:t>od počátku roku k</a:t>
                      </a:r>
                      <a:endParaRPr lang="cs-CZ" sz="2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celkem </a:t>
                      </a:r>
                      <a:r>
                        <a:rPr lang="cs-CZ" sz="2000" dirty="0" err="1" smtClean="0"/>
                        <a:t>UoZ</a:t>
                      </a:r>
                      <a:endParaRPr lang="cs-CZ" sz="2000" dirty="0" smtClean="0"/>
                    </a:p>
                    <a:p>
                      <a:pPr algn="ctr"/>
                      <a:r>
                        <a:rPr lang="cs-CZ" sz="2000" dirty="0" smtClean="0"/>
                        <a:t>od počátku roku k</a:t>
                      </a:r>
                      <a:endParaRPr lang="cs-CZ" sz="2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>
                    <a:solidFill>
                      <a:srgbClr val="0C2DD2"/>
                    </a:solidFill>
                  </a:tcPr>
                </a:tc>
              </a:tr>
              <a:tr h="559774">
                <a:tc vMerge="1"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31.12.2015</a:t>
                      </a:r>
                      <a:endParaRPr lang="cs-CZ" sz="180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31.12.2015</a:t>
                      </a:r>
                      <a:endParaRPr lang="cs-CZ" sz="180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Bruntál</a:t>
                      </a:r>
                      <a:endParaRPr lang="cs-CZ" sz="1900" b="1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602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875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667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964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Frýdek-Místek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277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389</a:t>
                      </a:r>
                      <a:endParaRPr lang="cs-CZ" sz="190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286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396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Karviná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691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835</a:t>
                      </a:r>
                      <a:endParaRPr lang="cs-CZ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691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997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Nový Jičín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480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731</a:t>
                      </a:r>
                      <a:endParaRPr lang="cs-CZ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457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735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Opava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341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379</a:t>
                      </a:r>
                      <a:endParaRPr lang="cs-CZ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341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395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Ostrava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483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695</a:t>
                      </a:r>
                      <a:endParaRPr lang="cs-CZ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599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711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MSK celkem</a:t>
                      </a:r>
                      <a:endParaRPr lang="cs-CZ" sz="20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2 874</a:t>
                      </a:r>
                      <a:endParaRPr lang="cs-CZ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3 904</a:t>
                      </a:r>
                      <a:endParaRPr lang="cs-CZ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3 041</a:t>
                      </a:r>
                      <a:endParaRPr lang="cs-CZ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4 198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51520" y="6207174"/>
            <a:ext cx="6094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400" dirty="0" smtClean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1) spolufinancováno </a:t>
            </a:r>
            <a:r>
              <a:rPr lang="cs-CZ" sz="1400" dirty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převážně z Evropského sociálního </a:t>
            </a:r>
            <a:r>
              <a:rPr lang="cs-CZ" sz="1400" dirty="0" smtClean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fondu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1520" y="1196752"/>
            <a:ext cx="8640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943350" algn="r"/>
                <a:tab pos="5562600" algn="r"/>
                <a:tab pos="7715250" algn="r"/>
              </a:tabLst>
            </a:pPr>
            <a:r>
              <a:rPr lang="cs-CZ" b="1" dirty="0" smtClean="0"/>
              <a:t>	</a:t>
            </a:r>
            <a:r>
              <a:rPr lang="cs-CZ" sz="24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rok 2014	rok 2015	meziročně</a:t>
            </a:r>
          </a:p>
          <a:p>
            <a:pPr>
              <a:spcBef>
                <a:spcPts val="600"/>
              </a:spcBef>
              <a:tabLst>
                <a:tab pos="3771900" algn="r"/>
                <a:tab pos="5381625" algn="r"/>
                <a:tab pos="8077200" algn="r"/>
              </a:tabLst>
            </a:pPr>
            <a:r>
              <a:rPr lang="cs-CZ" sz="2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výdaje v mil. Kč: 	319,2	348,5	+29,3 (+9,2 %)</a:t>
            </a:r>
          </a:p>
        </p:txBody>
      </p:sp>
    </p:spTree>
    <p:extLst>
      <p:ext uri="{BB962C8B-B14F-4D97-AF65-F5344CB8AC3E}">
        <p14:creationId xmlns:p14="http://schemas.microsoft.com/office/powerpoint/2010/main" val="275366716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128" y="116632"/>
            <a:ext cx="7597352" cy="936104"/>
          </a:xfrm>
        </p:spPr>
        <p:txBody>
          <a:bodyPr/>
          <a:lstStyle/>
          <a:p>
            <a:pPr algn="ctr"/>
            <a:r>
              <a:rPr lang="cs-CZ" sz="3200" dirty="0" smtClean="0"/>
              <a:t>Výše finančních příspěvků </a:t>
            </a:r>
            <a:br>
              <a:rPr lang="cs-CZ" sz="3200" dirty="0" smtClean="0"/>
            </a:br>
            <a:r>
              <a:rPr lang="cs-CZ" sz="3200" dirty="0" smtClean="0"/>
              <a:t>na veřejně prospěšné práce - kritéria 2016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600" dirty="0">
              <a:solidFill>
                <a:srgbClr val="3D0EB2"/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600533"/>
              </p:ext>
            </p:extLst>
          </p:nvPr>
        </p:nvGraphicFramePr>
        <p:xfrm>
          <a:off x="899877" y="1484783"/>
          <a:ext cx="7201372" cy="259209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60155"/>
                <a:gridCol w="3241217"/>
              </a:tblGrid>
              <a:tr h="86409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nástroj APZ</a:t>
                      </a:r>
                      <a:endParaRPr lang="cs-CZ" sz="2000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výše příspěvku </a:t>
                      </a:r>
                    </a:p>
                    <a:p>
                      <a:pPr algn="ctr"/>
                      <a:r>
                        <a:rPr lang="cs-CZ" sz="2000" b="1" dirty="0" smtClean="0"/>
                        <a:t>- plný úvazek -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VPP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14.000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VPP předák (koordinátor)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Asistent prevence kriminality</a:t>
                      </a:r>
                      <a:r>
                        <a:rPr lang="cs-CZ" sz="2000" b="1" baseline="0" dirty="0" smtClean="0"/>
                        <a:t> (APK)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251520" y="4293096"/>
            <a:ext cx="864096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Příspěvek lze poskytnout až do výše skutečně vynaložených prostředků na mzdy nebo platy na zaměstnance umístěného na tyto práce, včetně pojistného na sociální zabezpečení </a:t>
            </a:r>
            <a:r>
              <a:rPr lang="cs-CZ" sz="19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a </a:t>
            </a: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příspěvku na státní politiku zaměstnanosti a pojistného na veřejné zdravotní pojištění, které zaměstnavatel za sebe odvedl z vyměřovacího základu tohoto zaměstnance.</a:t>
            </a:r>
          </a:p>
          <a:p>
            <a:pPr algn="just">
              <a:spcBef>
                <a:spcPts val="1200"/>
              </a:spcBef>
            </a:pPr>
            <a:r>
              <a:rPr lang="cs-CZ" sz="19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V roce 2016 </a:t>
            </a: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jsou finanční příspěvky poskytovány </a:t>
            </a:r>
            <a:r>
              <a:rPr lang="cs-CZ" sz="19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na dobu max. 12 měsíců</a:t>
            </a:r>
            <a:r>
              <a:rPr lang="cs-CZ" sz="19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just"/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75473114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332657"/>
            <a:ext cx="7416824" cy="720080"/>
          </a:xfrm>
        </p:spPr>
        <p:txBody>
          <a:bodyPr/>
          <a:lstStyle/>
          <a:p>
            <a:pPr algn="ctr"/>
            <a:r>
              <a:rPr lang="cs-CZ" sz="3900" dirty="0" smtClean="0"/>
              <a:t>Společensky účelná pracovní místa</a:t>
            </a:r>
            <a:endParaRPr lang="cs-CZ" sz="3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84576"/>
          </a:xfrm>
        </p:spPr>
        <p:txBody>
          <a:bodyPr/>
          <a:lstStyle/>
          <a:p>
            <a:pPr marL="0" indent="0" algn="just"/>
            <a:r>
              <a:rPr lang="cs-CZ" sz="1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Společensky účelnými pracovními místy </a:t>
            </a: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se rozumí pracovní místa, která zaměstnavatel zřizuje nebo vyhrazuje na základě dohody s Úřadem práce </a:t>
            </a: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a obsazuje </a:t>
            </a: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je uchazeči </a:t>
            </a: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/>
            </a:r>
            <a:b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</a:b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o </a:t>
            </a: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zaměstnání, kterým nelze zajistit pracovní uplatnění jiným způsobem. Společensky účelným pracovním místem je i pracovní místo, které zřídil po dohodě s Úřadem práce uchazeč o zaměstnání za účelem výkonu samostatné výdělečné činnosti. Na společensky účelná pracovní místa může Úřad práce poskytnout příspěvek</a:t>
            </a: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just">
              <a:spcBef>
                <a:spcPts val="600"/>
              </a:spcBef>
            </a:pPr>
            <a:r>
              <a:rPr lang="cs-CZ" sz="18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Podmínky :</a:t>
            </a:r>
            <a:endParaRPr lang="cs-CZ" sz="1800" b="1" dirty="0">
              <a:solidFill>
                <a:srgbClr val="001E96"/>
              </a:solidFill>
              <a:latin typeface="+mj-lt"/>
              <a:ea typeface="+mj-ea"/>
              <a:cs typeface="+mj-cs"/>
            </a:endParaRPr>
          </a:p>
          <a:p>
            <a:pPr marL="361950" lvl="0" indent="-361950" algn="just"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Počet finančně podpořených pracovních míst (SÚPM vyhrazené) u jednoho zaměstnavatele v okrese činí v kalendářním roce 2 místa. Nově vzniklou firmu nebo OSVČ podpoříme až po půlroce fungování</a:t>
            </a: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361950" indent="-3619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Příspěvek neposkytneme v případech, kdy byla udělena pokuta v rámci dodržování pracovně právních vztahů rok zpět od podání žádosti.</a:t>
            </a:r>
          </a:p>
          <a:p>
            <a:pPr marL="361950" indent="-361950" algn="just"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cs-CZ" sz="1800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Při </a:t>
            </a: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posuzování žádostí je nutno upřednostňovat </a:t>
            </a:r>
            <a:r>
              <a:rPr lang="cs-CZ" sz="1800" dirty="0" err="1">
                <a:solidFill>
                  <a:srgbClr val="001E96"/>
                </a:solidFill>
                <a:latin typeface="+mj-lt"/>
                <a:ea typeface="+mj-ea"/>
                <a:cs typeface="+mj-cs"/>
              </a:rPr>
              <a:t>UoZ</a:t>
            </a:r>
            <a:r>
              <a:rPr lang="cs-CZ" sz="1800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 s kumulací handicapů, tzn. věk, zdravotní omezení, dlouhodobá evidence atd., a to v návaznosti na poptávkovou stranu trhu práce, abychom nepodporovali pracovní místa, která jsou běžně k dispozici v databázi ÚP bez příspěvku. </a:t>
            </a:r>
          </a:p>
          <a:p>
            <a:pPr marL="0" indent="0" algn="just">
              <a:spcBef>
                <a:spcPts val="600"/>
              </a:spcBef>
            </a:pPr>
            <a:r>
              <a:rPr lang="cs-CZ" sz="1800" b="1" dirty="0">
                <a:solidFill>
                  <a:srgbClr val="001E96"/>
                </a:solidFill>
              </a:rPr>
              <a:t>V roce 2016 </a:t>
            </a:r>
            <a:r>
              <a:rPr lang="cs-CZ" sz="1800" dirty="0">
                <a:solidFill>
                  <a:srgbClr val="001E96"/>
                </a:solidFill>
              </a:rPr>
              <a:t>jsou finanční příspěvky na SÚPM vyhrazená poskytovány </a:t>
            </a:r>
            <a:r>
              <a:rPr lang="cs-CZ" sz="1800" b="1" dirty="0">
                <a:solidFill>
                  <a:srgbClr val="001E96"/>
                </a:solidFill>
              </a:rPr>
              <a:t>na dobu </a:t>
            </a:r>
            <a:br>
              <a:rPr lang="cs-CZ" sz="1800" b="1" dirty="0">
                <a:solidFill>
                  <a:srgbClr val="001E96"/>
                </a:solidFill>
              </a:rPr>
            </a:br>
            <a:r>
              <a:rPr lang="cs-CZ" sz="1800" b="1" dirty="0">
                <a:solidFill>
                  <a:srgbClr val="001E96"/>
                </a:solidFill>
              </a:rPr>
              <a:t>max. 6 měsíců</a:t>
            </a:r>
            <a:r>
              <a:rPr lang="cs-CZ" sz="1800" dirty="0">
                <a:solidFill>
                  <a:srgbClr val="001E96"/>
                </a:solidFill>
              </a:rPr>
              <a:t>; u odborné praxe pro </a:t>
            </a:r>
            <a:r>
              <a:rPr lang="cs-CZ" sz="1800" dirty="0" err="1">
                <a:solidFill>
                  <a:srgbClr val="001E96"/>
                </a:solidFill>
              </a:rPr>
              <a:t>UoZ</a:t>
            </a:r>
            <a:r>
              <a:rPr lang="cs-CZ" sz="1800" dirty="0">
                <a:solidFill>
                  <a:srgbClr val="001E96"/>
                </a:solidFill>
              </a:rPr>
              <a:t> do 30 let věku na dobu </a:t>
            </a:r>
            <a:r>
              <a:rPr lang="cs-CZ" sz="1800" b="1" dirty="0">
                <a:solidFill>
                  <a:srgbClr val="001E96"/>
                </a:solidFill>
              </a:rPr>
              <a:t>max. 12 měsíců</a:t>
            </a:r>
            <a:r>
              <a:rPr lang="cs-CZ" sz="1800" dirty="0">
                <a:solidFill>
                  <a:srgbClr val="001E96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</a:pPr>
            <a:endParaRPr lang="cs-CZ" sz="1800" dirty="0"/>
          </a:p>
          <a:p>
            <a:pPr algn="just">
              <a:spcBef>
                <a:spcPts val="0"/>
              </a:spcBef>
            </a:pPr>
            <a:r>
              <a:rPr lang="cs-CZ" sz="2000" dirty="0"/>
              <a:t> </a:t>
            </a:r>
          </a:p>
          <a:p>
            <a:pPr algn="just">
              <a:spcBef>
                <a:spcPts val="0"/>
              </a:spcBef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2600432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234708" cy="720080"/>
          </a:xfr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3200" dirty="0"/>
              <a:t>Společensky účelná pracovní </a:t>
            </a:r>
            <a:r>
              <a:rPr lang="cs-CZ" sz="3200" dirty="0" smtClean="0"/>
              <a:t>místa </a:t>
            </a:r>
            <a:br>
              <a:rPr lang="cs-CZ" sz="3200" dirty="0" smtClean="0"/>
            </a:br>
            <a:r>
              <a:rPr lang="cs-CZ" sz="2800" dirty="0" smtClean="0"/>
              <a:t> - </a:t>
            </a:r>
            <a:r>
              <a:rPr lang="cs-CZ" sz="3000" dirty="0" smtClean="0"/>
              <a:t>vyhrazená -</a:t>
            </a:r>
            <a:endParaRPr lang="cs-CZ" sz="3000" dirty="0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150751"/>
              </p:ext>
            </p:extLst>
          </p:nvPr>
        </p:nvGraphicFramePr>
        <p:xfrm>
          <a:off x="1476227" y="2264120"/>
          <a:ext cx="6048672" cy="394305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168352"/>
                <a:gridCol w="1512168"/>
                <a:gridCol w="1368152"/>
              </a:tblGrid>
              <a:tr h="586831">
                <a:tc rowSpan="2">
                  <a:txBody>
                    <a:bodyPr/>
                    <a:lstStyle/>
                    <a:p>
                      <a:pPr algn="ctr"/>
                      <a:r>
                        <a:rPr lang="cs-CZ" sz="2200" b="1" dirty="0" smtClean="0">
                          <a:solidFill>
                            <a:schemeClr val="bg1"/>
                          </a:solidFill>
                        </a:rPr>
                        <a:t>SÚPM - vyhrazená</a:t>
                      </a:r>
                      <a:endParaRPr lang="cs-CZ" sz="2200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cs-CZ" sz="2200" b="1" baseline="0" dirty="0" smtClean="0">
                          <a:solidFill>
                            <a:schemeClr val="bg1"/>
                          </a:solidFill>
                        </a:rPr>
                        <a:t>vč. ESF-NIP</a:t>
                      </a:r>
                      <a:r>
                        <a:rPr lang="cs-CZ" sz="2200" b="1" baseline="30000" dirty="0" smtClean="0">
                          <a:solidFill>
                            <a:schemeClr val="bg1"/>
                          </a:solidFill>
                        </a:rPr>
                        <a:t>1)</a:t>
                      </a:r>
                      <a:endParaRPr lang="cs-CZ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celkem míst</a:t>
                      </a:r>
                    </a:p>
                    <a:p>
                      <a:pPr algn="ctr"/>
                      <a:r>
                        <a:rPr lang="cs-CZ" sz="2000" dirty="0" smtClean="0"/>
                        <a:t>od počátku roku k</a:t>
                      </a:r>
                      <a:endParaRPr lang="cs-CZ" sz="2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</a:tr>
              <a:tr h="559774">
                <a:tc vMerge="1"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31.12.2015</a:t>
                      </a:r>
                      <a:endParaRPr lang="cs-CZ" sz="180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Bruntál</a:t>
                      </a:r>
                      <a:endParaRPr lang="cs-CZ" sz="1900" b="1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416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969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Frýdek-Místek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766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>
                          <a:solidFill>
                            <a:schemeClr val="tx1"/>
                          </a:solidFill>
                        </a:rPr>
                        <a:t>1 096</a:t>
                      </a:r>
                      <a:endParaRPr lang="cs-CZ" sz="1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Karviná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606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cs-CZ" sz="1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022</a:t>
                      </a:r>
                      <a:endParaRPr lang="cs-CZ" sz="1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Nový Jičín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542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903</a:t>
                      </a:r>
                      <a:endParaRPr lang="cs-CZ" sz="1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Opava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768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1 099</a:t>
                      </a:r>
                      <a:endParaRPr lang="cs-CZ" sz="1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42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 Ostrava</a:t>
                      </a:r>
                      <a:endParaRPr lang="cs-CZ" sz="1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1 115</a:t>
                      </a:r>
                      <a:endParaRPr lang="cs-CZ" sz="1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1 272</a:t>
                      </a:r>
                      <a:endParaRPr lang="cs-CZ" sz="1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MSK celkem</a:t>
                      </a:r>
                      <a:endParaRPr lang="cs-CZ" sz="20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C2D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4 213</a:t>
                      </a:r>
                      <a:endParaRPr lang="cs-CZ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6 361</a:t>
                      </a:r>
                      <a:endParaRPr lang="cs-CZ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DD2"/>
                    </a:solidFill>
                  </a:tcPr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51520" y="6207174"/>
            <a:ext cx="6094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400" dirty="0" smtClean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1) spolufinancováno </a:t>
            </a:r>
            <a:r>
              <a:rPr lang="cs-CZ" sz="1400" dirty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převážně z Evropského sociálního </a:t>
            </a:r>
            <a:r>
              <a:rPr lang="cs-CZ" sz="1400" dirty="0" smtClean="0">
                <a:ln w="1905"/>
                <a:solidFill>
                  <a:srgbClr val="001E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itchFamily="34" charset="0"/>
                <a:cs typeface="Tahoma" pitchFamily="34" charset="0"/>
              </a:rPr>
              <a:t>fondu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1520" y="1196752"/>
            <a:ext cx="8640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943350" algn="r"/>
                <a:tab pos="5562600" algn="r"/>
                <a:tab pos="7715250" algn="r"/>
              </a:tabLst>
            </a:pPr>
            <a:r>
              <a:rPr lang="cs-CZ" b="1" dirty="0" smtClean="0"/>
              <a:t>	</a:t>
            </a:r>
            <a:r>
              <a:rPr lang="cs-CZ" sz="24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rok 2014	rok 2015	meziročně</a:t>
            </a:r>
          </a:p>
          <a:p>
            <a:pPr>
              <a:spcBef>
                <a:spcPts val="600"/>
              </a:spcBef>
              <a:tabLst>
                <a:tab pos="3771900" algn="r"/>
                <a:tab pos="5381625" algn="r"/>
                <a:tab pos="8248650" algn="r"/>
              </a:tabLst>
            </a:pPr>
            <a:r>
              <a:rPr lang="cs-CZ" sz="2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výdaje v mil. Kč: 	</a:t>
            </a:r>
            <a:r>
              <a:rPr lang="cs-CZ" sz="28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368,0</a:t>
            </a:r>
            <a:r>
              <a:rPr lang="cs-CZ" sz="2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	</a:t>
            </a:r>
            <a:r>
              <a:rPr lang="cs-CZ" sz="28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534,2</a:t>
            </a:r>
            <a:r>
              <a:rPr lang="cs-CZ" sz="2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	</a:t>
            </a:r>
            <a:r>
              <a:rPr lang="cs-CZ" sz="28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+166,2 (+45,2 </a:t>
            </a:r>
            <a:r>
              <a:rPr lang="cs-CZ" sz="28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%)</a:t>
            </a:r>
          </a:p>
        </p:txBody>
      </p:sp>
    </p:spTree>
    <p:extLst>
      <p:ext uri="{BB962C8B-B14F-4D97-AF65-F5344CB8AC3E}">
        <p14:creationId xmlns:p14="http://schemas.microsoft.com/office/powerpoint/2010/main" val="43407012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128" y="116632"/>
            <a:ext cx="7597352" cy="1008112"/>
          </a:xfrm>
        </p:spPr>
        <p:txBody>
          <a:bodyPr/>
          <a:lstStyle/>
          <a:p>
            <a:pPr algn="ctr"/>
            <a:r>
              <a:rPr lang="cs-CZ" sz="3200" dirty="0" smtClean="0"/>
              <a:t>Výše finančních příspěvků na společensky účelná pracovní místa - kritéria 2016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600" dirty="0">
              <a:solidFill>
                <a:srgbClr val="3D0EB2"/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542523"/>
              </p:ext>
            </p:extLst>
          </p:nvPr>
        </p:nvGraphicFramePr>
        <p:xfrm>
          <a:off x="107503" y="1484783"/>
          <a:ext cx="8928993" cy="4860003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390087"/>
                <a:gridCol w="2269453"/>
                <a:gridCol w="2269453"/>
              </a:tblGrid>
              <a:tr h="398557">
                <a:tc rowSpan="2"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nástroj APZ</a:t>
                      </a:r>
                      <a:endParaRPr lang="cs-CZ" sz="2400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výše příspěvku - plný úvazek 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 anchor="ctr"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43822">
                <a:tc vMerge="1"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evidence 3 - 24 měsíců</a:t>
                      </a:r>
                      <a:endParaRPr lang="cs-CZ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evidence </a:t>
                      </a: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</a:t>
                      </a: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24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měsíců</a:t>
                      </a:r>
                      <a:endParaRPr lang="cs-CZ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 vyhrazené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13.000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 vyhrazené - </a:t>
                      </a:r>
                      <a:r>
                        <a:rPr lang="cs-CZ" sz="2000" b="1" dirty="0" err="1" smtClean="0"/>
                        <a:t>UoZ</a:t>
                      </a:r>
                      <a:r>
                        <a:rPr lang="cs-CZ" sz="2000" b="1" dirty="0" smtClean="0"/>
                        <a:t> nad</a:t>
                      </a:r>
                      <a:r>
                        <a:rPr lang="cs-CZ" sz="2000" b="1" baseline="0" dirty="0" smtClean="0"/>
                        <a:t> 50 let věku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16.000 Kč</a:t>
                      </a:r>
                      <a:endParaRPr lang="cs-CZ" sz="2000" b="1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/>
                        <a:t>SÚPM vyhrazené - </a:t>
                      </a:r>
                      <a:r>
                        <a:rPr lang="cs-CZ" sz="2000" b="1" dirty="0" err="1" smtClean="0"/>
                        <a:t>UoZ</a:t>
                      </a:r>
                      <a:r>
                        <a:rPr lang="cs-CZ" sz="2000" b="1" dirty="0" smtClean="0"/>
                        <a:t> do</a:t>
                      </a:r>
                      <a:r>
                        <a:rPr lang="cs-CZ" sz="2000" b="1" baseline="0" dirty="0" smtClean="0"/>
                        <a:t> 30 let věku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16.000 Kč</a:t>
                      </a:r>
                      <a:endParaRPr lang="cs-CZ" sz="2000" b="1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 vyhrazené - odborná praxe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max. 24.000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 anchor="ctr">
                    <a:solidFill>
                      <a:srgbClr val="B3EB35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 vyhrazené pro OZP (bez OZZ) 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16.000 Kč</a:t>
                      </a:r>
                      <a:endParaRPr lang="cs-CZ" sz="2000" b="1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F16F"/>
                    </a:solidFill>
                  </a:tcPr>
                </a:tc>
              </a:tr>
              <a:tr h="477203">
                <a:tc rowSpan="2"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SÚPM- ZPHP (zájemci v MSK</a:t>
                      </a:r>
                      <a:r>
                        <a:rPr lang="cs-CZ" sz="2000" b="1" baseline="0" dirty="0" smtClean="0"/>
                        <a:t> v procesu hromadného propouštění)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3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max. 5.000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 anchor="ctr">
                    <a:solidFill>
                      <a:srgbClr val="B3EB35"/>
                    </a:solidFill>
                  </a:tcPr>
                </a:tc>
              </a:tr>
              <a:tr h="477203">
                <a:tc vMerge="1">
                  <a:txBody>
                    <a:bodyPr/>
                    <a:lstStyle/>
                    <a:p>
                      <a:pPr algn="l"/>
                      <a:endParaRPr lang="cs-CZ" sz="2000" b="1" dirty="0"/>
                    </a:p>
                  </a:txBody>
                  <a:tcPr anchor="ctr">
                    <a:solidFill>
                      <a:srgbClr val="B3EB3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osoby starší 55 let a OZP - max. 24.000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B3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 anchor="ctr">
                    <a:solidFill>
                      <a:srgbClr val="B3EB35"/>
                    </a:solidFill>
                  </a:tcPr>
                </a:tc>
              </a:tr>
              <a:tr h="477203"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SÚPM zřízená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31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max. 100.000 Kč</a:t>
                      </a:r>
                      <a:endParaRPr lang="cs-CZ" sz="2000" b="1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31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2000" b="1" dirty="0"/>
                    </a:p>
                  </a:txBody>
                  <a:tcPr anchor="ctr">
                    <a:solidFill>
                      <a:srgbClr val="B3EB3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05160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1691681" y="2276872"/>
            <a:ext cx="5760640" cy="863874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buClr>
                <a:srgbClr val="990000"/>
              </a:buClr>
              <a:buFont typeface="Tahoma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dirty="0" err="1" smtClean="0"/>
              <a:t>Děkuji</a:t>
            </a:r>
            <a:r>
              <a:rPr lang="cs-CZ" sz="4800" dirty="0" smtClean="0"/>
              <a:t> </a:t>
            </a:r>
            <a:r>
              <a:rPr lang="en-GB" sz="4800" dirty="0" err="1" smtClean="0"/>
              <a:t>za</a:t>
            </a:r>
            <a:r>
              <a:rPr lang="cs-CZ" sz="4800" dirty="0" smtClean="0"/>
              <a:t> </a:t>
            </a:r>
            <a:r>
              <a:rPr lang="en-GB" sz="4800" dirty="0" err="1" smtClean="0"/>
              <a:t>pozornost</a:t>
            </a:r>
            <a:endParaRPr lang="en-GB" sz="4800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1476375" y="5105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620243" y="3645023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1E96"/>
              </a:buClr>
            </a:pPr>
            <a:r>
              <a:rPr lang="cs-CZ" sz="24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Ing. Vladana Piskořová</a:t>
            </a:r>
            <a:endParaRPr lang="cs-CZ" sz="2400" b="1" dirty="0">
              <a:solidFill>
                <a:srgbClr val="001E96"/>
              </a:solidFill>
              <a:latin typeface="+mj-lt"/>
              <a:ea typeface="+mj-ea"/>
              <a:cs typeface="+mj-cs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1E96"/>
              </a:buClr>
            </a:pPr>
            <a:r>
              <a:rPr lang="cs-CZ" sz="2400" b="1" dirty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Úřad práce ČR - krajská pobočka v Ostravě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1E96"/>
              </a:buClr>
            </a:pPr>
            <a:r>
              <a:rPr lang="cs-CZ" sz="2400" b="1" dirty="0" smtClean="0">
                <a:solidFill>
                  <a:srgbClr val="001E96"/>
                </a:solidFill>
                <a:latin typeface="+mj-lt"/>
                <a:ea typeface="+mj-ea"/>
                <a:cs typeface="+mj-cs"/>
              </a:rPr>
              <a:t>vladana.piskorova@ot.mpsv.cz</a:t>
            </a:r>
            <a:endParaRPr lang="cs-CZ" sz="2400" b="1" dirty="0">
              <a:solidFill>
                <a:srgbClr val="001E9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12071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 sablona_UP (1)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VZOR_022014</Template>
  <TotalTime>2422</TotalTime>
  <Words>453</Words>
  <Application>Microsoft Office PowerPoint</Application>
  <PresentationFormat>Předvádění na obrazovce (4:3)</PresentationFormat>
  <Paragraphs>144</Paragraphs>
  <Slides>9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PPT sablona_UP (1)</vt:lpstr>
      <vt:lpstr>Informace ÚP ČR,  Krajské pobočky v Ostravě</vt:lpstr>
      <vt:lpstr>Nezaměstnanost v Moravskoslezském kraji                          k 31.03.2016                 </vt:lpstr>
      <vt:lpstr>Veřejně prospěšné práce</vt:lpstr>
      <vt:lpstr>Veřejně prospěšné práce v MSK</vt:lpstr>
      <vt:lpstr>Výše finančních příspěvků  na veřejně prospěšné práce - kritéria 2016     </vt:lpstr>
      <vt:lpstr>Společensky účelná pracovní místa</vt:lpstr>
      <vt:lpstr>Společensky účelná pracovní místa   - vyhrazená -</vt:lpstr>
      <vt:lpstr>Výše finančních příspěvků na společensky účelná pracovní místa - kritéria 2016     </vt:lpstr>
      <vt:lpstr>Děkuji za pozornost</vt:lpstr>
    </vt:vector>
  </TitlesOfParts>
  <Company>MPSV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NEZAMĚSTNANOST V  MORAVSKOSLEZSKÉM KRAJI</dc:title>
  <dc:creator>JungovaY</dc:creator>
  <cp:lastModifiedBy>JungovaY</cp:lastModifiedBy>
  <cp:revision>102</cp:revision>
  <cp:lastPrinted>2016-01-05T13:00:15Z</cp:lastPrinted>
  <dcterms:created xsi:type="dcterms:W3CDTF">2014-06-11T10:21:28Z</dcterms:created>
  <dcterms:modified xsi:type="dcterms:W3CDTF">2016-04-20T06:30:02Z</dcterms:modified>
</cp:coreProperties>
</file>