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8A2481B-5154-415F-B752-558547769AA3}" type="datetimeFigureOut">
              <a:rPr lang="cs-CZ" smtClean="0"/>
              <a:pPr/>
              <a:t>10. 5. 2015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10. 5. 2015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10. 5. 2015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10. 5. 2015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10. 5. 2015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10. 5. 2015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10. 5. 2015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10. 5. 2015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10. 5. 2015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8A2481B-5154-415F-B752-558547769AA3}" type="datetimeFigureOut">
              <a:rPr lang="cs-CZ" smtClean="0"/>
              <a:pPr/>
              <a:t>10. 5. 2015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8A2481B-5154-415F-B752-558547769AA3}" type="datetimeFigureOut">
              <a:rPr lang="cs-CZ" smtClean="0"/>
              <a:pPr/>
              <a:t>10. 5. 2015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10. 5. 2015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Výchova k manželství</a:t>
            </a:r>
            <a:br>
              <a:rPr lang="cs-CZ" dirty="0" smtClean="0"/>
            </a:br>
            <a:r>
              <a:rPr lang="cs-CZ" dirty="0" smtClean="0"/>
              <a:t>- překážky trvalého vztahu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2" y="2250280"/>
            <a:ext cx="8423944" cy="17526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Jan Zajíček</a:t>
            </a:r>
            <a:br>
              <a:rPr lang="cs-CZ" sz="2400" dirty="0" smtClean="0"/>
            </a:br>
            <a:r>
              <a:rPr lang="cs-CZ" sz="2400" dirty="0" smtClean="0"/>
              <a:t>vedoucí Centra pro rodinu a sociální péči z. s.</a:t>
            </a:r>
            <a:br>
              <a:rPr lang="cs-CZ" sz="2400" dirty="0" smtClean="0"/>
            </a:br>
            <a:r>
              <a:rPr lang="cs-CZ" sz="2400" dirty="0" smtClean="0"/>
              <a:t>mediátor, poradce, rodinný konzultant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Ovoce poradenské praxe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400" dirty="0" smtClean="0"/>
              <a:t>Epocha krize rodiny: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400" dirty="0" smtClean="0"/>
              <a:t>Osoby subjektivně nespokojené a nešťastné.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400" dirty="0" smtClean="0"/>
              <a:t>Vztahové problémy a krize.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400" dirty="0" smtClean="0"/>
              <a:t>Rozpady vztahů a rozvody.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cs-CZ" sz="2400" dirty="0"/>
          </a:p>
          <a:p>
            <a:pPr marL="64008" indent="0">
              <a:buNone/>
            </a:pPr>
            <a:r>
              <a:rPr lang="cs-CZ" sz="2400" dirty="0" smtClean="0"/>
              <a:t>Poradenství:</a:t>
            </a:r>
          </a:p>
          <a:p>
            <a:pPr marL="781812" lvl="1" indent="-342900">
              <a:buFont typeface="Wingdings 2" panose="05020102010507070707" pitchFamily="18" charset="2"/>
              <a:buChar char="P"/>
            </a:pPr>
            <a:r>
              <a:rPr lang="cs-CZ" sz="2400" dirty="0" smtClean="0"/>
              <a:t>Psychologické.</a:t>
            </a:r>
          </a:p>
          <a:p>
            <a:pPr marL="781812" lvl="1" indent="-342900">
              <a:buFont typeface="Wingdings 2" panose="05020102010507070707" pitchFamily="18" charset="2"/>
              <a:buChar char="P"/>
            </a:pPr>
            <a:r>
              <a:rPr lang="cs-CZ" sz="2400" dirty="0"/>
              <a:t>Rodinné konzultace.</a:t>
            </a:r>
          </a:p>
          <a:p>
            <a:pPr marL="781812" lvl="1" indent="-342900">
              <a:buFont typeface="Wingdings 2" panose="05020102010507070707" pitchFamily="18" charset="2"/>
              <a:buChar char="P"/>
            </a:pPr>
            <a:r>
              <a:rPr lang="cs-CZ" sz="2400" dirty="0"/>
              <a:t>Mediace.</a:t>
            </a:r>
          </a:p>
          <a:p>
            <a:pPr marL="781812" lvl="1" indent="-342900">
              <a:buFont typeface="Wingdings 2" panose="05020102010507070707" pitchFamily="18" charset="2"/>
              <a:buChar char="P"/>
            </a:pPr>
            <a:r>
              <a:rPr lang="cs-CZ" sz="2400" dirty="0" smtClean="0"/>
              <a:t>Konzultace s psychiatrem.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Překážky trvalého vztahu: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8358" indent="-514350">
              <a:buFont typeface="+mj-lt"/>
              <a:buAutoNum type="romanUcPeriod"/>
            </a:pPr>
            <a:r>
              <a:rPr lang="cs-CZ" sz="2400" dirty="0" smtClean="0">
                <a:ln>
                  <a:solidFill>
                    <a:schemeClr val="tx1"/>
                  </a:solidFill>
                </a:ln>
              </a:rPr>
              <a:t>Nenaplněné období známosti.</a:t>
            </a:r>
          </a:p>
          <a:p>
            <a:pPr marL="578358" indent="-514350">
              <a:buFont typeface="+mj-lt"/>
              <a:buAutoNum type="romanUcPeriod"/>
            </a:pPr>
            <a:r>
              <a:rPr lang="cs-CZ" sz="2400" dirty="0" smtClean="0">
                <a:ln>
                  <a:solidFill>
                    <a:schemeClr val="tx1"/>
                  </a:solidFill>
                </a:ln>
              </a:rPr>
              <a:t>Přecházení problému – vyhýbání se komunikaci.</a:t>
            </a:r>
          </a:p>
          <a:p>
            <a:pPr marL="578358" indent="-514350">
              <a:buFont typeface="+mj-lt"/>
              <a:buAutoNum type="romanUcPeriod"/>
            </a:pPr>
            <a:r>
              <a:rPr lang="cs-CZ" sz="2400" dirty="0" smtClean="0">
                <a:ln>
                  <a:solidFill>
                    <a:schemeClr val="tx1"/>
                  </a:solidFill>
                </a:ln>
              </a:rPr>
              <a:t>Rozvoj vnitřních následků nekomunikace.</a:t>
            </a:r>
          </a:p>
          <a:p>
            <a:pPr marL="64008" indent="0">
              <a:buNone/>
            </a:pPr>
            <a:endParaRPr lang="cs-CZ" sz="4200" dirty="0" smtClean="0">
              <a:ln w="6350">
                <a:solidFill>
                  <a:srgbClr val="3891A7">
                    <a:shade val="43000"/>
                  </a:srgbClr>
                </a:solidFill>
              </a:ln>
              <a:solidFill>
                <a:srgbClr val="3891A7">
                  <a:tint val="83000"/>
                  <a:satMod val="150000"/>
                </a:srgb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+mj-ea"/>
              <a:cs typeface="+mj-cs"/>
            </a:endParaRPr>
          </a:p>
          <a:p>
            <a:pPr marL="64008" indent="0">
              <a:buNone/>
            </a:pPr>
            <a:r>
              <a:rPr lang="cs-CZ" sz="3200" dirty="0" smtClean="0">
                <a:ln w="6350">
                  <a:solidFill>
                    <a:srgbClr val="3891A7">
                      <a:shade val="43000"/>
                    </a:srgbClr>
                  </a:solidFill>
                </a:ln>
                <a:solidFill>
                  <a:srgbClr val="3891A7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Obnova a podpora </a:t>
            </a:r>
            <a:r>
              <a:rPr lang="cs-CZ" sz="3200" dirty="0">
                <a:ln w="6350">
                  <a:solidFill>
                    <a:srgbClr val="3891A7">
                      <a:shade val="43000"/>
                    </a:srgbClr>
                  </a:solidFill>
                </a:ln>
                <a:solidFill>
                  <a:srgbClr val="3891A7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trvalého vztahu</a:t>
            </a:r>
            <a:r>
              <a:rPr lang="cs-CZ" sz="3200" dirty="0" smtClean="0">
                <a:ln w="6350">
                  <a:solidFill>
                    <a:srgbClr val="3891A7">
                      <a:shade val="43000"/>
                    </a:srgbClr>
                  </a:solidFill>
                </a:ln>
                <a:solidFill>
                  <a:srgbClr val="3891A7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:</a:t>
            </a:r>
          </a:p>
          <a:p>
            <a:pPr marL="64008" indent="0">
              <a:buNone/>
            </a:pPr>
            <a:r>
              <a:rPr lang="cs-CZ" sz="24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ea typeface="+mj-ea"/>
                <a:cs typeface="+mj-cs"/>
              </a:rPr>
              <a:t>Návrh několika kroků k proměně vztahu.</a:t>
            </a:r>
            <a:endParaRPr lang="cs-CZ" sz="1200" dirty="0">
              <a:ln w="18415" cmpd="sng">
                <a:solidFill>
                  <a:schemeClr val="tx1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67494"/>
            <a:ext cx="8856984" cy="1399032"/>
          </a:xfrm>
        </p:spPr>
        <p:txBody>
          <a:bodyPr>
            <a:normAutofit/>
          </a:bodyPr>
          <a:lstStyle/>
          <a:p>
            <a:r>
              <a:rPr lang="cs-CZ" sz="4000" dirty="0" smtClean="0"/>
              <a:t>I. Nenaplněné období známosti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772816"/>
            <a:ext cx="8964488" cy="5085184"/>
          </a:xfrm>
        </p:spPr>
        <p:txBody>
          <a:bodyPr>
            <a:normAutofit/>
          </a:bodyPr>
          <a:lstStyle/>
          <a:p>
            <a:pPr marL="521208" indent="-457200">
              <a:buFont typeface="+mj-lt"/>
              <a:buAutoNum type="arabicParenR"/>
            </a:pPr>
            <a:r>
              <a:rPr lang="cs-CZ" sz="2400" dirty="0" smtClean="0"/>
              <a:t>Žádná nebo povrchní příprava na manželství.</a:t>
            </a:r>
          </a:p>
          <a:p>
            <a:pPr marL="521208" indent="-457200">
              <a:buFont typeface="+mj-lt"/>
              <a:buAutoNum type="arabicParenR"/>
            </a:pPr>
            <a:r>
              <a:rPr lang="cs-CZ" sz="2400" dirty="0" smtClean="0"/>
              <a:t>Významově posunutý slovník hodnotových slov.</a:t>
            </a:r>
          </a:p>
          <a:p>
            <a:pPr marL="521208" indent="-457200">
              <a:buFont typeface="+mj-lt"/>
              <a:buAutoNum type="arabicParenR"/>
            </a:pPr>
            <a:r>
              <a:rPr lang="cs-CZ" sz="2400" dirty="0" smtClean="0"/>
              <a:t>Nesžití se = nevytvoření vlastního modelu žití nové rodiny,</a:t>
            </a:r>
            <a:br>
              <a:rPr lang="cs-CZ" sz="2400" dirty="0" smtClean="0"/>
            </a:br>
            <a:r>
              <a:rPr lang="cs-CZ" sz="2400" dirty="0" smtClean="0"/>
              <a:t>snaha prosazovat se, vnucování, co je „normální“.</a:t>
            </a:r>
          </a:p>
          <a:p>
            <a:pPr marL="521208" indent="-457200">
              <a:buFont typeface="+mj-lt"/>
              <a:buAutoNum type="arabicParenR"/>
            </a:pPr>
            <a:r>
              <a:rPr lang="cs-CZ" sz="2400" dirty="0" smtClean="0"/>
              <a:t>Nerozeznání vlastní emoce – neschopnost vcítit se do partnera a adekvátně na jeho potřebu.</a:t>
            </a:r>
          </a:p>
          <a:p>
            <a:pPr marL="521208" indent="-457200">
              <a:buFont typeface="+mj-lt"/>
              <a:buAutoNum type="arabicParenR"/>
            </a:pPr>
            <a:r>
              <a:rPr lang="cs-CZ" sz="2400" dirty="0" smtClean="0"/>
              <a:t>Rozdílné dominance v původních rodinách – nenaplnění očekávání od partnera.</a:t>
            </a:r>
          </a:p>
          <a:p>
            <a:pPr marL="521208" indent="-457200">
              <a:buFont typeface="+mj-lt"/>
              <a:buAutoNum type="arabicParenR"/>
            </a:pPr>
            <a:r>
              <a:rPr lang="cs-CZ" sz="2400" dirty="0" smtClean="0"/>
              <a:t>Neschopnost vnímat názor partnera jako rovnocennou, plnohodnotnou variantu.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09181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II. Přecházení </a:t>
            </a:r>
            <a:r>
              <a:rPr lang="cs-CZ" sz="4000" dirty="0"/>
              <a:t>problému – vyhýbání se komunikaci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cs-CZ" sz="2800" dirty="0" smtClean="0"/>
              <a:t>Jaké bývají motivace nejít k sobě?</a:t>
            </a:r>
            <a:br>
              <a:rPr lang="cs-CZ" sz="2800" dirty="0" smtClean="0"/>
            </a:br>
            <a:endParaRPr lang="cs-CZ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/>
              <a:t>„</a:t>
            </a:r>
            <a:r>
              <a:rPr lang="cs-CZ" sz="2400" dirty="0" smtClean="0"/>
              <a:t>Nebudu tím otravovat, je to drobnost, o nic nejde“  </a:t>
            </a:r>
            <a:r>
              <a:rPr lang="cs-CZ" sz="2400" dirty="0" smtClean="0">
                <a:sym typeface="Wingdings 3"/>
              </a:rPr>
              <a:t></a:t>
            </a:r>
            <a:r>
              <a:rPr lang="cs-CZ" sz="2400" dirty="0" smtClean="0"/>
              <a:t> časem budují ukřivděnost.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/>
              <a:t>Častá zkušenost, že jsme sami nedokázali problém vyřešit, pouze jsme si ublížili.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/>
              <a:t>„Co si pomyslí sousedé, ať nás neslyší sousedé.“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/>
              <a:t>„Už jsem se snažil/a dost, ať přijde ona/on.“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409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08520" y="267494"/>
            <a:ext cx="9289032" cy="1399032"/>
          </a:xfrm>
        </p:spPr>
        <p:txBody>
          <a:bodyPr>
            <a:normAutofit/>
          </a:bodyPr>
          <a:lstStyle/>
          <a:p>
            <a:r>
              <a:rPr lang="cs-CZ" sz="4000" dirty="0" smtClean="0"/>
              <a:t>III. Rozvoj následků nekomunikace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/>
              <a:t>Jedinec se uzavírá se do sebe a roztáčí ve své hlavě spirálu domněnek; čím déle to trvá, domněnky nabývají obludných rozměrů („ … je to necita, hrubián, proč jsem si ho brala, nemá ženskou …“).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/>
              <a:t>Časem jedinec začne domněnky považovat za fakta, používá je jako jasné proti druhému, dojde k trvalému přenastavení proti partnerovi.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93276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7494"/>
            <a:ext cx="8229600" cy="1399032"/>
          </a:xfrm>
        </p:spPr>
        <p:txBody>
          <a:bodyPr/>
          <a:lstStyle/>
          <a:p>
            <a:r>
              <a:rPr lang="cs-CZ" dirty="0" smtClean="0"/>
              <a:t>Čtyři kroky k proměně vztahu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Font typeface="+mj-lt"/>
              <a:buAutoNum type="arabicParenR"/>
            </a:pPr>
            <a:r>
              <a:rPr lang="cs-CZ" dirty="0" smtClean="0"/>
              <a:t>Mluvit spolu.</a:t>
            </a:r>
          </a:p>
          <a:p>
            <a:pPr marL="578358" indent="-514350">
              <a:buFont typeface="+mj-lt"/>
              <a:buAutoNum type="arabicParenR"/>
            </a:pPr>
            <a:r>
              <a:rPr lang="cs-CZ" dirty="0" smtClean="0"/>
              <a:t>Odpustit.</a:t>
            </a:r>
          </a:p>
          <a:p>
            <a:pPr marL="578358" indent="-514350">
              <a:buFont typeface="+mj-lt"/>
              <a:buAutoNum type="arabicParenR"/>
            </a:pPr>
            <a:r>
              <a:rPr lang="cs-CZ" dirty="0" smtClean="0"/>
              <a:t>Změnit (proměnit) své chování.</a:t>
            </a:r>
          </a:p>
          <a:p>
            <a:pPr marL="578358" indent="-514350">
              <a:buFont typeface="+mj-lt"/>
              <a:buAutoNum type="arabicParenR"/>
            </a:pPr>
            <a:r>
              <a:rPr lang="cs-CZ" dirty="0" smtClean="0"/>
              <a:t>Nastavit si prevenci.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9153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1243</TotalTime>
  <Words>205</Words>
  <Application>Microsoft Office PowerPoint</Application>
  <PresentationFormat>Předvádění na obrazovce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Talent</vt:lpstr>
      <vt:lpstr>Výchova k manželství - překážky trvalého vztahu</vt:lpstr>
      <vt:lpstr>Ovoce poradenské praxe</vt:lpstr>
      <vt:lpstr>Překážky trvalého vztahu:</vt:lpstr>
      <vt:lpstr>I. Nenaplněné období známosti</vt:lpstr>
      <vt:lpstr>II. Přecházení problému – vyhýbání se komunikaci</vt:lpstr>
      <vt:lpstr>III. Rozvoj následků nekomunikace</vt:lpstr>
      <vt:lpstr>Čtyři kroky k proměně vztahu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správce</dc:creator>
  <cp:lastModifiedBy>jan.zajicek</cp:lastModifiedBy>
  <cp:revision>11</cp:revision>
  <dcterms:created xsi:type="dcterms:W3CDTF">2011-01-20T23:21:21Z</dcterms:created>
  <dcterms:modified xsi:type="dcterms:W3CDTF">2015-05-10T18:39:39Z</dcterms:modified>
</cp:coreProperties>
</file>