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removePersonalInfoOnSave="1" saveSubsetFonts="1">
  <p:sldMasterIdLst>
    <p:sldMasterId id="2147483686" r:id="rId1"/>
    <p:sldMasterId id="2147483700" r:id="rId2"/>
  </p:sldMasterIdLst>
  <p:notesMasterIdLst>
    <p:notesMasterId r:id="rId20"/>
  </p:notesMasterIdLst>
  <p:handoutMasterIdLst>
    <p:handoutMasterId r:id="rId21"/>
  </p:handoutMasterIdLst>
  <p:sldIdLst>
    <p:sldId id="333" r:id="rId3"/>
    <p:sldId id="381" r:id="rId4"/>
    <p:sldId id="394" r:id="rId5"/>
    <p:sldId id="395" r:id="rId6"/>
    <p:sldId id="396" r:id="rId7"/>
    <p:sldId id="397" r:id="rId8"/>
    <p:sldId id="407" r:id="rId9"/>
    <p:sldId id="338" r:id="rId10"/>
    <p:sldId id="398" r:id="rId11"/>
    <p:sldId id="399" r:id="rId12"/>
    <p:sldId id="400" r:id="rId13"/>
    <p:sldId id="401" r:id="rId14"/>
    <p:sldId id="402" r:id="rId15"/>
    <p:sldId id="403" r:id="rId16"/>
    <p:sldId id="404" r:id="rId17"/>
    <p:sldId id="405" r:id="rId18"/>
    <p:sldId id="406" r:id="rId19"/>
  </p:sldIdLst>
  <p:sldSz cx="9144000" cy="6858000" type="screen4x3"/>
  <p:notesSz cx="6797675" cy="9926638"/>
  <p:defaultTextStyle>
    <a:defPPr>
      <a:defRPr lang="en-US"/>
    </a:defPPr>
    <a:lvl1pPr algn="ctr" rtl="0" eaLnBrk="0" fontAlgn="base" hangingPunct="0">
      <a:spcBef>
        <a:spcPct val="50000"/>
      </a:spcBef>
      <a:spcAft>
        <a:spcPct val="0"/>
      </a:spcAft>
      <a:buClr>
        <a:schemeClr val="accent2"/>
      </a:buClr>
      <a:buFont typeface="Wingdings" pitchFamily="2" charset="2"/>
      <a:defRPr sz="1428" i="1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66481" algn="ctr" rtl="0" eaLnBrk="0" fontAlgn="base" hangingPunct="0">
      <a:spcBef>
        <a:spcPct val="50000"/>
      </a:spcBef>
      <a:spcAft>
        <a:spcPct val="0"/>
      </a:spcAft>
      <a:buClr>
        <a:schemeClr val="accent2"/>
      </a:buClr>
      <a:buFont typeface="Wingdings" pitchFamily="2" charset="2"/>
      <a:defRPr sz="1428" i="1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32962" algn="ctr" rtl="0" eaLnBrk="0" fontAlgn="base" hangingPunct="0">
      <a:spcBef>
        <a:spcPct val="50000"/>
      </a:spcBef>
      <a:spcAft>
        <a:spcPct val="0"/>
      </a:spcAft>
      <a:buClr>
        <a:schemeClr val="accent2"/>
      </a:buClr>
      <a:buFont typeface="Wingdings" pitchFamily="2" charset="2"/>
      <a:defRPr sz="1428" i="1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99443" algn="ctr" rtl="0" eaLnBrk="0" fontAlgn="base" hangingPunct="0">
      <a:spcBef>
        <a:spcPct val="50000"/>
      </a:spcBef>
      <a:spcAft>
        <a:spcPct val="0"/>
      </a:spcAft>
      <a:buClr>
        <a:schemeClr val="accent2"/>
      </a:buClr>
      <a:buFont typeface="Wingdings" pitchFamily="2" charset="2"/>
      <a:defRPr sz="1428" i="1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65925" algn="ctr" rtl="0" eaLnBrk="0" fontAlgn="base" hangingPunct="0">
      <a:spcBef>
        <a:spcPct val="50000"/>
      </a:spcBef>
      <a:spcAft>
        <a:spcPct val="0"/>
      </a:spcAft>
      <a:buClr>
        <a:schemeClr val="accent2"/>
      </a:buClr>
      <a:buFont typeface="Wingdings" pitchFamily="2" charset="2"/>
      <a:defRPr sz="1428" i="1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332406" algn="l" defTabSz="932962" rtl="0" eaLnBrk="1" latinLnBrk="0" hangingPunct="1">
      <a:defRPr sz="1428" i="1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98887" algn="l" defTabSz="932962" rtl="0" eaLnBrk="1" latinLnBrk="0" hangingPunct="1">
      <a:defRPr sz="1428" i="1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65368" algn="l" defTabSz="932962" rtl="0" eaLnBrk="1" latinLnBrk="0" hangingPunct="1">
      <a:defRPr sz="1428" i="1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731849" algn="l" defTabSz="932962" rtl="0" eaLnBrk="1" latinLnBrk="0" hangingPunct="1">
      <a:defRPr sz="1428" i="1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52" userDrawn="1">
          <p15:clr>
            <a:srgbClr val="A4A3A4"/>
          </p15:clr>
        </p15:guide>
        <p15:guide id="2" pos="544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 userDrawn="1">
          <p15:clr>
            <a:srgbClr val="A4A3A4"/>
          </p15:clr>
        </p15:guide>
        <p15:guide id="2" pos="2098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606060"/>
    <a:srgbClr val="C8302C"/>
    <a:srgbClr val="1F5B9D"/>
    <a:srgbClr val="B0B1B3"/>
    <a:srgbClr val="969696"/>
    <a:srgbClr val="F24F00"/>
    <a:srgbClr val="C8C8C8"/>
    <a:srgbClr val="F248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C89EF96-8CEA-46FF-86C4-4CE0E7609802}" styleName="Světlý styl 3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Světlý styl 3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23" autoAdjust="0"/>
    <p:restoredTop sz="91367" autoAdjust="0"/>
  </p:normalViewPr>
  <p:slideViewPr>
    <p:cSldViewPr snapToGrid="0">
      <p:cViewPr varScale="1">
        <p:scale>
          <a:sx n="106" d="100"/>
          <a:sy n="106" d="100"/>
        </p:scale>
        <p:origin x="1698" y="108"/>
      </p:cViewPr>
      <p:guideLst>
        <p:guide orient="horz" pos="3952"/>
        <p:guide pos="544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notesViewPr>
    <p:cSldViewPr snapToGrid="0">
      <p:cViewPr>
        <p:scale>
          <a:sx n="75" d="100"/>
          <a:sy n="75" d="100"/>
        </p:scale>
        <p:origin x="3174" y="282"/>
      </p:cViewPr>
      <p:guideLst>
        <p:guide orient="horz" pos="3120"/>
        <p:guide pos="2098"/>
        <p:guide orient="horz" pos="3127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List_aplikace_Microsoft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nas\ku\11_RRK\_2014+\RAP%20a%20RSK%20a%20Poradn&#237;%20skupiny\_data%20pro%20aktualizaci%20RAP\Aktualizace%20RAP%202017-2018\Zpr&#225;va%20o%20pln&#283;n&#237;%20RAP%202017\mapy%20a%20grafy\Setk&#225;n&#237;%20s%20MAS_Grafy_RSK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rotY val="1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1355553290390675"/>
          <c:y val="7.1301368421591474E-2"/>
          <c:w val="0.78547774714189078"/>
          <c:h val="0.87753185781354792"/>
        </c:manualLayout>
      </c:layout>
      <c:bar3DChart>
        <c:barDir val="col"/>
        <c:grouping val="stacked"/>
        <c:varyColors val="0"/>
        <c:ser>
          <c:idx val="1"/>
          <c:order val="0"/>
          <c:tx>
            <c:strRef>
              <c:f>'aktivnost 2016'!$D$2</c:f>
              <c:strCache>
                <c:ptCount val="1"/>
                <c:pt idx="0">
                  <c:v>Finanční požadavky předložených žádostí (v mil. Kč)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 w="41275">
              <a:solidFill>
                <a:srgbClr val="FF0000"/>
              </a:solidFill>
            </a:ln>
          </c:spPr>
          <c:invertIfNegative val="0"/>
          <c:dLbls>
            <c:dLbl>
              <c:idx val="0"/>
              <c:layout>
                <c:manualLayout>
                  <c:x val="6.5124945541187272E-3"/>
                  <c:y val="-4.96932226074434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1174923757662181E-3"/>
                  <c:y val="-2.48466113037203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1174923757662181E-3"/>
                  <c:y val="-2.48466113037212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5124945541187272E-3"/>
                  <c:y val="-1.8220637803032862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5.2099956432949818E-3"/>
                  <c:y val="-4.969322260744251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6049978216473955E-3"/>
                  <c:y val="-2.48466113037212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'aktivnost 2016'!$A$3:$A$8</c:f>
              <c:strCache>
                <c:ptCount val="6"/>
                <c:pt idx="0">
                  <c:v>OP PIK</c:v>
                </c:pt>
                <c:pt idx="1">
                  <c:v>IROP</c:v>
                </c:pt>
                <c:pt idx="2">
                  <c:v>OP VVV</c:v>
                </c:pt>
                <c:pt idx="3">
                  <c:v>OP ŽP</c:v>
                </c:pt>
                <c:pt idx="4">
                  <c:v>OP D</c:v>
                </c:pt>
                <c:pt idx="5">
                  <c:v>OP Z</c:v>
                </c:pt>
              </c:strCache>
            </c:strRef>
          </c:cat>
          <c:val>
            <c:numRef>
              <c:f>'aktivnost 2016'!$D$3:$D$8</c:f>
              <c:numCache>
                <c:formatCode>#,##0.00</c:formatCode>
                <c:ptCount val="6"/>
                <c:pt idx="0">
                  <c:v>24812715681.650002</c:v>
                </c:pt>
                <c:pt idx="1">
                  <c:v>8379419409.71</c:v>
                </c:pt>
                <c:pt idx="2">
                  <c:v>8363152061.4200001</c:v>
                </c:pt>
                <c:pt idx="3">
                  <c:v>8256248607.4300003</c:v>
                </c:pt>
                <c:pt idx="4">
                  <c:v>6781701399.54</c:v>
                </c:pt>
                <c:pt idx="5">
                  <c:v>5811111268.4200001</c:v>
                </c:pt>
              </c:numCache>
            </c:numRef>
          </c:val>
        </c:ser>
        <c:ser>
          <c:idx val="0"/>
          <c:order val="1"/>
          <c:tx>
            <c:strRef>
              <c:f>'aktivnost 2016'!$C$2</c:f>
              <c:strCache>
                <c:ptCount val="1"/>
                <c:pt idx="0">
                  <c:v>Alokace vyhlášených výzev (v mil. Kč)</c:v>
                </c:pt>
              </c:strCache>
            </c:strRef>
          </c:tx>
          <c:spPr>
            <a:solidFill>
              <a:sysClr val="window" lastClr="FFFFFF">
                <a:lumMod val="75000"/>
              </a:sysClr>
            </a:solidFill>
          </c:spPr>
          <c:invertIfNegative val="0"/>
          <c:dLbls>
            <c:dLbl>
              <c:idx val="0"/>
              <c:layout>
                <c:manualLayout>
                  <c:x val="-1.3636750677998842E-3"/>
                  <c:y val="-2.08741073545479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-2.08741073545479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-2.60926341931848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3.6529687870458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3636750677998842E-3"/>
                  <c:y val="-7.82779025795547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'aktivnost 2016'!$A$3:$A$8</c:f>
              <c:strCache>
                <c:ptCount val="6"/>
                <c:pt idx="0">
                  <c:v>OP PIK</c:v>
                </c:pt>
                <c:pt idx="1">
                  <c:v>IROP</c:v>
                </c:pt>
                <c:pt idx="2">
                  <c:v>OP VVV</c:v>
                </c:pt>
                <c:pt idx="3">
                  <c:v>OP ŽP</c:v>
                </c:pt>
                <c:pt idx="4">
                  <c:v>OP D</c:v>
                </c:pt>
                <c:pt idx="5">
                  <c:v>OP Z</c:v>
                </c:pt>
              </c:strCache>
            </c:strRef>
          </c:cat>
          <c:val>
            <c:numRef>
              <c:f>'aktivnost 2016'!$C$3:$C$8</c:f>
              <c:numCache>
                <c:formatCode>#,##0</c:formatCode>
                <c:ptCount val="6"/>
                <c:pt idx="0">
                  <c:v>67905000000</c:v>
                </c:pt>
                <c:pt idx="1">
                  <c:v>100455636135</c:v>
                </c:pt>
                <c:pt idx="2">
                  <c:v>51236928200</c:v>
                </c:pt>
                <c:pt idx="3">
                  <c:v>49828303917</c:v>
                </c:pt>
                <c:pt idx="4">
                  <c:v>151288103037</c:v>
                </c:pt>
                <c:pt idx="5">
                  <c:v>54898565077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"/>
        <c:gapDepth val="125"/>
        <c:shape val="cylinder"/>
        <c:axId val="305031856"/>
        <c:axId val="305029504"/>
        <c:axId val="0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'aktivnost 2016'!$B$2</c15:sqref>
                        </c15:formulaRef>
                      </c:ext>
                    </c:extLst>
                    <c:strCache>
                      <c:ptCount val="1"/>
                      <c:pt idx="0">
                        <c:v>Alokace OP </c:v>
                      </c:pt>
                    </c:strCache>
                  </c:strRef>
                </c:tx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'aktivnost 2016'!$A$3:$A$8</c15:sqref>
                        </c15:formulaRef>
                      </c:ext>
                    </c:extLst>
                    <c:strCache>
                      <c:ptCount val="6"/>
                      <c:pt idx="0">
                        <c:v>OP PIK</c:v>
                      </c:pt>
                      <c:pt idx="1">
                        <c:v>IROP</c:v>
                      </c:pt>
                      <c:pt idx="2">
                        <c:v>OP VVV</c:v>
                      </c:pt>
                      <c:pt idx="3">
                        <c:v>OP ŽP</c:v>
                      </c:pt>
                      <c:pt idx="4">
                        <c:v>OP D</c:v>
                      </c:pt>
                      <c:pt idx="5">
                        <c:v>OP Z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'aktivnost 2016'!$B$3:$B$7</c15:sqref>
                        </c15:formulaRef>
                      </c:ext>
                    </c:extLst>
                    <c:numCache>
                      <c:formatCode>#,##0</c:formatCode>
                      <c:ptCount val="5"/>
                      <c:pt idx="0">
                        <c:v>113547000000</c:v>
                      </c:pt>
                      <c:pt idx="1">
                        <c:v>130680000000</c:v>
                      </c:pt>
                      <c:pt idx="2">
                        <c:v>89616000000</c:v>
                      </c:pt>
                      <c:pt idx="3">
                        <c:v>81406000000</c:v>
                      </c:pt>
                      <c:pt idx="4">
                        <c:v>146922338954.11768</c:v>
                      </c:pt>
                    </c:numCache>
                  </c:numRef>
                </c:val>
              </c15:ser>
            </c15:filteredBarSeries>
          </c:ext>
        </c:extLst>
      </c:bar3DChart>
      <c:catAx>
        <c:axId val="305031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 rot="60000" vert="horz"/>
          <a:lstStyle/>
          <a:p>
            <a:pPr>
              <a:defRPr/>
            </a:pPr>
            <a:endParaRPr lang="cs-CZ"/>
          </a:p>
        </c:txPr>
        <c:crossAx val="305029504"/>
        <c:crosses val="autoZero"/>
        <c:auto val="1"/>
        <c:lblAlgn val="ctr"/>
        <c:lblOffset val="100"/>
        <c:noMultiLvlLbl val="0"/>
      </c:catAx>
      <c:valAx>
        <c:axId val="305029504"/>
        <c:scaling>
          <c:orientation val="minMax"/>
        </c:scaling>
        <c:delete val="1"/>
        <c:axPos val="l"/>
        <c:numFmt formatCode="#,##0.00" sourceLinked="1"/>
        <c:majorTickMark val="none"/>
        <c:minorTickMark val="none"/>
        <c:tickLblPos val="nextTo"/>
        <c:crossAx val="305031856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0.20748124822440908"/>
                <c:y val="0.26907096465218977"/>
              </c:manualLayout>
            </c:layout>
          </c:dispUnitsLbl>
        </c:dispUnits>
      </c:valAx>
    </c:plotArea>
    <c:legend>
      <c:legendPos val="l"/>
      <c:legendEntry>
        <c:idx val="0"/>
        <c:txPr>
          <a:bodyPr/>
          <a:lstStyle/>
          <a:p>
            <a:pPr>
              <a:defRPr sz="1400" b="1"/>
            </a:pPr>
            <a:endParaRPr lang="cs-CZ"/>
          </a:p>
        </c:txPr>
      </c:legendEntry>
      <c:layout>
        <c:manualLayout>
          <c:xMode val="edge"/>
          <c:yMode val="edge"/>
          <c:x val="0.25220891508199383"/>
          <c:y val="1.385984518510993E-2"/>
          <c:w val="0.67376740528268941"/>
          <c:h val="0.17580530824797405"/>
        </c:manualLayout>
      </c:layout>
      <c:overlay val="0"/>
      <c:txPr>
        <a:bodyPr/>
        <a:lstStyle/>
        <a:p>
          <a:pPr>
            <a:defRPr sz="1100" b="1"/>
          </a:pPr>
          <a:endParaRPr lang="cs-CZ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rotY val="1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9386935573208344"/>
          <c:y val="2.0271749900232963E-2"/>
          <c:w val="0.79668721440702062"/>
          <c:h val="0.90304670741362736"/>
        </c:manualLayout>
      </c:layout>
      <c:bar3DChart>
        <c:barDir val="col"/>
        <c:grouping val="stacked"/>
        <c:varyColors val="0"/>
        <c:ser>
          <c:idx val="1"/>
          <c:order val="0"/>
          <c:tx>
            <c:strRef>
              <c:f>úspěšnost_!$D$2</c:f>
              <c:strCache>
                <c:ptCount val="1"/>
                <c:pt idx="0">
                  <c:v>Finanční požadavky předložených žádostí (v mil. Kč)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 w="41275">
              <a:solidFill>
                <a:srgbClr val="FF0000"/>
              </a:solidFill>
            </a:ln>
          </c:spPr>
          <c:invertIfNegative val="0"/>
          <c:dLbls>
            <c:dLbl>
              <c:idx val="0"/>
              <c:layout>
                <c:manualLayout>
                  <c:x val="0"/>
                  <c:y val="2.08757400340258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4219056984294512E-3"/>
                  <c:y val="1.85562133635783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4766699445030791E-3"/>
                  <c:y val="1.85562133635784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632858547644266E-3"/>
                  <c:y val="1.85562133635784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3.6328585476440882E-3"/>
                  <c:y val="1.15976333522363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2109528492147256E-3"/>
                  <c:y val="1.62366866931311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úspěšnost_!$A$3:$A$8</c:f>
              <c:strCache>
                <c:ptCount val="6"/>
                <c:pt idx="0">
                  <c:v>OP PIK</c:v>
                </c:pt>
                <c:pt idx="1">
                  <c:v>OP Z</c:v>
                </c:pt>
                <c:pt idx="2">
                  <c:v>IROP</c:v>
                </c:pt>
                <c:pt idx="3">
                  <c:v>OP VVV</c:v>
                </c:pt>
                <c:pt idx="4">
                  <c:v>OP ŽP</c:v>
                </c:pt>
                <c:pt idx="5">
                  <c:v>OP D</c:v>
                </c:pt>
              </c:strCache>
            </c:strRef>
          </c:cat>
          <c:val>
            <c:numRef>
              <c:f>úspěšnost_!$D$3:$D$8</c:f>
              <c:numCache>
                <c:formatCode>#,##0.00</c:formatCode>
                <c:ptCount val="6"/>
                <c:pt idx="0">
                  <c:v>3737524758.8899999</c:v>
                </c:pt>
                <c:pt idx="1">
                  <c:v>3237949719.9699998</c:v>
                </c:pt>
                <c:pt idx="2">
                  <c:v>1624423347.78</c:v>
                </c:pt>
                <c:pt idx="3">
                  <c:v>732162440.71000004</c:v>
                </c:pt>
                <c:pt idx="4">
                  <c:v>665163366.22000003</c:v>
                </c:pt>
                <c:pt idx="5">
                  <c:v>342554344.27999997</c:v>
                </c:pt>
              </c:numCache>
            </c:numRef>
          </c:val>
        </c:ser>
        <c:ser>
          <c:idx val="0"/>
          <c:order val="1"/>
          <c:tx>
            <c:strRef>
              <c:f>úspěšnost_!$C$2</c:f>
              <c:strCache>
                <c:ptCount val="1"/>
                <c:pt idx="0">
                  <c:v>Alokace vyhlášených výzev (v mil. Kč)</c:v>
                </c:pt>
              </c:strCache>
            </c:strRef>
          </c:tx>
          <c:spPr>
            <a:solidFill>
              <a:sysClr val="window" lastClr="FFFFFF">
                <a:lumMod val="75000"/>
              </a:sysClr>
            </a:solidFill>
          </c:spPr>
          <c:invertIfNegative val="0"/>
          <c:dLbls>
            <c:dLbl>
              <c:idx val="0"/>
              <c:layout>
                <c:manualLayout>
                  <c:x val="-1.3636750677998842E-3"/>
                  <c:y val="-2.08741073545479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636750677998842E-3"/>
                  <c:y val="-7.82779025795547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-2.08741073545479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2.60926341931848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-3.6529687870458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úspěšnost_!$A$3:$A$8</c:f>
              <c:strCache>
                <c:ptCount val="6"/>
                <c:pt idx="0">
                  <c:v>OP PIK</c:v>
                </c:pt>
                <c:pt idx="1">
                  <c:v>OP Z</c:v>
                </c:pt>
                <c:pt idx="2">
                  <c:v>IROP</c:v>
                </c:pt>
                <c:pt idx="3">
                  <c:v>OP VVV</c:v>
                </c:pt>
                <c:pt idx="4">
                  <c:v>OP ŽP</c:v>
                </c:pt>
                <c:pt idx="5">
                  <c:v>OP D</c:v>
                </c:pt>
              </c:strCache>
            </c:strRef>
          </c:cat>
          <c:val>
            <c:numRef>
              <c:f>úspěšnost_!$C$3:$C$8</c:f>
              <c:numCache>
                <c:formatCode>#,##0</c:formatCode>
                <c:ptCount val="6"/>
                <c:pt idx="0">
                  <c:v>67905000000</c:v>
                </c:pt>
                <c:pt idx="1">
                  <c:v>54898565077</c:v>
                </c:pt>
                <c:pt idx="2">
                  <c:v>100455636135</c:v>
                </c:pt>
                <c:pt idx="3">
                  <c:v>51236928200</c:v>
                </c:pt>
                <c:pt idx="4">
                  <c:v>49828303917</c:v>
                </c:pt>
                <c:pt idx="5">
                  <c:v>151288103037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"/>
        <c:gapDepth val="125"/>
        <c:shape val="cylinder"/>
        <c:axId val="305031072"/>
        <c:axId val="305027936"/>
        <c:axId val="0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úspěšnost_!$B$2</c15:sqref>
                        </c15:formulaRef>
                      </c:ext>
                    </c:extLst>
                    <c:strCache>
                      <c:ptCount val="1"/>
                      <c:pt idx="0">
                        <c:v>Alokace OP </c:v>
                      </c:pt>
                    </c:strCache>
                  </c:strRef>
                </c:tx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úspěšnost_!$A$3:$A$8</c15:sqref>
                        </c15:formulaRef>
                      </c:ext>
                    </c:extLst>
                    <c:strCache>
                      <c:ptCount val="6"/>
                      <c:pt idx="0">
                        <c:v>OP PIK</c:v>
                      </c:pt>
                      <c:pt idx="1">
                        <c:v>OP Z</c:v>
                      </c:pt>
                      <c:pt idx="2">
                        <c:v>IROP</c:v>
                      </c:pt>
                      <c:pt idx="3">
                        <c:v>OP VVV</c:v>
                      </c:pt>
                      <c:pt idx="4">
                        <c:v>OP ŽP</c:v>
                      </c:pt>
                      <c:pt idx="5">
                        <c:v>OP D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úspěšnost_!$B$3:$B$7</c15:sqref>
                        </c15:formulaRef>
                      </c:ext>
                    </c:extLst>
                    <c:numCache>
                      <c:formatCode>#,##0</c:formatCode>
                      <c:ptCount val="5"/>
                      <c:pt idx="0">
                        <c:v>113547000000</c:v>
                      </c:pt>
                      <c:pt idx="1">
                        <c:v>66578000000</c:v>
                      </c:pt>
                      <c:pt idx="2">
                        <c:v>130680000000</c:v>
                      </c:pt>
                      <c:pt idx="3">
                        <c:v>89616000000</c:v>
                      </c:pt>
                      <c:pt idx="4">
                        <c:v>81406000000</c:v>
                      </c:pt>
                    </c:numCache>
                  </c:numRef>
                </c:val>
              </c15:ser>
            </c15:filteredBarSeries>
          </c:ext>
        </c:extLst>
      </c:bar3DChart>
      <c:catAx>
        <c:axId val="305031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 rot="60000" vert="horz"/>
          <a:lstStyle/>
          <a:p>
            <a:pPr>
              <a:defRPr/>
            </a:pPr>
            <a:endParaRPr lang="cs-CZ"/>
          </a:p>
        </c:txPr>
        <c:crossAx val="305027936"/>
        <c:crosses val="autoZero"/>
        <c:auto val="1"/>
        <c:lblAlgn val="ctr"/>
        <c:lblOffset val="100"/>
        <c:noMultiLvlLbl val="0"/>
      </c:catAx>
      <c:valAx>
        <c:axId val="305027936"/>
        <c:scaling>
          <c:orientation val="minMax"/>
        </c:scaling>
        <c:delete val="1"/>
        <c:axPos val="l"/>
        <c:numFmt formatCode="#,##0.00" sourceLinked="1"/>
        <c:majorTickMark val="none"/>
        <c:minorTickMark val="none"/>
        <c:tickLblPos val="nextTo"/>
        <c:crossAx val="305031072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0.20748124822440908"/>
                <c:y val="0.26907096465218977"/>
              </c:manualLayout>
            </c:layout>
          </c:dispUnitsLbl>
        </c:dispUnits>
      </c:valAx>
    </c:plotArea>
    <c:legend>
      <c:legendPos val="l"/>
      <c:legendEntry>
        <c:idx val="0"/>
        <c:txPr>
          <a:bodyPr/>
          <a:lstStyle/>
          <a:p>
            <a:pPr>
              <a:defRPr sz="1400" b="1"/>
            </a:pPr>
            <a:endParaRPr lang="cs-CZ"/>
          </a:p>
        </c:txPr>
      </c:legendEntry>
      <c:layout>
        <c:manualLayout>
          <c:xMode val="edge"/>
          <c:yMode val="edge"/>
          <c:x val="0.22436868117413603"/>
          <c:y val="7.7786331412874749E-4"/>
          <c:w val="0.77366400117576817"/>
          <c:h val="0.2095148499252342"/>
        </c:manualLayout>
      </c:layout>
      <c:overlay val="0"/>
      <c:txPr>
        <a:bodyPr/>
        <a:lstStyle/>
        <a:p>
          <a:pPr>
            <a:defRPr sz="1400" b="1"/>
          </a:pPr>
          <a:endParaRPr lang="cs-CZ"/>
        </a:p>
      </c:txPr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0"/>
            <a:ext cx="2946145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8" tIns="45915" rIns="91828" bIns="45915" numCol="1" anchor="t" anchorCtr="0" compatLnSpc="1">
            <a:prstTxWarp prst="textNoShape">
              <a:avLst/>
            </a:prstTxWarp>
          </a:bodyPr>
          <a:lstStyle>
            <a:lvl1pPr algn="l" defTabSz="919699" eaLnBrk="1" hangingPunct="1">
              <a:spcBef>
                <a:spcPct val="0"/>
              </a:spcBef>
              <a:buClrTx/>
              <a:buFontTx/>
              <a:buNone/>
              <a:defRPr sz="1200" i="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6" y="9430309"/>
            <a:ext cx="2946145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8" tIns="45915" rIns="91828" bIns="45915" numCol="1" anchor="b" anchorCtr="0" compatLnSpc="1">
            <a:prstTxWarp prst="textNoShape">
              <a:avLst/>
            </a:prstTxWarp>
          </a:bodyPr>
          <a:lstStyle>
            <a:lvl1pPr algn="l" defTabSz="919699" eaLnBrk="1" hangingPunct="1">
              <a:spcBef>
                <a:spcPct val="0"/>
              </a:spcBef>
              <a:buClrTx/>
              <a:buFontTx/>
              <a:buNone/>
              <a:defRPr sz="1200" i="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535" y="9430309"/>
            <a:ext cx="2946145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8" tIns="45915" rIns="91828" bIns="45915" numCol="1" anchor="b" anchorCtr="0" compatLnSpc="1">
            <a:prstTxWarp prst="textNoShape">
              <a:avLst/>
            </a:prstTxWarp>
          </a:bodyPr>
          <a:lstStyle>
            <a:lvl1pPr algn="r" defTabSz="919699" eaLnBrk="1" hangingPunct="1">
              <a:spcBef>
                <a:spcPct val="0"/>
              </a:spcBef>
              <a:buClrTx/>
              <a:buFontTx/>
              <a:buNone/>
              <a:defRPr sz="1200" i="0">
                <a:latin typeface="Times New Roman" pitchFamily="18" charset="0"/>
              </a:defRPr>
            </a:lvl1pPr>
          </a:lstStyle>
          <a:p>
            <a:fld id="{93680765-A157-41AD-8F94-E152B15695B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16193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17538" y="487363"/>
            <a:ext cx="5626100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65628" y="5591628"/>
            <a:ext cx="5729738" cy="34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cs-CZ" dirty="0" smtClean="0"/>
              <a:t>Click to edit Master text styles</a:t>
            </a:r>
          </a:p>
        </p:txBody>
      </p:sp>
      <p:sp>
        <p:nvSpPr>
          <p:cNvPr id="5127" name="pg num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033206" y="9548027"/>
            <a:ext cx="542583" cy="182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 defTabSz="919699" eaLnBrk="1" hangingPunct="1">
              <a:spcBef>
                <a:spcPct val="0"/>
              </a:spcBef>
              <a:buClrTx/>
              <a:buFontTx/>
              <a:buNone/>
              <a:defRPr sz="1200" i="0"/>
            </a:lvl1pPr>
          </a:lstStyle>
          <a:p>
            <a:fld id="{42689D1E-D6FA-469F-A168-9573E3DAE983}" type="slidenum">
              <a:rPr lang="cs-CZ"/>
              <a:pPr/>
              <a:t>‹#›</a:t>
            </a:fld>
            <a:endParaRPr lang="cs-CZ"/>
          </a:p>
        </p:txBody>
      </p:sp>
      <p:sp>
        <p:nvSpPr>
          <p:cNvPr id="5137" name="McK Separator" hidden="1"/>
          <p:cNvSpPr>
            <a:spLocks noChangeShapeType="1"/>
          </p:cNvSpPr>
          <p:nvPr/>
        </p:nvSpPr>
        <p:spPr bwMode="auto">
          <a:xfrm>
            <a:off x="814689" y="1509677"/>
            <a:ext cx="519907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92290" tIns="46145" rIns="92290" bIns="46145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99273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lnSpc>
        <a:spcPct val="90000"/>
      </a:lnSpc>
      <a:spcBef>
        <a:spcPct val="30000"/>
      </a:spcBef>
      <a:spcAft>
        <a:spcPct val="0"/>
      </a:spcAft>
      <a:defRPr sz="1632" b="1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194367" algn="l" rtl="0" fontAlgn="base">
      <a:spcBef>
        <a:spcPct val="30000"/>
      </a:spcBef>
      <a:spcAft>
        <a:spcPct val="0"/>
      </a:spcAft>
      <a:defRPr sz="1224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388734" algn="l" rtl="0" fontAlgn="base">
      <a:spcBef>
        <a:spcPct val="30000"/>
      </a:spcBef>
      <a:spcAft>
        <a:spcPct val="0"/>
      </a:spcAft>
      <a:defRPr sz="1224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583101" algn="l" rtl="0" fontAlgn="base">
      <a:spcBef>
        <a:spcPct val="30000"/>
      </a:spcBef>
      <a:spcAft>
        <a:spcPct val="0"/>
      </a:spcAft>
      <a:defRPr sz="1224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777469" algn="l" rtl="0" fontAlgn="base">
      <a:spcBef>
        <a:spcPct val="30000"/>
      </a:spcBef>
      <a:spcAft>
        <a:spcPct val="0"/>
      </a:spcAft>
      <a:defRPr sz="1224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332406" algn="l" defTabSz="932962" rtl="0" eaLnBrk="1" latinLnBrk="0" hangingPunct="1">
      <a:defRPr sz="1224" kern="1200">
        <a:solidFill>
          <a:schemeClr val="tx1"/>
        </a:solidFill>
        <a:latin typeface="+mn-lt"/>
        <a:ea typeface="+mn-ea"/>
        <a:cs typeface="+mn-cs"/>
      </a:defRPr>
    </a:lvl6pPr>
    <a:lvl7pPr marL="2798887" algn="l" defTabSz="932962" rtl="0" eaLnBrk="1" latinLnBrk="0" hangingPunct="1">
      <a:defRPr sz="1224" kern="1200">
        <a:solidFill>
          <a:schemeClr val="tx1"/>
        </a:solidFill>
        <a:latin typeface="+mn-lt"/>
        <a:ea typeface="+mn-ea"/>
        <a:cs typeface="+mn-cs"/>
      </a:defRPr>
    </a:lvl7pPr>
    <a:lvl8pPr marL="3265368" algn="l" defTabSz="932962" rtl="0" eaLnBrk="1" latinLnBrk="0" hangingPunct="1">
      <a:defRPr sz="1224" kern="1200">
        <a:solidFill>
          <a:schemeClr val="tx1"/>
        </a:solidFill>
        <a:latin typeface="+mn-lt"/>
        <a:ea typeface="+mn-ea"/>
        <a:cs typeface="+mn-cs"/>
      </a:defRPr>
    </a:lvl8pPr>
    <a:lvl9pPr marL="3731849" algn="l" defTabSz="932962" rtl="0" eaLnBrk="1" latinLnBrk="0" hangingPunct="1">
      <a:defRPr sz="122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partnerská platforma s 22 členy zastupující kraj, obce, města, neziskový, akademický, podnikatelský sektor,…</a:t>
            </a:r>
          </a:p>
          <a:p>
            <a:r>
              <a:rPr lang="cs-CZ" dirty="0" smtClean="0"/>
              <a:t>-     mechanismus, který reaguje na územní specifika a zajišťuje přenos identifikovaných potřeb z území kraje směrem k řídícím orgánům s cílem zajistit, aby finanční podpora z národní úrovně šla na skutečné potřeby regionu.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689D1E-D6FA-469F-A168-9573E3DAE983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4010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800" dirty="0" smtClean="0">
                <a:solidFill>
                  <a:schemeClr val="tx2"/>
                </a:solidFill>
              </a:rPr>
              <a:t>Nedostatečná alokace na výstavbu kanalizací a ČOV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 smtClean="0">
                <a:solidFill>
                  <a:schemeClr val="tx2"/>
                </a:solidFill>
              </a:rPr>
              <a:t>Zdlouhavý proces hodnocení strategií CLLD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 smtClean="0">
                <a:solidFill>
                  <a:schemeClr val="tx2"/>
                </a:solidFill>
              </a:rPr>
              <a:t>Zrušení limitu v rámci památek na IROP 3.1 5 mil. EUR (NKP)/10mil. EUR (UNESCO) – ke schválení by mělo dojít v 5/2017 EK</a:t>
            </a:r>
            <a:endParaRPr lang="pl-PL" sz="1800" dirty="0" smtClean="0">
              <a:solidFill>
                <a:schemeClr val="tx2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689D1E-D6FA-469F-A168-9573E3DAE983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5173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Platformu RSK MSK využít nejen pro potřeby regionální úrovně, ale i na aktivity regionální úrovni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Krajské DP pro využití RAP -  PPD je</a:t>
            </a:r>
            <a:r>
              <a:rPr lang="cs-CZ" baseline="0" dirty="0" smtClean="0"/>
              <a:t> podporována v oblastech, které byly RAP MSK ověřeny, že je o ně v regionu zájem</a:t>
            </a:r>
            <a:r>
              <a:rPr lang="cs-CZ" dirty="0" smtClean="0"/>
              <a:t>, </a:t>
            </a:r>
            <a:r>
              <a:rPr lang="pt-BR" dirty="0" smtClean="0"/>
              <a:t>Program podpory financování akcí s podporou EU pro obce do 3 tis. obyvatel</a:t>
            </a:r>
            <a:r>
              <a:rPr lang="cs-CZ" dirty="0" smtClean="0"/>
              <a:t> = program na kofinancování </a:t>
            </a:r>
            <a:r>
              <a:rPr lang="cs-CZ" dirty="0" err="1" smtClean="0"/>
              <a:t>spolupodílu</a:t>
            </a:r>
            <a:r>
              <a:rPr lang="cs-CZ" dirty="0" smtClean="0"/>
              <a:t> obcí v projektech EU (=36 mil. Kč </a:t>
            </a:r>
            <a:r>
              <a:rPr lang="cs-CZ" dirty="0" smtClean="0">
                <a:solidFill>
                  <a:schemeClr val="tx2"/>
                </a:solidFill>
              </a:rPr>
              <a:t>3. 4. 2017 – 31. 10. 2017)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689D1E-D6FA-469F-A168-9573E3DAE983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4676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6" name="Picture 4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16449" cy="5181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1959104" y="2285640"/>
            <a:ext cx="6767623" cy="2131489"/>
          </a:xfrm>
        </p:spPr>
        <p:txBody>
          <a:bodyPr anchor="t">
            <a:normAutofit/>
          </a:bodyPr>
          <a:lstStyle>
            <a:lvl1pPr algn="l">
              <a:defRPr sz="5400" b="0" baseline="0">
                <a:solidFill>
                  <a:srgbClr val="1F5B9D"/>
                </a:solidFill>
              </a:defRPr>
            </a:lvl1pPr>
          </a:lstStyle>
          <a:p>
            <a:r>
              <a:rPr lang="cs-CZ" dirty="0" smtClean="0"/>
              <a:t>Název </a:t>
            </a:r>
            <a:br>
              <a:rPr lang="cs-CZ" dirty="0" smtClean="0"/>
            </a:br>
            <a:r>
              <a:rPr lang="cs-CZ" dirty="0" smtClean="0"/>
              <a:t>prezentace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 i="0">
                <a:solidFill>
                  <a:srgbClr val="B0B1B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482F267E-5537-4CF6-843B-2CC79DD70A58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Podnadpis 2"/>
          <p:cNvSpPr txBox="1">
            <a:spLocks/>
          </p:cNvSpPr>
          <p:nvPr userDrawn="1"/>
        </p:nvSpPr>
        <p:spPr>
          <a:xfrm>
            <a:off x="6999439" y="5758699"/>
            <a:ext cx="739193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Aft>
                <a:spcPts val="0"/>
              </a:spcAft>
              <a:buClrTx/>
            </a:pPr>
            <a:r>
              <a:rPr lang="cs-CZ" sz="1100" b="0" i="0" dirty="0" smtClean="0">
                <a:solidFill>
                  <a:srgbClr val="B0B1B3"/>
                </a:solidFill>
              </a:rPr>
              <a:t>Datum:</a:t>
            </a:r>
          </a:p>
        </p:txBody>
      </p:sp>
      <p:sp>
        <p:nvSpPr>
          <p:cNvPr id="19" name="Zástupný symbol pro text 18"/>
          <p:cNvSpPr>
            <a:spLocks noGrp="1"/>
          </p:cNvSpPr>
          <p:nvPr>
            <p:ph type="body" sz="quarter" idx="13" hasCustomPrompt="1"/>
          </p:nvPr>
        </p:nvSpPr>
        <p:spPr>
          <a:xfrm>
            <a:off x="7654438" y="5755355"/>
            <a:ext cx="1060501" cy="216000"/>
          </a:xfrm>
        </p:spPr>
        <p:txBody>
          <a:bodyPr>
            <a:noAutofit/>
          </a:bodyPr>
          <a:lstStyle>
            <a:lvl1pPr marL="0" indent="0">
              <a:buNone/>
              <a:defRPr sz="1100" baseline="0">
                <a:solidFill>
                  <a:srgbClr val="B0B1B3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  <a:endParaRPr lang="cs-CZ" dirty="0"/>
          </a:p>
        </p:txBody>
      </p:sp>
      <p:grpSp>
        <p:nvGrpSpPr>
          <p:cNvPr id="55" name="Skupina 54"/>
          <p:cNvGrpSpPr/>
          <p:nvPr userDrawn="1"/>
        </p:nvGrpSpPr>
        <p:grpSpPr>
          <a:xfrm>
            <a:off x="4398295" y="278579"/>
            <a:ext cx="4493324" cy="248207"/>
            <a:chOff x="4044949" y="280533"/>
            <a:chExt cx="4493324" cy="248207"/>
          </a:xfrm>
        </p:grpSpPr>
        <p:pic>
          <p:nvPicPr>
            <p:cNvPr id="58" name="Obrázek 57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4949" y="280533"/>
              <a:ext cx="367775" cy="246253"/>
            </a:xfrm>
            <a:prstGeom prst="rect">
              <a:avLst/>
            </a:prstGeom>
          </p:spPr>
        </p:pic>
        <p:pic>
          <p:nvPicPr>
            <p:cNvPr id="59" name="Obrázek 5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4931" y="281510"/>
              <a:ext cx="367775" cy="246253"/>
            </a:xfrm>
            <a:prstGeom prst="rect">
              <a:avLst/>
            </a:prstGeom>
          </p:spPr>
        </p:pic>
        <p:pic>
          <p:nvPicPr>
            <p:cNvPr id="60" name="Obrázek 5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0478" y="281510"/>
              <a:ext cx="367775" cy="246253"/>
            </a:xfrm>
            <a:prstGeom prst="rect">
              <a:avLst/>
            </a:prstGeom>
          </p:spPr>
        </p:pic>
        <p:pic>
          <p:nvPicPr>
            <p:cNvPr id="61" name="Obrázek 60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0460" y="282487"/>
              <a:ext cx="367775" cy="246253"/>
            </a:xfrm>
            <a:prstGeom prst="rect">
              <a:avLst/>
            </a:prstGeom>
          </p:spPr>
        </p:pic>
        <p:pic>
          <p:nvPicPr>
            <p:cNvPr id="62" name="Obrázek 61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6056" y="281510"/>
              <a:ext cx="367775" cy="246253"/>
            </a:xfrm>
            <a:prstGeom prst="rect">
              <a:avLst/>
            </a:prstGeom>
          </p:spPr>
        </p:pic>
        <p:pic>
          <p:nvPicPr>
            <p:cNvPr id="63" name="Obrázek 62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6038" y="282487"/>
              <a:ext cx="367775" cy="246253"/>
            </a:xfrm>
            <a:prstGeom prst="rect">
              <a:avLst/>
            </a:prstGeom>
          </p:spPr>
        </p:pic>
        <p:pic>
          <p:nvPicPr>
            <p:cNvPr id="64" name="Obrázek 63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8877" y="281509"/>
              <a:ext cx="367775" cy="246253"/>
            </a:xfrm>
            <a:prstGeom prst="rect">
              <a:avLst/>
            </a:prstGeom>
          </p:spPr>
        </p:pic>
        <p:pic>
          <p:nvPicPr>
            <p:cNvPr id="65" name="Obrázek 6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8859" y="282486"/>
              <a:ext cx="367775" cy="246253"/>
            </a:xfrm>
            <a:prstGeom prst="rect">
              <a:avLst/>
            </a:prstGeom>
          </p:spPr>
        </p:pic>
        <p:pic>
          <p:nvPicPr>
            <p:cNvPr id="66" name="Obrázek 65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4455" y="281509"/>
              <a:ext cx="367775" cy="246253"/>
            </a:xfrm>
            <a:prstGeom prst="rect">
              <a:avLst/>
            </a:prstGeom>
          </p:spPr>
        </p:pic>
        <p:pic>
          <p:nvPicPr>
            <p:cNvPr id="67" name="Obrázek 66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4437" y="282486"/>
              <a:ext cx="367775" cy="246253"/>
            </a:xfrm>
            <a:prstGeom prst="rect">
              <a:avLst/>
            </a:prstGeom>
          </p:spPr>
        </p:pic>
        <p:pic>
          <p:nvPicPr>
            <p:cNvPr id="68" name="Obrázek 67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70498" y="282487"/>
              <a:ext cx="367775" cy="246253"/>
            </a:xfrm>
            <a:prstGeom prst="rect">
              <a:avLst/>
            </a:prstGeom>
          </p:spPr>
        </p:pic>
      </p:grpSp>
      <p:pic>
        <p:nvPicPr>
          <p:cNvPr id="69" name="Obrázek 68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47"/>
          <a:stretch/>
        </p:blipFill>
        <p:spPr bwMode="auto">
          <a:xfrm>
            <a:off x="2001310" y="5492803"/>
            <a:ext cx="2155616" cy="72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045" name="Přímá spojnice 1044"/>
          <p:cNvCxnSpPr/>
          <p:nvPr userDrawn="1"/>
        </p:nvCxnSpPr>
        <p:spPr>
          <a:xfrm>
            <a:off x="1809346" y="2490323"/>
            <a:ext cx="9726" cy="3715924"/>
          </a:xfrm>
          <a:prstGeom prst="line">
            <a:avLst/>
          </a:prstGeom>
          <a:ln w="2349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2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267E-5537-4CF6-843B-2CC79DD70A5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8724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788276"/>
            <a:ext cx="2057400" cy="5337887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804041"/>
            <a:ext cx="6019800" cy="5322122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267E-5537-4CF6-843B-2CC79DD70A5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376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6" name="Picture 4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16449" cy="5181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1959104" y="2285640"/>
            <a:ext cx="6767623" cy="2131489"/>
          </a:xfrm>
        </p:spPr>
        <p:txBody>
          <a:bodyPr anchor="t">
            <a:normAutofit/>
          </a:bodyPr>
          <a:lstStyle>
            <a:lvl1pPr algn="l">
              <a:defRPr sz="5400" b="0" baseline="0">
                <a:solidFill>
                  <a:srgbClr val="1F5B9D"/>
                </a:solidFill>
              </a:defRPr>
            </a:lvl1pPr>
          </a:lstStyle>
          <a:p>
            <a:r>
              <a:rPr lang="cs-CZ" dirty="0" smtClean="0"/>
              <a:t>Název </a:t>
            </a:r>
            <a:br>
              <a:rPr lang="cs-CZ" dirty="0" smtClean="0"/>
            </a:br>
            <a:r>
              <a:rPr lang="cs-CZ" dirty="0" smtClean="0"/>
              <a:t>prezentace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 i="0">
                <a:solidFill>
                  <a:srgbClr val="B0B1B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482F267E-5537-4CF6-843B-2CC79DD70A58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Podnadpis 2"/>
          <p:cNvSpPr txBox="1">
            <a:spLocks/>
          </p:cNvSpPr>
          <p:nvPr userDrawn="1"/>
        </p:nvSpPr>
        <p:spPr>
          <a:xfrm>
            <a:off x="6999439" y="5758699"/>
            <a:ext cx="739193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Aft>
                <a:spcPts val="0"/>
              </a:spcAft>
              <a:buClrTx/>
            </a:pPr>
            <a:r>
              <a:rPr lang="cs-CZ" sz="1100" b="0" i="0" dirty="0" smtClean="0">
                <a:solidFill>
                  <a:srgbClr val="B0B1B3"/>
                </a:solidFill>
              </a:rPr>
              <a:t>Datum:</a:t>
            </a:r>
          </a:p>
        </p:txBody>
      </p:sp>
      <p:sp>
        <p:nvSpPr>
          <p:cNvPr id="19" name="Zástupný symbol pro text 18"/>
          <p:cNvSpPr>
            <a:spLocks noGrp="1"/>
          </p:cNvSpPr>
          <p:nvPr>
            <p:ph type="body" sz="quarter" idx="13" hasCustomPrompt="1"/>
          </p:nvPr>
        </p:nvSpPr>
        <p:spPr>
          <a:xfrm>
            <a:off x="7654438" y="5755355"/>
            <a:ext cx="1060501" cy="216000"/>
          </a:xfrm>
        </p:spPr>
        <p:txBody>
          <a:bodyPr>
            <a:noAutofit/>
          </a:bodyPr>
          <a:lstStyle>
            <a:lvl1pPr marL="0" indent="0">
              <a:buNone/>
              <a:defRPr sz="1100" baseline="0">
                <a:solidFill>
                  <a:srgbClr val="B0B1B3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  <a:endParaRPr lang="cs-CZ" dirty="0"/>
          </a:p>
        </p:txBody>
      </p:sp>
      <p:grpSp>
        <p:nvGrpSpPr>
          <p:cNvPr id="55" name="Skupina 54"/>
          <p:cNvGrpSpPr/>
          <p:nvPr userDrawn="1"/>
        </p:nvGrpSpPr>
        <p:grpSpPr>
          <a:xfrm>
            <a:off x="4398295" y="278579"/>
            <a:ext cx="4493324" cy="248207"/>
            <a:chOff x="4044949" y="280533"/>
            <a:chExt cx="4493324" cy="248207"/>
          </a:xfrm>
        </p:grpSpPr>
        <p:pic>
          <p:nvPicPr>
            <p:cNvPr id="58" name="Obrázek 57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4949" y="280533"/>
              <a:ext cx="367775" cy="246253"/>
            </a:xfrm>
            <a:prstGeom prst="rect">
              <a:avLst/>
            </a:prstGeom>
          </p:spPr>
        </p:pic>
        <p:pic>
          <p:nvPicPr>
            <p:cNvPr id="59" name="Obrázek 5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4931" y="281510"/>
              <a:ext cx="367775" cy="246253"/>
            </a:xfrm>
            <a:prstGeom prst="rect">
              <a:avLst/>
            </a:prstGeom>
          </p:spPr>
        </p:pic>
        <p:pic>
          <p:nvPicPr>
            <p:cNvPr id="60" name="Obrázek 5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0478" y="281510"/>
              <a:ext cx="367775" cy="246253"/>
            </a:xfrm>
            <a:prstGeom prst="rect">
              <a:avLst/>
            </a:prstGeom>
          </p:spPr>
        </p:pic>
        <p:pic>
          <p:nvPicPr>
            <p:cNvPr id="61" name="Obrázek 60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0460" y="282487"/>
              <a:ext cx="367775" cy="246253"/>
            </a:xfrm>
            <a:prstGeom prst="rect">
              <a:avLst/>
            </a:prstGeom>
          </p:spPr>
        </p:pic>
        <p:pic>
          <p:nvPicPr>
            <p:cNvPr id="62" name="Obrázek 61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6056" y="281510"/>
              <a:ext cx="367775" cy="246253"/>
            </a:xfrm>
            <a:prstGeom prst="rect">
              <a:avLst/>
            </a:prstGeom>
          </p:spPr>
        </p:pic>
        <p:pic>
          <p:nvPicPr>
            <p:cNvPr id="63" name="Obrázek 62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6038" y="282487"/>
              <a:ext cx="367775" cy="246253"/>
            </a:xfrm>
            <a:prstGeom prst="rect">
              <a:avLst/>
            </a:prstGeom>
          </p:spPr>
        </p:pic>
        <p:pic>
          <p:nvPicPr>
            <p:cNvPr id="64" name="Obrázek 63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8877" y="281509"/>
              <a:ext cx="367775" cy="246253"/>
            </a:xfrm>
            <a:prstGeom prst="rect">
              <a:avLst/>
            </a:prstGeom>
          </p:spPr>
        </p:pic>
        <p:pic>
          <p:nvPicPr>
            <p:cNvPr id="65" name="Obrázek 6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8859" y="282486"/>
              <a:ext cx="367775" cy="246253"/>
            </a:xfrm>
            <a:prstGeom prst="rect">
              <a:avLst/>
            </a:prstGeom>
          </p:spPr>
        </p:pic>
        <p:pic>
          <p:nvPicPr>
            <p:cNvPr id="66" name="Obrázek 65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4455" y="281509"/>
              <a:ext cx="367775" cy="246253"/>
            </a:xfrm>
            <a:prstGeom prst="rect">
              <a:avLst/>
            </a:prstGeom>
          </p:spPr>
        </p:pic>
        <p:pic>
          <p:nvPicPr>
            <p:cNvPr id="67" name="Obrázek 66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4437" y="282486"/>
              <a:ext cx="367775" cy="246253"/>
            </a:xfrm>
            <a:prstGeom prst="rect">
              <a:avLst/>
            </a:prstGeom>
          </p:spPr>
        </p:pic>
        <p:pic>
          <p:nvPicPr>
            <p:cNvPr id="68" name="Obrázek 67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70498" y="282487"/>
              <a:ext cx="367775" cy="246253"/>
            </a:xfrm>
            <a:prstGeom prst="rect">
              <a:avLst/>
            </a:prstGeom>
          </p:spPr>
        </p:pic>
      </p:grpSp>
      <p:pic>
        <p:nvPicPr>
          <p:cNvPr id="69" name="Obrázek 68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47"/>
          <a:stretch/>
        </p:blipFill>
        <p:spPr bwMode="auto">
          <a:xfrm>
            <a:off x="2001310" y="5492803"/>
            <a:ext cx="2155616" cy="72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045" name="Přímá spojnice 1044"/>
          <p:cNvCxnSpPr/>
          <p:nvPr userDrawn="1"/>
        </p:nvCxnSpPr>
        <p:spPr>
          <a:xfrm>
            <a:off x="1809346" y="2490323"/>
            <a:ext cx="9726" cy="3715924"/>
          </a:xfrm>
          <a:prstGeom prst="line">
            <a:avLst/>
          </a:prstGeom>
          <a:ln w="2349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odnadpis 2"/>
          <p:cNvSpPr txBox="1">
            <a:spLocks/>
          </p:cNvSpPr>
          <p:nvPr userDrawn="1"/>
        </p:nvSpPr>
        <p:spPr>
          <a:xfrm>
            <a:off x="4136692" y="5755354"/>
            <a:ext cx="1040849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Aft>
                <a:spcPts val="0"/>
              </a:spcAft>
              <a:buClrTx/>
            </a:pPr>
            <a:r>
              <a:rPr lang="cs-CZ" sz="1100" b="0" i="0" dirty="0" smtClean="0">
                <a:solidFill>
                  <a:srgbClr val="B0B1B3"/>
                </a:solidFill>
              </a:rPr>
              <a:t>Zpracovala:</a:t>
            </a:r>
          </a:p>
        </p:txBody>
      </p:sp>
    </p:spTree>
    <p:extLst>
      <p:ext uri="{BB962C8B-B14F-4D97-AF65-F5344CB8AC3E}">
        <p14:creationId xmlns:p14="http://schemas.microsoft.com/office/powerpoint/2010/main" val="1957039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6" name="Picture 4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16449" cy="5181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1959104" y="2285640"/>
            <a:ext cx="6767623" cy="2131489"/>
          </a:xfrm>
        </p:spPr>
        <p:txBody>
          <a:bodyPr anchor="t">
            <a:normAutofit/>
          </a:bodyPr>
          <a:lstStyle>
            <a:lvl1pPr algn="l">
              <a:defRPr sz="5400" b="0" baseline="0">
                <a:solidFill>
                  <a:srgbClr val="1F5B9D"/>
                </a:solidFill>
              </a:defRPr>
            </a:lvl1pPr>
          </a:lstStyle>
          <a:p>
            <a:r>
              <a:rPr lang="cs-CZ" dirty="0" smtClean="0"/>
              <a:t>Název </a:t>
            </a:r>
            <a:br>
              <a:rPr lang="cs-CZ" dirty="0" smtClean="0"/>
            </a:br>
            <a:r>
              <a:rPr lang="cs-CZ" dirty="0" smtClean="0"/>
              <a:t>prezentace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 i="0">
                <a:solidFill>
                  <a:srgbClr val="B0B1B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482F267E-5537-4CF6-843B-2CC79DD70A58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Podnadpis 2"/>
          <p:cNvSpPr txBox="1">
            <a:spLocks/>
          </p:cNvSpPr>
          <p:nvPr userDrawn="1"/>
        </p:nvSpPr>
        <p:spPr>
          <a:xfrm>
            <a:off x="6999439" y="5758699"/>
            <a:ext cx="739193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Aft>
                <a:spcPts val="0"/>
              </a:spcAft>
              <a:buClrTx/>
            </a:pPr>
            <a:r>
              <a:rPr lang="cs-CZ" sz="1100" b="0" i="0" dirty="0" smtClean="0">
                <a:solidFill>
                  <a:srgbClr val="B0B1B3"/>
                </a:solidFill>
              </a:rPr>
              <a:t>Datum:</a:t>
            </a:r>
          </a:p>
        </p:txBody>
      </p:sp>
      <p:sp>
        <p:nvSpPr>
          <p:cNvPr id="13" name="Podnadpis 2"/>
          <p:cNvSpPr txBox="1">
            <a:spLocks/>
          </p:cNvSpPr>
          <p:nvPr userDrawn="1"/>
        </p:nvSpPr>
        <p:spPr>
          <a:xfrm>
            <a:off x="4136692" y="5755354"/>
            <a:ext cx="1040849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Aft>
                <a:spcPts val="0"/>
              </a:spcAft>
              <a:buClrTx/>
            </a:pPr>
            <a:r>
              <a:rPr lang="cs-CZ" sz="1100" b="0" i="0" dirty="0" smtClean="0">
                <a:solidFill>
                  <a:srgbClr val="B0B1B3"/>
                </a:solidFill>
              </a:rPr>
              <a:t>Zpracovala:</a:t>
            </a:r>
          </a:p>
        </p:txBody>
      </p:sp>
      <p:sp>
        <p:nvSpPr>
          <p:cNvPr id="19" name="Zástupný symbol pro text 18"/>
          <p:cNvSpPr>
            <a:spLocks noGrp="1"/>
          </p:cNvSpPr>
          <p:nvPr>
            <p:ph type="body" sz="quarter" idx="13" hasCustomPrompt="1"/>
          </p:nvPr>
        </p:nvSpPr>
        <p:spPr>
          <a:xfrm>
            <a:off x="7654438" y="5755355"/>
            <a:ext cx="1060501" cy="216000"/>
          </a:xfrm>
        </p:spPr>
        <p:txBody>
          <a:bodyPr>
            <a:noAutofit/>
          </a:bodyPr>
          <a:lstStyle>
            <a:lvl1pPr marL="0" indent="0">
              <a:buNone/>
              <a:defRPr sz="1100" baseline="0">
                <a:solidFill>
                  <a:srgbClr val="B0B1B3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  <a:endParaRPr lang="cs-CZ" dirty="0"/>
          </a:p>
        </p:txBody>
      </p:sp>
      <p:sp>
        <p:nvSpPr>
          <p:cNvPr id="21" name="Zástupný symbol pro text 20"/>
          <p:cNvSpPr>
            <a:spLocks noGrp="1"/>
          </p:cNvSpPr>
          <p:nvPr>
            <p:ph type="body" sz="quarter" idx="14" hasCustomPrompt="1"/>
          </p:nvPr>
        </p:nvSpPr>
        <p:spPr>
          <a:xfrm>
            <a:off x="5085300" y="5756879"/>
            <a:ext cx="2042886" cy="216047"/>
          </a:xfrm>
        </p:spPr>
        <p:txBody>
          <a:bodyPr>
            <a:noAutofit/>
          </a:bodyPr>
          <a:lstStyle>
            <a:lvl1pPr marL="0" indent="0" algn="l">
              <a:buNone/>
              <a:defRPr sz="1100" baseline="0">
                <a:solidFill>
                  <a:srgbClr val="B0B1B3"/>
                </a:solidFill>
              </a:defRPr>
            </a:lvl1pPr>
          </a:lstStyle>
          <a:p>
            <a:pPr lvl="0"/>
            <a:r>
              <a:rPr lang="cs-CZ" dirty="0" smtClean="0"/>
              <a:t>Jméno</a:t>
            </a:r>
            <a:endParaRPr lang="cs-CZ" dirty="0"/>
          </a:p>
        </p:txBody>
      </p:sp>
      <p:grpSp>
        <p:nvGrpSpPr>
          <p:cNvPr id="55" name="Skupina 54"/>
          <p:cNvGrpSpPr/>
          <p:nvPr userDrawn="1"/>
        </p:nvGrpSpPr>
        <p:grpSpPr>
          <a:xfrm>
            <a:off x="4398295" y="278579"/>
            <a:ext cx="4493324" cy="248207"/>
            <a:chOff x="4044949" y="280533"/>
            <a:chExt cx="4493324" cy="248207"/>
          </a:xfrm>
        </p:grpSpPr>
        <p:pic>
          <p:nvPicPr>
            <p:cNvPr id="58" name="Obrázek 57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4949" y="280533"/>
              <a:ext cx="367775" cy="246253"/>
            </a:xfrm>
            <a:prstGeom prst="rect">
              <a:avLst/>
            </a:prstGeom>
          </p:spPr>
        </p:pic>
        <p:pic>
          <p:nvPicPr>
            <p:cNvPr id="59" name="Obrázek 5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4931" y="281510"/>
              <a:ext cx="367775" cy="246253"/>
            </a:xfrm>
            <a:prstGeom prst="rect">
              <a:avLst/>
            </a:prstGeom>
          </p:spPr>
        </p:pic>
        <p:pic>
          <p:nvPicPr>
            <p:cNvPr id="60" name="Obrázek 5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0478" y="281510"/>
              <a:ext cx="367775" cy="246253"/>
            </a:xfrm>
            <a:prstGeom prst="rect">
              <a:avLst/>
            </a:prstGeom>
          </p:spPr>
        </p:pic>
        <p:pic>
          <p:nvPicPr>
            <p:cNvPr id="61" name="Obrázek 60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0460" y="282487"/>
              <a:ext cx="367775" cy="246253"/>
            </a:xfrm>
            <a:prstGeom prst="rect">
              <a:avLst/>
            </a:prstGeom>
          </p:spPr>
        </p:pic>
        <p:pic>
          <p:nvPicPr>
            <p:cNvPr id="62" name="Obrázek 61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6056" y="281510"/>
              <a:ext cx="367775" cy="246253"/>
            </a:xfrm>
            <a:prstGeom prst="rect">
              <a:avLst/>
            </a:prstGeom>
          </p:spPr>
        </p:pic>
        <p:pic>
          <p:nvPicPr>
            <p:cNvPr id="63" name="Obrázek 62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6038" y="282487"/>
              <a:ext cx="367775" cy="246253"/>
            </a:xfrm>
            <a:prstGeom prst="rect">
              <a:avLst/>
            </a:prstGeom>
          </p:spPr>
        </p:pic>
        <p:pic>
          <p:nvPicPr>
            <p:cNvPr id="64" name="Obrázek 63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8877" y="281509"/>
              <a:ext cx="367775" cy="246253"/>
            </a:xfrm>
            <a:prstGeom prst="rect">
              <a:avLst/>
            </a:prstGeom>
          </p:spPr>
        </p:pic>
        <p:pic>
          <p:nvPicPr>
            <p:cNvPr id="65" name="Obrázek 6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8859" y="282486"/>
              <a:ext cx="367775" cy="246253"/>
            </a:xfrm>
            <a:prstGeom prst="rect">
              <a:avLst/>
            </a:prstGeom>
          </p:spPr>
        </p:pic>
        <p:pic>
          <p:nvPicPr>
            <p:cNvPr id="66" name="Obrázek 65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4455" y="281509"/>
              <a:ext cx="367775" cy="246253"/>
            </a:xfrm>
            <a:prstGeom prst="rect">
              <a:avLst/>
            </a:prstGeom>
          </p:spPr>
        </p:pic>
        <p:pic>
          <p:nvPicPr>
            <p:cNvPr id="67" name="Obrázek 66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4437" y="282486"/>
              <a:ext cx="367775" cy="246253"/>
            </a:xfrm>
            <a:prstGeom prst="rect">
              <a:avLst/>
            </a:prstGeom>
          </p:spPr>
        </p:pic>
        <p:pic>
          <p:nvPicPr>
            <p:cNvPr id="68" name="Obrázek 67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70498" y="282487"/>
              <a:ext cx="367775" cy="246253"/>
            </a:xfrm>
            <a:prstGeom prst="rect">
              <a:avLst/>
            </a:prstGeom>
          </p:spPr>
        </p:pic>
      </p:grpSp>
      <p:pic>
        <p:nvPicPr>
          <p:cNvPr id="69" name="Obrázek 68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47"/>
          <a:stretch/>
        </p:blipFill>
        <p:spPr bwMode="auto">
          <a:xfrm>
            <a:off x="2001310" y="5492803"/>
            <a:ext cx="2155616" cy="72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045" name="Přímá spojnice 1044"/>
          <p:cNvCxnSpPr/>
          <p:nvPr userDrawn="1"/>
        </p:nvCxnSpPr>
        <p:spPr>
          <a:xfrm>
            <a:off x="1809346" y="2490323"/>
            <a:ext cx="9726" cy="3715924"/>
          </a:xfrm>
          <a:prstGeom prst="line">
            <a:avLst/>
          </a:prstGeom>
          <a:ln w="2349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9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None/>
              <a:defRPr/>
            </a:pPr>
            <a:r>
              <a:rPr lang="cs-CZ" i="0" smtClean="0">
                <a:solidFill>
                  <a:prstClr val="black"/>
                </a:solidFill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0636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52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7717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24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267E-5537-4CF6-843B-2CC79DD70A5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8530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267E-5537-4CF6-843B-2CC79DD70A5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3138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267E-5537-4CF6-843B-2CC79DD70A5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3617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267E-5537-4CF6-843B-2CC79DD70A5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2218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267E-5537-4CF6-843B-2CC79DD70A5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03204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267E-5537-4CF6-843B-2CC79DD70A5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2452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40882"/>
            <a:ext cx="3008313" cy="10582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740883"/>
            <a:ext cx="5111750" cy="54260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902934"/>
            <a:ext cx="3008313" cy="427205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267E-5537-4CF6-843B-2CC79DD70A5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1205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725213"/>
            <a:ext cx="5486400" cy="400236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267E-5537-4CF6-843B-2CC79DD70A5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110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em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14669" y="1084519"/>
            <a:ext cx="4837814" cy="556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765005"/>
            <a:ext cx="8229600" cy="4361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i="0">
                <a:solidFill>
                  <a:srgbClr val="B0B1B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482F267E-5537-4CF6-843B-2CC79DD70A58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84" y="6279914"/>
            <a:ext cx="217419" cy="396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ovéPole 2"/>
          <p:cNvSpPr txBox="1">
            <a:spLocks noChangeArrowheads="1"/>
          </p:cNvSpPr>
          <p:nvPr/>
        </p:nvSpPr>
        <p:spPr bwMode="auto">
          <a:xfrm>
            <a:off x="785715" y="6290636"/>
            <a:ext cx="1727670" cy="37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15000"/>
              </a:lnSpc>
              <a:defRPr/>
            </a:pPr>
            <a:r>
              <a:rPr lang="cs-CZ" sz="800" dirty="0" smtClean="0">
                <a:solidFill>
                  <a:srgbClr val="5F5F5F"/>
                </a:solidFill>
                <a:latin typeface="Tahoma" pitchFamily="34" charset="0"/>
              </a:rPr>
              <a:t>Zavedli jsme systém</a:t>
            </a:r>
          </a:p>
          <a:p>
            <a:pPr algn="just" eaLnBrk="1" hangingPunct="1">
              <a:lnSpc>
                <a:spcPct val="115000"/>
              </a:lnSpc>
              <a:defRPr/>
            </a:pPr>
            <a:r>
              <a:rPr lang="cs-CZ" sz="800" dirty="0" smtClean="0">
                <a:solidFill>
                  <a:srgbClr val="5F5F5F"/>
                </a:solidFill>
                <a:latin typeface="Tahoma" pitchFamily="34" charset="0"/>
              </a:rPr>
              <a:t>environmentálního řízení a auditu</a:t>
            </a:r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47"/>
          <a:stretch/>
        </p:blipFill>
        <p:spPr bwMode="auto">
          <a:xfrm>
            <a:off x="328152" y="166786"/>
            <a:ext cx="2155616" cy="72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31" name="Skupina 30"/>
          <p:cNvGrpSpPr/>
          <p:nvPr userDrawn="1"/>
        </p:nvGrpSpPr>
        <p:grpSpPr>
          <a:xfrm>
            <a:off x="3576141" y="280533"/>
            <a:ext cx="5318902" cy="248207"/>
            <a:chOff x="3219371" y="280533"/>
            <a:chExt cx="5318902" cy="248207"/>
          </a:xfrm>
        </p:grpSpPr>
        <p:pic>
          <p:nvPicPr>
            <p:cNvPr id="14" name="Obrázek 13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9371" y="280533"/>
              <a:ext cx="367775" cy="246253"/>
            </a:xfrm>
            <a:prstGeom prst="rect">
              <a:avLst/>
            </a:prstGeom>
          </p:spPr>
        </p:pic>
        <p:pic>
          <p:nvPicPr>
            <p:cNvPr id="15" name="Obrázek 14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9353" y="281510"/>
              <a:ext cx="367775" cy="246253"/>
            </a:xfrm>
            <a:prstGeom prst="rect">
              <a:avLst/>
            </a:prstGeom>
          </p:spPr>
        </p:pic>
        <p:pic>
          <p:nvPicPr>
            <p:cNvPr id="16" name="Obrázek 15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4949" y="280533"/>
              <a:ext cx="367775" cy="246253"/>
            </a:xfrm>
            <a:prstGeom prst="rect">
              <a:avLst/>
            </a:prstGeom>
          </p:spPr>
        </p:pic>
        <p:pic>
          <p:nvPicPr>
            <p:cNvPr id="17" name="Obrázek 16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4931" y="281510"/>
              <a:ext cx="367775" cy="246253"/>
            </a:xfrm>
            <a:prstGeom prst="rect">
              <a:avLst/>
            </a:prstGeom>
          </p:spPr>
        </p:pic>
        <p:pic>
          <p:nvPicPr>
            <p:cNvPr id="18" name="Obrázek 17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0478" y="281510"/>
              <a:ext cx="367775" cy="246253"/>
            </a:xfrm>
            <a:prstGeom prst="rect">
              <a:avLst/>
            </a:prstGeom>
          </p:spPr>
        </p:pic>
        <p:pic>
          <p:nvPicPr>
            <p:cNvPr id="19" name="Obrázek 18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0460" y="282487"/>
              <a:ext cx="367775" cy="246253"/>
            </a:xfrm>
            <a:prstGeom prst="rect">
              <a:avLst/>
            </a:prstGeom>
          </p:spPr>
        </p:pic>
        <p:pic>
          <p:nvPicPr>
            <p:cNvPr id="20" name="Obrázek 19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6056" y="281510"/>
              <a:ext cx="367775" cy="246253"/>
            </a:xfrm>
            <a:prstGeom prst="rect">
              <a:avLst/>
            </a:prstGeom>
          </p:spPr>
        </p:pic>
        <p:pic>
          <p:nvPicPr>
            <p:cNvPr id="21" name="Obrázek 20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6038" y="282487"/>
              <a:ext cx="367775" cy="246253"/>
            </a:xfrm>
            <a:prstGeom prst="rect">
              <a:avLst/>
            </a:prstGeom>
          </p:spPr>
        </p:pic>
        <p:pic>
          <p:nvPicPr>
            <p:cNvPr id="22" name="Obrázek 21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8877" y="281509"/>
              <a:ext cx="367775" cy="246253"/>
            </a:xfrm>
            <a:prstGeom prst="rect">
              <a:avLst/>
            </a:prstGeom>
          </p:spPr>
        </p:pic>
        <p:pic>
          <p:nvPicPr>
            <p:cNvPr id="23" name="Obrázek 22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8859" y="282486"/>
              <a:ext cx="367775" cy="246253"/>
            </a:xfrm>
            <a:prstGeom prst="rect">
              <a:avLst/>
            </a:prstGeom>
          </p:spPr>
        </p:pic>
        <p:pic>
          <p:nvPicPr>
            <p:cNvPr id="24" name="Obrázek 23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4455" y="281509"/>
              <a:ext cx="367775" cy="246253"/>
            </a:xfrm>
            <a:prstGeom prst="rect">
              <a:avLst/>
            </a:prstGeom>
          </p:spPr>
        </p:pic>
        <p:pic>
          <p:nvPicPr>
            <p:cNvPr id="25" name="Obrázek 24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4437" y="282486"/>
              <a:ext cx="367775" cy="246253"/>
            </a:xfrm>
            <a:prstGeom prst="rect">
              <a:avLst/>
            </a:prstGeom>
          </p:spPr>
        </p:pic>
        <p:pic>
          <p:nvPicPr>
            <p:cNvPr id="30" name="Obrázek 29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70498" y="282487"/>
              <a:ext cx="367775" cy="2462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32649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705" r:id="rId12"/>
    <p:sldLayoutId id="2147483706" r:id="rId13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3200" b="0" kern="1200">
          <a:solidFill>
            <a:srgbClr val="C8302C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Tx/>
              <a:buFontTx/>
              <a:buNone/>
            </a:pPr>
            <a:endParaRPr lang="cs-CZ" sz="1800" i="0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Tx/>
              <a:buFontTx/>
              <a:buNone/>
            </a:pPr>
            <a:endParaRPr lang="cs-CZ" sz="1800" i="0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009582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baze2020.msk.cz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rskmsk@msk.cz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sk.cz/cz/dotace_eu/regionalni-stala-konference-moravskoslezskeho-kraje-53320/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petr.zajac@msk.cz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98726" y="2500245"/>
            <a:ext cx="7355304" cy="2538286"/>
          </a:xfrm>
        </p:spPr>
        <p:txBody>
          <a:bodyPr>
            <a:noAutofit/>
          </a:bodyPr>
          <a:lstStyle/>
          <a:p>
            <a:pPr algn="ctr"/>
            <a:r>
              <a:rPr lang="cs-CZ" altLang="cs-CZ" sz="4000" dirty="0"/>
              <a:t>Krajské dotační programy </a:t>
            </a:r>
            <a:r>
              <a:rPr lang="cs-CZ" altLang="cs-CZ" sz="4000" dirty="0" smtClean="0"/>
              <a:t/>
            </a:r>
            <a:br>
              <a:rPr lang="cs-CZ" altLang="cs-CZ" sz="4000" dirty="0" smtClean="0"/>
            </a:br>
            <a:r>
              <a:rPr lang="cs-CZ" altLang="cs-CZ" sz="4000" dirty="0" smtClean="0"/>
              <a:t>pro </a:t>
            </a:r>
            <a:r>
              <a:rPr lang="cs-CZ" altLang="cs-CZ" sz="4000" dirty="0"/>
              <a:t>obce </a:t>
            </a:r>
            <a:r>
              <a:rPr lang="cs-CZ" altLang="cs-CZ" sz="4000" dirty="0" smtClean="0"/>
              <a:t/>
            </a:r>
            <a:br>
              <a:rPr lang="cs-CZ" altLang="cs-CZ" sz="4000" dirty="0" smtClean="0"/>
            </a:br>
            <a:r>
              <a:rPr lang="cs-CZ" altLang="cs-CZ" sz="4000" dirty="0" smtClean="0"/>
              <a:t>v </a:t>
            </a:r>
            <a:r>
              <a:rPr lang="cs-CZ" altLang="cs-CZ" sz="4000" dirty="0"/>
              <a:t>oblasti regionálního rozvoje</a:t>
            </a:r>
            <a:endParaRPr lang="cs-CZ" sz="40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 smtClean="0"/>
              <a:t>4.4.2017</a:t>
            </a:r>
            <a:endParaRPr lang="cs-CZ" dirty="0"/>
          </a:p>
        </p:txBody>
      </p:sp>
      <p:sp>
        <p:nvSpPr>
          <p:cNvPr id="4" name="Zástupný symbol pro text 4"/>
          <p:cNvSpPr txBox="1">
            <a:spLocks/>
          </p:cNvSpPr>
          <p:nvPr/>
        </p:nvSpPr>
        <p:spPr>
          <a:xfrm>
            <a:off x="5085300" y="5756879"/>
            <a:ext cx="2042886" cy="4946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ClrTx/>
              <a:buNone/>
            </a:pPr>
            <a:r>
              <a:rPr lang="cs-CZ" sz="1100" i="0" dirty="0" smtClean="0">
                <a:solidFill>
                  <a:schemeClr val="bg1">
                    <a:lumMod val="50000"/>
                  </a:schemeClr>
                </a:solidFill>
              </a:rPr>
              <a:t>Miriam Šůstková</a:t>
            </a:r>
            <a:endParaRPr lang="cs-CZ" sz="1100" i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2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0764" y="752842"/>
            <a:ext cx="7674971" cy="556401"/>
          </a:xfrm>
        </p:spPr>
        <p:txBody>
          <a:bodyPr/>
          <a:lstStyle/>
          <a:p>
            <a:pPr algn="l"/>
            <a:r>
              <a:rPr lang="cs-CZ" dirty="0" smtClean="0"/>
              <a:t>Regionální stálá konference MSK</a:t>
            </a:r>
            <a:endParaRPr lang="cs-CZ" dirty="0"/>
          </a:p>
        </p:txBody>
      </p:sp>
      <p:sp>
        <p:nvSpPr>
          <p:cNvPr id="5" name="Ovál 4"/>
          <p:cNvSpPr/>
          <p:nvPr/>
        </p:nvSpPr>
        <p:spPr>
          <a:xfrm>
            <a:off x="3388224" y="1807945"/>
            <a:ext cx="1506893" cy="1336915"/>
          </a:xfrm>
          <a:prstGeom prst="ellips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Zástupce krajské sítě MAS, NNO, ASZ (</a:t>
            </a:r>
            <a:r>
              <a:rPr lang="cs-CZ" dirty="0"/>
              <a:t>3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6" name="Ovál 5"/>
          <p:cNvSpPr/>
          <p:nvPr/>
        </p:nvSpPr>
        <p:spPr>
          <a:xfrm>
            <a:off x="2733523" y="2773383"/>
            <a:ext cx="1465847" cy="1391322"/>
          </a:xfrm>
          <a:prstGeom prst="ellips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cs-CZ" dirty="0"/>
              <a:t>Zástupce KHK</a:t>
            </a:r>
            <a:r>
              <a:rPr lang="cs-CZ" dirty="0" smtClean="0"/>
              <a:t>, podnikatelského sektoru, </a:t>
            </a:r>
            <a:r>
              <a:rPr lang="cs-CZ" dirty="0"/>
              <a:t>ÚP</a:t>
            </a:r>
            <a:r>
              <a:rPr lang="cs-CZ" dirty="0" smtClean="0"/>
              <a:t> (3) </a:t>
            </a:r>
            <a:endParaRPr lang="cs-CZ" dirty="0"/>
          </a:p>
        </p:txBody>
      </p:sp>
      <p:sp>
        <p:nvSpPr>
          <p:cNvPr id="7" name="Ovál 6"/>
          <p:cNvSpPr/>
          <p:nvPr/>
        </p:nvSpPr>
        <p:spPr>
          <a:xfrm>
            <a:off x="3121974" y="4005591"/>
            <a:ext cx="1570427" cy="1419157"/>
          </a:xfrm>
          <a:prstGeom prst="ellips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Zástupce RIS3, akademického sektoru (2)</a:t>
            </a:r>
            <a:endParaRPr lang="cs-CZ" dirty="0"/>
          </a:p>
        </p:txBody>
      </p:sp>
      <p:sp>
        <p:nvSpPr>
          <p:cNvPr id="8" name="Ovál 7"/>
          <p:cNvSpPr/>
          <p:nvPr/>
        </p:nvSpPr>
        <p:spPr>
          <a:xfrm>
            <a:off x="4411636" y="4658428"/>
            <a:ext cx="1516659" cy="142419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Zástupce za venkov SMS a SPOV (2)</a:t>
            </a:r>
            <a:endParaRPr lang="cs-CZ" dirty="0"/>
          </a:p>
        </p:txBody>
      </p:sp>
      <p:sp>
        <p:nvSpPr>
          <p:cNvPr id="9" name="Ovál 8"/>
          <p:cNvSpPr/>
          <p:nvPr/>
        </p:nvSpPr>
        <p:spPr>
          <a:xfrm>
            <a:off x="5523856" y="4212348"/>
            <a:ext cx="1570962" cy="13344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Zástupci malých měst (3)</a:t>
            </a:r>
            <a:endParaRPr lang="cs-CZ" dirty="0"/>
          </a:p>
        </p:txBody>
      </p:sp>
      <p:sp>
        <p:nvSpPr>
          <p:cNvPr id="10" name="Ovál 9"/>
          <p:cNvSpPr/>
          <p:nvPr/>
        </p:nvSpPr>
        <p:spPr>
          <a:xfrm>
            <a:off x="6322469" y="3129131"/>
            <a:ext cx="1520111" cy="1342396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Zástupci středně velkých měst (3)</a:t>
            </a:r>
            <a:endParaRPr lang="cs-CZ" dirty="0"/>
          </a:p>
        </p:txBody>
      </p:sp>
      <p:sp>
        <p:nvSpPr>
          <p:cNvPr id="11" name="Ovál 10"/>
          <p:cNvSpPr/>
          <p:nvPr/>
        </p:nvSpPr>
        <p:spPr>
          <a:xfrm>
            <a:off x="5938796" y="1952784"/>
            <a:ext cx="1521211" cy="1352172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Zástupce Integrované územní investice (1)</a:t>
            </a:r>
            <a:endParaRPr lang="cs-CZ" dirty="0"/>
          </a:p>
        </p:txBody>
      </p:sp>
      <p:sp>
        <p:nvSpPr>
          <p:cNvPr id="12" name="Ovál 11"/>
          <p:cNvSpPr/>
          <p:nvPr/>
        </p:nvSpPr>
        <p:spPr>
          <a:xfrm>
            <a:off x="4608877" y="1476292"/>
            <a:ext cx="1428670" cy="134045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Zástupci kraje (5)</a:t>
            </a:r>
            <a:endParaRPr lang="cs-CZ" dirty="0"/>
          </a:p>
        </p:txBody>
      </p:sp>
      <p:sp>
        <p:nvSpPr>
          <p:cNvPr id="19" name="Ovál 18"/>
          <p:cNvSpPr/>
          <p:nvPr/>
        </p:nvSpPr>
        <p:spPr>
          <a:xfrm>
            <a:off x="420764" y="1595101"/>
            <a:ext cx="1343609" cy="1209868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Stálí hosté (MMR, CRR)</a:t>
            </a:r>
            <a:endParaRPr lang="cs-CZ" dirty="0"/>
          </a:p>
        </p:txBody>
      </p:sp>
      <p:sp>
        <p:nvSpPr>
          <p:cNvPr id="21" name="Ovál 20"/>
          <p:cNvSpPr/>
          <p:nvPr/>
        </p:nvSpPr>
        <p:spPr>
          <a:xfrm>
            <a:off x="667034" y="4679061"/>
            <a:ext cx="1343609" cy="1209868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cs-CZ" dirty="0" smtClean="0"/>
              <a:t>Poradní skupiny</a:t>
            </a:r>
            <a:endParaRPr lang="cs-CZ" dirty="0"/>
          </a:p>
        </p:txBody>
      </p:sp>
      <p:sp>
        <p:nvSpPr>
          <p:cNvPr id="22" name="Ovál 21"/>
          <p:cNvSpPr/>
          <p:nvPr/>
        </p:nvSpPr>
        <p:spPr>
          <a:xfrm>
            <a:off x="4651407" y="3038628"/>
            <a:ext cx="1343609" cy="120986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b="1" i="0" dirty="0" smtClean="0"/>
              <a:t>RSK MSK (22)</a:t>
            </a:r>
            <a:endParaRPr lang="cs-CZ" b="1" i="0" dirty="0"/>
          </a:p>
        </p:txBody>
      </p:sp>
      <p:sp>
        <p:nvSpPr>
          <p:cNvPr id="23" name="Šipka doprava 22"/>
          <p:cNvSpPr/>
          <p:nvPr/>
        </p:nvSpPr>
        <p:spPr>
          <a:xfrm rot="19097835">
            <a:off x="2153938" y="4762735"/>
            <a:ext cx="614627" cy="436541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cs-CZ"/>
          </a:p>
        </p:txBody>
      </p:sp>
      <p:sp>
        <p:nvSpPr>
          <p:cNvPr id="24" name="Šipka doprava 23"/>
          <p:cNvSpPr/>
          <p:nvPr/>
        </p:nvSpPr>
        <p:spPr>
          <a:xfrm rot="2855803">
            <a:off x="1739727" y="2492658"/>
            <a:ext cx="678765" cy="41516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933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0300" y="816428"/>
            <a:ext cx="6988630" cy="556401"/>
          </a:xfrm>
        </p:spPr>
        <p:txBody>
          <a:bodyPr/>
          <a:lstStyle/>
          <a:p>
            <a:r>
              <a:rPr lang="cs-CZ" sz="2800" dirty="0" smtClean="0"/>
              <a:t>Činnosti Regionální stálé konference MSK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7951" y="1595534"/>
            <a:ext cx="9153329" cy="51971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dirty="0" smtClean="0">
                <a:solidFill>
                  <a:schemeClr val="tx2"/>
                </a:solidFill>
              </a:rPr>
              <a:t>Přenos </a:t>
            </a:r>
            <a:r>
              <a:rPr lang="cs-CZ" sz="2400" dirty="0">
                <a:solidFill>
                  <a:schemeClr val="tx2"/>
                </a:solidFill>
              </a:rPr>
              <a:t>informací z regionální na národní úroveň a opačně</a:t>
            </a:r>
            <a:endParaRPr lang="cs-CZ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 smtClean="0"/>
              <a:t>mapování potřeb území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 smtClean="0"/>
              <a:t>identifikace bariér čerpání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2400" dirty="0" smtClean="0"/>
              <a:t>identifikace „bílých míst“ – návrhy na Národní dotační tituly</a:t>
            </a:r>
          </a:p>
          <a:p>
            <a:pPr marL="0" indent="0" defTabSz="354013">
              <a:spcAft>
                <a:spcPts val="1800"/>
              </a:spcAft>
              <a:buNone/>
            </a:pPr>
            <a:r>
              <a:rPr lang="cs-CZ" sz="2000" dirty="0" smtClean="0">
                <a:solidFill>
                  <a:schemeClr val="tx2"/>
                </a:solidFill>
              </a:rPr>
              <a:t>	</a:t>
            </a:r>
            <a:r>
              <a:rPr lang="cs-CZ" sz="2400" dirty="0" smtClean="0">
                <a:solidFill>
                  <a:schemeClr val="tx2"/>
                </a:solidFill>
              </a:rPr>
              <a:t>Databáze projektových záměrů RAP MSK </a:t>
            </a:r>
            <a:r>
              <a:rPr lang="cs-CZ" sz="1600" dirty="0">
                <a:solidFill>
                  <a:schemeClr val="tx2"/>
                </a:solidFill>
                <a:hlinkClick r:id="rId3"/>
              </a:rPr>
              <a:t>https://databaze2020.msk.cz/</a:t>
            </a:r>
            <a:r>
              <a:rPr lang="cs-CZ" sz="1600" dirty="0">
                <a:solidFill>
                  <a:schemeClr val="tx2"/>
                </a:solidFill>
              </a:rPr>
              <a:t> </a:t>
            </a:r>
            <a:endParaRPr lang="cs-CZ" sz="1600" dirty="0" smtClean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 smtClean="0"/>
              <a:t>příprava Akčního plánu Strategie hospodářské restrukturalizace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koordinační </a:t>
            </a:r>
            <a:r>
              <a:rPr lang="cs-CZ" sz="2400" dirty="0" smtClean="0"/>
              <a:t>setkání s nositeli MAP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s</a:t>
            </a:r>
            <a:r>
              <a:rPr lang="cs-CZ" sz="2400" dirty="0" smtClean="0"/>
              <a:t>polupráce s ITI ostravské aglomerace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vyhodnocování rozvoje území a dopadu projektů v regionu</a:t>
            </a:r>
          </a:p>
          <a:p>
            <a:pPr marL="0" indent="0">
              <a:buNone/>
            </a:pPr>
            <a:r>
              <a:rPr lang="cs-CZ" sz="2400" dirty="0" smtClean="0"/>
              <a:t>	</a:t>
            </a:r>
            <a:endParaRPr lang="cs-CZ" sz="2400" dirty="0">
              <a:solidFill>
                <a:schemeClr val="tx2"/>
              </a:solidFill>
            </a:endParaRPr>
          </a:p>
        </p:txBody>
      </p:sp>
      <p:sp>
        <p:nvSpPr>
          <p:cNvPr id="4" name="Šipka doprava 3"/>
          <p:cNvSpPr/>
          <p:nvPr/>
        </p:nvSpPr>
        <p:spPr>
          <a:xfrm>
            <a:off x="242596" y="3620278"/>
            <a:ext cx="270587" cy="233265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797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639689" y="673971"/>
            <a:ext cx="7842922" cy="556401"/>
          </a:xfrm>
        </p:spPr>
        <p:txBody>
          <a:bodyPr/>
          <a:lstStyle/>
          <a:p>
            <a:r>
              <a:rPr lang="cs-CZ" dirty="0"/>
              <a:t>Bílá místa: Národní dotační tituly</a:t>
            </a: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30372"/>
            <a:ext cx="9265298" cy="549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5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18182" y="923585"/>
            <a:ext cx="6677948" cy="556401"/>
          </a:xfrm>
        </p:spPr>
        <p:txBody>
          <a:bodyPr/>
          <a:lstStyle/>
          <a:p>
            <a:r>
              <a:rPr lang="cs-CZ" dirty="0" smtClean="0"/>
              <a:t>Plán rozvoje Regionální stálé konference MSK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8631" y="1920838"/>
            <a:ext cx="8684739" cy="469984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800" b="1" dirty="0">
                <a:solidFill>
                  <a:schemeClr val="tx2"/>
                </a:solidFill>
              </a:rPr>
              <a:t>v</a:t>
            </a:r>
            <a:r>
              <a:rPr lang="cs-CZ" sz="2800" b="1" dirty="0" smtClean="0">
                <a:solidFill>
                  <a:schemeClr val="tx2"/>
                </a:solidFill>
              </a:rPr>
              <a:t>yužití pro dílčí </a:t>
            </a:r>
            <a:r>
              <a:rPr lang="cs-CZ" sz="2800" b="1" dirty="0">
                <a:solidFill>
                  <a:schemeClr val="tx2"/>
                </a:solidFill>
              </a:rPr>
              <a:t>aktivity rozvoje </a:t>
            </a:r>
            <a:r>
              <a:rPr lang="cs-CZ" sz="2800" b="1" dirty="0" smtClean="0">
                <a:solidFill>
                  <a:schemeClr val="tx2"/>
                </a:solidFill>
              </a:rPr>
              <a:t>regionu:</a:t>
            </a:r>
            <a:endParaRPr lang="cs-CZ" sz="2800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800" dirty="0" smtClean="0"/>
              <a:t>strategické plánovaní</a:t>
            </a:r>
          </a:p>
          <a:p>
            <a:pPr marL="0" indent="0" defTabSz="354013">
              <a:spcBef>
                <a:spcPts val="0"/>
              </a:spcBef>
              <a:buNone/>
            </a:pPr>
            <a:r>
              <a:rPr lang="cs-CZ" sz="2800" dirty="0" smtClean="0"/>
              <a:t>	(Strategie </a:t>
            </a:r>
            <a:r>
              <a:rPr lang="cs-CZ" sz="2800" dirty="0"/>
              <a:t>rozvoje </a:t>
            </a:r>
            <a:r>
              <a:rPr lang="cs-CZ" sz="2800" dirty="0" smtClean="0"/>
              <a:t>kraje, </a:t>
            </a:r>
            <a:r>
              <a:rPr lang="cs-CZ" sz="2800" dirty="0"/>
              <a:t>Strategie </a:t>
            </a:r>
            <a:r>
              <a:rPr lang="cs-CZ" sz="2800" dirty="0" smtClean="0"/>
              <a:t>restrukturalizace)</a:t>
            </a:r>
            <a:endParaRPr lang="cs-CZ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2800" dirty="0"/>
              <a:t>krajské dotační programy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800" dirty="0"/>
              <a:t>databáze projektových záměrů RAP MSK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800" dirty="0" smtClean="0"/>
              <a:t>poradenské </a:t>
            </a:r>
            <a:r>
              <a:rPr lang="cs-CZ" sz="2800" dirty="0"/>
              <a:t>místo na KÚ </a:t>
            </a:r>
            <a:r>
              <a:rPr lang="cs-CZ" sz="2800" dirty="0" smtClean="0"/>
              <a:t>MSK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800" dirty="0"/>
              <a:t>p</a:t>
            </a:r>
            <a:r>
              <a:rPr lang="cs-CZ" sz="2800" dirty="0" smtClean="0"/>
              <a:t>říprava programového období 21+</a:t>
            </a:r>
            <a:endParaRPr lang="cs-CZ" sz="2800" dirty="0"/>
          </a:p>
          <a:p>
            <a:endParaRPr lang="cs-CZ" sz="36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49" y="0"/>
            <a:ext cx="2282719" cy="159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89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7386" y="1056172"/>
            <a:ext cx="7180449" cy="556401"/>
          </a:xfrm>
        </p:spPr>
        <p:txBody>
          <a:bodyPr/>
          <a:lstStyle/>
          <a:p>
            <a:r>
              <a:rPr lang="cs-CZ" dirty="0"/>
              <a:t>Aktivnost MSK ve vyhlášených výzvách</a:t>
            </a:r>
            <a:br>
              <a:rPr lang="cs-CZ" dirty="0"/>
            </a:br>
            <a:endParaRPr lang="cs-CZ" dirty="0"/>
          </a:p>
        </p:txBody>
      </p:sp>
      <p:graphicFrame>
        <p:nvGraphicFramePr>
          <p:cNvPr id="4" name="graf 1"/>
          <p:cNvGraphicFramePr>
            <a:graphicFrameLocks noGrp="1"/>
          </p:cNvGraphicFramePr>
          <p:nvPr>
            <p:ph idx="1"/>
            <p:extLst/>
          </p:nvPr>
        </p:nvGraphicFramePr>
        <p:xfrm>
          <a:off x="-1940767" y="1056172"/>
          <a:ext cx="10683549" cy="5484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4664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6717" y="888577"/>
            <a:ext cx="7749617" cy="556401"/>
          </a:xfrm>
        </p:spPr>
        <p:txBody>
          <a:bodyPr/>
          <a:lstStyle/>
          <a:p>
            <a:r>
              <a:rPr lang="cs-CZ" dirty="0"/>
              <a:t>Úspěšnost MSK ve vyhlášených výzvách</a:t>
            </a:r>
          </a:p>
        </p:txBody>
      </p:sp>
      <p:graphicFrame>
        <p:nvGraphicFramePr>
          <p:cNvPr id="4" name="graf 1"/>
          <p:cNvGraphicFramePr>
            <a:graphicFrameLocks noGrp="1"/>
          </p:cNvGraphicFramePr>
          <p:nvPr>
            <p:ph idx="1"/>
            <p:extLst/>
          </p:nvPr>
        </p:nvGraphicFramePr>
        <p:xfrm>
          <a:off x="-1940769" y="1166777"/>
          <a:ext cx="10487609" cy="5475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5715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657" y="1300678"/>
            <a:ext cx="4016303" cy="3148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1506" y="744277"/>
            <a:ext cx="7931889" cy="556401"/>
          </a:xfrm>
        </p:spPr>
        <p:txBody>
          <a:bodyPr/>
          <a:lstStyle/>
          <a:p>
            <a:pPr marL="0" indent="0" algn="l">
              <a:spcBef>
                <a:spcPts val="600"/>
              </a:spcBef>
              <a:spcAft>
                <a:spcPts val="1200"/>
              </a:spcAft>
            </a:pPr>
            <a:r>
              <a:rPr lang="cs-CZ" sz="2800" b="1" dirty="0"/>
              <a:t>Kontaktní </a:t>
            </a:r>
            <a:r>
              <a:rPr lang="cs-CZ" sz="2800" b="1" dirty="0" smtClean="0"/>
              <a:t>údaje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4639" y="1380931"/>
            <a:ext cx="8688103" cy="4907901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cs-CZ" sz="2000" b="1" dirty="0" smtClean="0">
                <a:solidFill>
                  <a:schemeClr val="tx2"/>
                </a:solidFill>
              </a:rPr>
              <a:t>Sekretariát RSK: </a:t>
            </a:r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cs-CZ" sz="2000" b="1" dirty="0" smtClean="0"/>
              <a:t>Denisa Štvrtňová</a:t>
            </a:r>
            <a:r>
              <a:rPr lang="cs-CZ" sz="2000" dirty="0" smtClean="0"/>
              <a:t>, </a:t>
            </a:r>
            <a:r>
              <a:rPr lang="cs-CZ" sz="2000" dirty="0"/>
              <a:t>tel: 595 622 550</a:t>
            </a:r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cs-CZ" sz="2000" b="1" dirty="0" smtClean="0"/>
              <a:t>Tereza Divecká</a:t>
            </a:r>
            <a:r>
              <a:rPr lang="cs-CZ" sz="2000" dirty="0" smtClean="0"/>
              <a:t>, </a:t>
            </a:r>
            <a:r>
              <a:rPr lang="cs-CZ" sz="2000" dirty="0"/>
              <a:t>tel: 595 622 </a:t>
            </a:r>
            <a:r>
              <a:rPr lang="cs-CZ" sz="2000" dirty="0" smtClean="0"/>
              <a:t>318</a:t>
            </a:r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  <a:tabLst>
                <a:tab pos="2328863" algn="l"/>
              </a:tabLst>
            </a:pPr>
            <a:r>
              <a:rPr lang="cs-CZ" sz="2000" dirty="0"/>
              <a:t>	</a:t>
            </a:r>
            <a:r>
              <a:rPr lang="cs-CZ" sz="2000" dirty="0" smtClean="0"/>
              <a:t>e-mail</a:t>
            </a:r>
            <a:r>
              <a:rPr lang="cs-CZ" sz="2000" dirty="0"/>
              <a:t>: </a:t>
            </a:r>
            <a:r>
              <a:rPr lang="cs-CZ" sz="2000" dirty="0" smtClean="0">
                <a:hlinkClick r:id="rId3"/>
              </a:rPr>
              <a:t>rskmsk@msk.cz</a:t>
            </a:r>
            <a:endParaRPr lang="cs-CZ" sz="2000" dirty="0"/>
          </a:p>
          <a:p>
            <a:pPr marL="2062163" indent="-2062163">
              <a:spcBef>
                <a:spcPts val="600"/>
              </a:spcBef>
              <a:spcAft>
                <a:spcPts val="1200"/>
              </a:spcAft>
              <a:buNone/>
            </a:pPr>
            <a:endParaRPr lang="cs-CZ" sz="2000" b="1" dirty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cs-CZ" sz="2000" b="1" dirty="0">
                <a:solidFill>
                  <a:schemeClr val="tx2"/>
                </a:solidFill>
              </a:rPr>
              <a:t>Informace k RSK a </a:t>
            </a:r>
            <a:r>
              <a:rPr lang="cs-CZ" sz="2000" b="1" dirty="0" smtClean="0">
                <a:solidFill>
                  <a:schemeClr val="tx2"/>
                </a:solidFill>
              </a:rPr>
              <a:t>Regionálnímu akčnímu plánu:</a:t>
            </a:r>
            <a:endParaRPr lang="cs-CZ" sz="2000" b="1" dirty="0">
              <a:solidFill>
                <a:schemeClr val="tx2"/>
              </a:solidFill>
            </a:endParaRPr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cs-CZ" sz="1800" dirty="0">
                <a:solidFill>
                  <a:srgbClr val="0000FF"/>
                </a:solidFill>
                <a:hlinkClick r:id="rId4"/>
              </a:rPr>
              <a:t>http://www.msk.cz/cz/dotace_eu/regionalni-stala-konference-moravskoslezskeho-kraje-53320</a:t>
            </a:r>
            <a:r>
              <a:rPr lang="cs-CZ" sz="1800" dirty="0" smtClean="0">
                <a:solidFill>
                  <a:srgbClr val="0000FF"/>
                </a:solidFill>
                <a:hlinkClick r:id="rId4"/>
              </a:rPr>
              <a:t>/</a:t>
            </a:r>
            <a:r>
              <a:rPr lang="cs-CZ" sz="1800" dirty="0" smtClean="0">
                <a:solidFill>
                  <a:srgbClr val="0000FF"/>
                </a:solidFill>
              </a:rPr>
              <a:t> </a:t>
            </a:r>
            <a:endParaRPr lang="cs-CZ" sz="1800" b="1" dirty="0" smtClean="0"/>
          </a:p>
          <a:p>
            <a:endParaRPr lang="cs-CZ" sz="2000" dirty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21950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5192" y="1399592"/>
            <a:ext cx="8201608" cy="4879910"/>
          </a:xfrm>
        </p:spPr>
        <p:txBody>
          <a:bodyPr>
            <a:normAutofit/>
          </a:bodyPr>
          <a:lstStyle/>
          <a:p>
            <a:pPr marL="457200" indent="-457200" defTabSz="447675">
              <a:buNone/>
            </a:pPr>
            <a:endParaRPr lang="cs-CZ" sz="2400" dirty="0" smtClean="0"/>
          </a:p>
          <a:p>
            <a:pPr marL="0" indent="0" defTabSz="447675">
              <a:buNone/>
            </a:pPr>
            <a:endParaRPr lang="cs-CZ" sz="2400" dirty="0"/>
          </a:p>
          <a:p>
            <a:pPr>
              <a:buFont typeface="Wingdings" panose="05000000000000000000" pitchFamily="2" charset="2"/>
              <a:buChar char="§"/>
            </a:pPr>
            <a:endParaRPr lang="cs-CZ" sz="24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637592" y="1551992"/>
            <a:ext cx="8201608" cy="4503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47675" fontAlgn="auto">
              <a:spcAft>
                <a:spcPts val="0"/>
              </a:spcAft>
              <a:buClrTx/>
            </a:pPr>
            <a:endParaRPr lang="cs-CZ" sz="2400" dirty="0" smtClean="0"/>
          </a:p>
          <a:p>
            <a:pPr marL="457200" indent="-457200" defTabSz="447675" fontAlgn="auto">
              <a:spcAft>
                <a:spcPts val="0"/>
              </a:spcAft>
              <a:buClrTx/>
              <a:buFont typeface="Arial" panose="020B0604020202020204" pitchFamily="34" charset="0"/>
              <a:buAutoNum type="arabicPeriod" startAt="3"/>
            </a:pPr>
            <a:endParaRPr lang="cs-CZ" sz="2400" i="0" dirty="0" smtClean="0"/>
          </a:p>
          <a:p>
            <a:pPr fontAlgn="auto">
              <a:spcAft>
                <a:spcPts val="0"/>
              </a:spcAft>
              <a:buClrTx/>
              <a:buFont typeface="Wingdings" panose="05000000000000000000" pitchFamily="2" charset="2"/>
              <a:buChar char="§"/>
            </a:pPr>
            <a:endParaRPr lang="cs-CZ" sz="2400" i="0" dirty="0" smtClean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658679" y="2316161"/>
            <a:ext cx="4837814" cy="556401"/>
          </a:xfrm>
        </p:spPr>
        <p:txBody>
          <a:bodyPr/>
          <a:lstStyle/>
          <a:p>
            <a:r>
              <a:rPr lang="cs-CZ" dirty="0" smtClean="0"/>
              <a:t>Děkuji za pozornost.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422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26507" y="953891"/>
            <a:ext cx="8085519" cy="556401"/>
          </a:xfrm>
        </p:spPr>
        <p:txBody>
          <a:bodyPr/>
          <a:lstStyle/>
          <a:p>
            <a:r>
              <a:rPr lang="cs-CZ" dirty="0" smtClean="0"/>
              <a:t>Vyhlášené programy v roce 2016/2017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5942" y="1765005"/>
            <a:ext cx="8836091" cy="436115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smtClean="0"/>
              <a:t>Podpora obnovy a rozvoje venkova Moravskoslezského kraje 2017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dirty="0" smtClean="0"/>
              <a:t>Program </a:t>
            </a:r>
            <a:r>
              <a:rPr lang="pl-PL" dirty="0"/>
              <a:t>na podporu přípravy projektové dokumentace </a:t>
            </a:r>
            <a:r>
              <a:rPr lang="pl-PL" dirty="0" smtClean="0"/>
              <a:t>2017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t-BR" dirty="0" smtClean="0"/>
              <a:t>Program </a:t>
            </a:r>
            <a:r>
              <a:rPr lang="pt-BR" dirty="0"/>
              <a:t>podpory financování akcí s podporou EU pro obce do 3 tis. obyvatel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623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3068" y="682172"/>
            <a:ext cx="8830931" cy="1262741"/>
          </a:xfrm>
        </p:spPr>
        <p:txBody>
          <a:bodyPr/>
          <a:lstStyle/>
          <a:p>
            <a:pPr algn="l"/>
            <a:r>
              <a:rPr lang="pt-BR" dirty="0" smtClean="0"/>
              <a:t>Program podpory financování akcí s podporou EU pro obce do 3 tis. obyvatel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73943"/>
            <a:ext cx="8229600" cy="415222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cs-CZ" sz="2200" b="1" dirty="0" smtClean="0">
                <a:solidFill>
                  <a:schemeClr val="tx2"/>
                </a:solidFill>
              </a:rPr>
              <a:t>Cíl programu:</a:t>
            </a:r>
          </a:p>
          <a:p>
            <a:pPr algn="just">
              <a:buClrTx/>
              <a:buFont typeface="Wingdings" pitchFamily="2" charset="2"/>
              <a:buChar char="§"/>
            </a:pPr>
            <a:r>
              <a:rPr lang="cs-CZ" sz="2400" dirty="0" smtClean="0">
                <a:solidFill>
                  <a:schemeClr val="tx1"/>
                </a:solidFill>
              </a:rPr>
              <a:t>Podpora </a:t>
            </a:r>
            <a:r>
              <a:rPr lang="cs-CZ" sz="2400" dirty="0">
                <a:solidFill>
                  <a:schemeClr val="tx1"/>
                </a:solidFill>
              </a:rPr>
              <a:t>rozvojových záměrů malých obcí a svazků obcí </a:t>
            </a:r>
            <a:r>
              <a:rPr lang="cs-CZ" sz="2400" dirty="0" smtClean="0">
                <a:solidFill>
                  <a:schemeClr val="tx1"/>
                </a:solidFill>
              </a:rPr>
              <a:t>prostřednictvím </a:t>
            </a:r>
            <a:r>
              <a:rPr lang="cs-CZ" sz="2400" b="1" dirty="0" smtClean="0">
                <a:solidFill>
                  <a:schemeClr val="tx1"/>
                </a:solidFill>
              </a:rPr>
              <a:t>poskytování investičních </a:t>
            </a:r>
            <a:r>
              <a:rPr lang="cs-CZ" sz="2400" b="1" dirty="0">
                <a:solidFill>
                  <a:schemeClr val="tx1"/>
                </a:solidFill>
              </a:rPr>
              <a:t>dotací na kofinancování vlastního podílu příjemce při čerpání dotací z fondů </a:t>
            </a:r>
            <a:r>
              <a:rPr lang="cs-CZ" sz="2400" b="1" dirty="0" smtClean="0">
                <a:solidFill>
                  <a:schemeClr val="tx1"/>
                </a:solidFill>
              </a:rPr>
              <a:t>EU</a:t>
            </a:r>
          </a:p>
          <a:p>
            <a:pPr algn="just">
              <a:buNone/>
            </a:pPr>
            <a:endParaRPr lang="cs-CZ" sz="2400" dirty="0" smtClean="0"/>
          </a:p>
          <a:p>
            <a:pPr algn="just">
              <a:buNone/>
            </a:pPr>
            <a:r>
              <a:rPr lang="cs-CZ" sz="2200" b="1" dirty="0" smtClean="0">
                <a:solidFill>
                  <a:schemeClr val="tx2"/>
                </a:solidFill>
              </a:rPr>
              <a:t>Okruh příjemců:</a:t>
            </a:r>
          </a:p>
          <a:p>
            <a:pPr algn="just">
              <a:buClrTx/>
              <a:buFont typeface="Wingdings" panose="05000000000000000000" pitchFamily="2" charset="2"/>
              <a:buChar char="§"/>
            </a:pPr>
            <a:r>
              <a:rPr lang="cs-CZ" sz="2400" dirty="0" smtClean="0">
                <a:solidFill>
                  <a:schemeClr val="tx1"/>
                </a:solidFill>
              </a:rPr>
              <a:t>Obce do 3. tis. obyvatel a dobrovolné svazky obcí </a:t>
            </a:r>
          </a:p>
          <a:p>
            <a:pPr algn="just">
              <a:buClrTx/>
              <a:buFont typeface="Wingdings" panose="05000000000000000000" pitchFamily="2" charset="2"/>
              <a:buChar char="§"/>
            </a:pPr>
            <a:r>
              <a:rPr lang="cs-CZ" sz="2400" dirty="0" smtClean="0"/>
              <a:t>Dobrovolné svazky obcí </a:t>
            </a:r>
            <a:r>
              <a:rPr lang="cs-CZ" sz="1800" dirty="0" smtClean="0"/>
              <a:t>(členská obec DSO s počtem obyvatel nad </a:t>
            </a:r>
            <a:br>
              <a:rPr lang="cs-CZ" sz="1800" dirty="0" smtClean="0"/>
            </a:br>
            <a:r>
              <a:rPr lang="cs-CZ" sz="1800" dirty="0" smtClean="0"/>
              <a:t>3. tis. nemůže být zapojena do realizace projektu)</a:t>
            </a:r>
            <a:endParaRPr lang="cs-CZ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05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4668" y="898252"/>
            <a:ext cx="8395503" cy="556401"/>
          </a:xfrm>
        </p:spPr>
        <p:txBody>
          <a:bodyPr/>
          <a:lstStyle/>
          <a:p>
            <a:r>
              <a:rPr lang="pt-BR" dirty="0" smtClean="0"/>
              <a:t>Program podpory financování akcí s podporou EU pro obce do 3 tis. obyvatel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9451" y="1945720"/>
            <a:ext cx="8431349" cy="436115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cs-CZ" sz="2400" b="1" dirty="0" smtClean="0">
                <a:solidFill>
                  <a:schemeClr val="tx2"/>
                </a:solidFill>
              </a:rPr>
              <a:t>Alokace programu: </a:t>
            </a:r>
            <a:r>
              <a:rPr lang="cs-CZ" sz="2400" dirty="0" smtClean="0">
                <a:solidFill>
                  <a:schemeClr val="tx1"/>
                </a:solidFill>
              </a:rPr>
              <a:t>36 mil. Kč</a:t>
            </a:r>
          </a:p>
          <a:p>
            <a:pPr>
              <a:buNone/>
            </a:pPr>
            <a:endParaRPr lang="cs-CZ" sz="2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2400" dirty="0" smtClean="0">
                <a:solidFill>
                  <a:schemeClr val="tx1"/>
                </a:solidFill>
              </a:rPr>
              <a:t>Investiční dotace na úhradu vlastního podílu příjemce max. do výše </a:t>
            </a:r>
            <a:r>
              <a:rPr lang="cs-CZ" sz="2400" b="1" dirty="0" smtClean="0">
                <a:solidFill>
                  <a:schemeClr val="tx1"/>
                </a:solidFill>
              </a:rPr>
              <a:t>80% v rámci  vymezených specifických cílů: </a:t>
            </a:r>
          </a:p>
          <a:p>
            <a:pPr>
              <a:buNone/>
            </a:pPr>
            <a:r>
              <a:rPr lang="cs-CZ" sz="2400" b="1" dirty="0" smtClean="0">
                <a:solidFill>
                  <a:schemeClr val="tx1"/>
                </a:solidFill>
              </a:rPr>
              <a:t> 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cs-CZ" sz="2400" dirty="0" smtClean="0">
                <a:solidFill>
                  <a:schemeClr val="tx1"/>
                </a:solidFill>
              </a:rPr>
              <a:t>Integrovaného regionálního operačního programu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cs-CZ" sz="2400" dirty="0" smtClean="0">
                <a:solidFill>
                  <a:schemeClr val="tx1"/>
                </a:solidFill>
              </a:rPr>
              <a:t>Operačního programu Životní prostředí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cs-CZ" sz="2400" dirty="0" smtClean="0">
                <a:solidFill>
                  <a:schemeClr val="tx1"/>
                </a:solidFill>
              </a:rPr>
              <a:t>Programu </a:t>
            </a:r>
            <a:r>
              <a:rPr lang="cs-CZ" sz="2400" dirty="0" err="1" smtClean="0">
                <a:solidFill>
                  <a:schemeClr val="tx1"/>
                </a:solidFill>
              </a:rPr>
              <a:t>Interreg</a:t>
            </a:r>
            <a:r>
              <a:rPr lang="cs-CZ" sz="2400" dirty="0" smtClean="0">
                <a:solidFill>
                  <a:schemeClr val="tx1"/>
                </a:solidFill>
              </a:rPr>
              <a:t> V-A Česká republika – Polsko 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cs-CZ" sz="2400" dirty="0" smtClean="0">
                <a:solidFill>
                  <a:schemeClr val="tx1"/>
                </a:solidFill>
              </a:rPr>
              <a:t>Programu </a:t>
            </a:r>
            <a:r>
              <a:rPr lang="cs-CZ" sz="2400" dirty="0" err="1" smtClean="0">
                <a:solidFill>
                  <a:schemeClr val="tx1"/>
                </a:solidFill>
              </a:rPr>
              <a:t>Interreg</a:t>
            </a:r>
            <a:r>
              <a:rPr lang="cs-CZ" sz="2400" dirty="0" smtClean="0">
                <a:solidFill>
                  <a:schemeClr val="tx1"/>
                </a:solidFill>
              </a:rPr>
              <a:t> V-A Slovenská republika – Česká republika</a:t>
            </a:r>
          </a:p>
          <a:p>
            <a:pPr>
              <a:buNone/>
            </a:pPr>
            <a:endParaRPr lang="cs-CZ" sz="24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cs-CZ" sz="2400" b="1" dirty="0" smtClean="0">
                <a:solidFill>
                  <a:schemeClr val="tx2"/>
                </a:solidFill>
              </a:rPr>
              <a:t>Výše dotace:</a:t>
            </a:r>
          </a:p>
          <a:p>
            <a:pPr>
              <a:buClrTx/>
              <a:buFont typeface="Wingdings" pitchFamily="2" charset="2"/>
              <a:buChar char="§"/>
            </a:pPr>
            <a:r>
              <a:rPr lang="cs-CZ" sz="2400" dirty="0" smtClean="0">
                <a:solidFill>
                  <a:schemeClr val="tx1"/>
                </a:solidFill>
              </a:rPr>
              <a:t>Minimální výše dotace: 100 tis. Kč</a:t>
            </a:r>
          </a:p>
          <a:p>
            <a:pPr>
              <a:buClrTx/>
              <a:buFont typeface="Wingdings" pitchFamily="2" charset="2"/>
              <a:buChar char="§"/>
            </a:pPr>
            <a:r>
              <a:rPr lang="cs-CZ" sz="2400" dirty="0" smtClean="0">
                <a:solidFill>
                  <a:schemeClr val="tx1"/>
                </a:solidFill>
              </a:rPr>
              <a:t>Maximální výše dotace: 3 mil. Kč</a:t>
            </a:r>
          </a:p>
          <a:p>
            <a:pPr>
              <a:buFont typeface="Wingdings" panose="05000000000000000000" pitchFamily="2" charset="2"/>
              <a:buChar char="q"/>
            </a:pPr>
            <a:endParaRPr lang="cs-CZ" sz="2400" dirty="0" smtClean="0"/>
          </a:p>
          <a:p>
            <a:pPr>
              <a:buFont typeface="Wingdings" panose="05000000000000000000" pitchFamily="2" charset="2"/>
              <a:buChar char="q"/>
            </a:pPr>
            <a:endParaRPr lang="cs-CZ" sz="24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Font typeface="Wingdings" panose="05000000000000000000" pitchFamily="2" charset="2"/>
              <a:buChar char="q"/>
            </a:pPr>
            <a:endParaRPr lang="cs-CZ" sz="2000" dirty="0" smtClean="0"/>
          </a:p>
          <a:p>
            <a:pPr>
              <a:buFont typeface="Wingdings" panose="05000000000000000000" pitchFamily="2" charset="2"/>
              <a:buChar char="q"/>
            </a:pPr>
            <a:endParaRPr lang="cs-CZ" sz="2000" b="1" dirty="0" smtClean="0"/>
          </a:p>
          <a:p>
            <a:pPr marL="0" indent="0" algn="just">
              <a:buNone/>
            </a:pPr>
            <a:endParaRPr lang="cs-CZ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08765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4668" y="898252"/>
            <a:ext cx="8395503" cy="556401"/>
          </a:xfrm>
        </p:spPr>
        <p:txBody>
          <a:bodyPr/>
          <a:lstStyle/>
          <a:p>
            <a:r>
              <a:rPr lang="pt-BR" dirty="0" smtClean="0"/>
              <a:t>Program podpory financování akcí s podporou EU pro obce do 3 tis. obyvatel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2230" y="1945720"/>
            <a:ext cx="8665028" cy="3105251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cs-CZ" sz="2400" b="1" dirty="0" smtClean="0">
                <a:solidFill>
                  <a:schemeClr val="tx2"/>
                </a:solidFill>
              </a:rPr>
              <a:t>V únoru 2017 RK schválila aktualizaci podmínek programu:</a:t>
            </a:r>
          </a:p>
          <a:p>
            <a:pPr>
              <a:buNone/>
            </a:pPr>
            <a:endParaRPr lang="cs-CZ" sz="2400" b="1" dirty="0" smtClean="0">
              <a:solidFill>
                <a:schemeClr val="tx2"/>
              </a:solidFill>
            </a:endParaRPr>
          </a:p>
          <a:p>
            <a:pPr marL="457200" indent="-457200" algn="just">
              <a:buNone/>
            </a:pPr>
            <a:r>
              <a:rPr lang="cs-CZ" sz="2400" b="1" dirty="0" smtClean="0"/>
              <a:t>1. Úprava lhůty registrace projektové žádosti na 1.1.2016 </a:t>
            </a:r>
            <a:r>
              <a:rPr lang="cs-CZ" sz="2400" dirty="0" smtClean="0"/>
              <a:t>(původní podmínka registrace v systému OP od 1. 8. 2016) </a:t>
            </a:r>
          </a:p>
          <a:p>
            <a:pPr marL="457200" indent="-457200" algn="just">
              <a:buNone/>
            </a:pPr>
            <a:endParaRPr lang="cs-CZ" sz="2400" b="1" dirty="0" smtClean="0"/>
          </a:p>
          <a:p>
            <a:pPr marL="457200" indent="-457200" algn="just">
              <a:buNone/>
            </a:pPr>
            <a:r>
              <a:rPr lang="cs-CZ" sz="2400" b="1" dirty="0" smtClean="0"/>
              <a:t>2. Tematické rozšíření programu </a:t>
            </a:r>
            <a:r>
              <a:rPr lang="cs-CZ" sz="2400" dirty="0" smtClean="0"/>
              <a:t>(rozšíření o SC 5.1 - </a:t>
            </a:r>
            <a:r>
              <a:rPr lang="cs-CZ" sz="2400" i="1" dirty="0" smtClean="0"/>
              <a:t>Snížit energetickou náročnost veřejných budov a zvýšit využití obnovitelných zdrojů energie </a:t>
            </a:r>
            <a:r>
              <a:rPr lang="cs-CZ" sz="2400" dirty="0" smtClean="0"/>
              <a:t>v rámci OP ŽP)</a:t>
            </a:r>
          </a:p>
          <a:p>
            <a:pPr>
              <a:buNone/>
            </a:pPr>
            <a:endParaRPr lang="cs-CZ" sz="24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endParaRPr lang="cs-CZ" sz="2400" dirty="0" smtClean="0"/>
          </a:p>
          <a:p>
            <a:pPr>
              <a:buFont typeface="Wingdings" panose="05000000000000000000" pitchFamily="2" charset="2"/>
              <a:buChar char="q"/>
            </a:pPr>
            <a:endParaRPr lang="cs-CZ" sz="24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Font typeface="Wingdings" panose="05000000000000000000" pitchFamily="2" charset="2"/>
              <a:buChar char="q"/>
            </a:pPr>
            <a:endParaRPr lang="cs-CZ" sz="2000" dirty="0" smtClean="0"/>
          </a:p>
          <a:p>
            <a:pPr>
              <a:buFont typeface="Wingdings" panose="05000000000000000000" pitchFamily="2" charset="2"/>
              <a:buChar char="q"/>
            </a:pPr>
            <a:endParaRPr lang="cs-CZ" sz="2000" b="1" dirty="0" smtClean="0"/>
          </a:p>
          <a:p>
            <a:pPr marL="0" indent="0" algn="just">
              <a:buNone/>
            </a:pPr>
            <a:endParaRPr lang="cs-CZ" sz="2400" b="1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224973" y="4760686"/>
            <a:ext cx="8665028" cy="238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 algn="l" eaLnBrk="1" fontAlgn="auto" hangingPunct="1">
              <a:spcBef>
                <a:spcPct val="200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/>
            </a:pPr>
            <a:endParaRPr lang="cs-CZ" sz="2400" i="0" dirty="0" smtClean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 eaLnBrk="1" fontAlgn="auto" hangingPunct="1">
              <a:spcBef>
                <a:spcPct val="20000"/>
              </a:spcBef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endParaRPr lang="cs-CZ" sz="2400" i="0" dirty="0" smtClean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 eaLnBrk="1" fontAlgn="auto" hangingPunct="1">
              <a:spcBef>
                <a:spcPct val="20000"/>
              </a:spcBef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endParaRPr lang="cs-CZ" sz="2400" i="0" dirty="0" smtClean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 eaLnBrk="1" fontAlgn="auto" hangingPunct="1">
              <a:spcBef>
                <a:spcPct val="200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/>
            </a:pPr>
            <a:endParaRPr lang="cs-CZ" sz="2000" i="0" dirty="0" smtClean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 eaLnBrk="1" fontAlgn="auto" hangingPunct="1">
              <a:spcBef>
                <a:spcPct val="200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/>
            </a:pPr>
            <a:endParaRPr lang="cs-CZ" sz="2000" i="0" dirty="0" smtClean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 eaLnBrk="1" fontAlgn="auto" hangingPunct="1">
              <a:spcBef>
                <a:spcPct val="20000"/>
              </a:spcBef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endParaRPr lang="cs-CZ" sz="2000" i="0" dirty="0" smtClean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 eaLnBrk="1" fontAlgn="auto" hangingPunct="1">
              <a:spcBef>
                <a:spcPct val="20000"/>
              </a:spcBef>
              <a:spcAft>
                <a:spcPts val="0"/>
              </a:spcAft>
              <a:buClrTx/>
              <a:buFont typeface="Wingdings" pitchFamily="2" charset="2"/>
              <a:buChar char="q"/>
              <a:defRPr/>
            </a:pPr>
            <a:endParaRPr lang="cs-CZ" sz="2000" b="1" i="0" dirty="0" smtClean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 eaLnBrk="1" fontAlgn="auto" hangingPunct="1">
              <a:spcBef>
                <a:spcPct val="200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/>
            </a:pPr>
            <a:endParaRPr lang="cs-CZ" sz="2400" b="1" i="0" dirty="0" smtClean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50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4668" y="898252"/>
            <a:ext cx="8395503" cy="556401"/>
          </a:xfrm>
        </p:spPr>
        <p:txBody>
          <a:bodyPr/>
          <a:lstStyle/>
          <a:p>
            <a:r>
              <a:rPr lang="pt-BR" dirty="0" smtClean="0"/>
              <a:t>Program podpory financování akcí s podporou EU pro obce do 3 tis. obyvatel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2229" y="1945720"/>
            <a:ext cx="8708571" cy="4361158"/>
          </a:xfrm>
        </p:spPr>
        <p:txBody>
          <a:bodyPr>
            <a:normAutofit/>
          </a:bodyPr>
          <a:lstStyle/>
          <a:p>
            <a:pPr>
              <a:buNone/>
            </a:pPr>
            <a:endParaRPr lang="cs-CZ" sz="24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endParaRPr lang="cs-CZ" sz="2400" dirty="0" smtClean="0"/>
          </a:p>
          <a:p>
            <a:pPr>
              <a:buFont typeface="Wingdings" panose="05000000000000000000" pitchFamily="2" charset="2"/>
              <a:buChar char="q"/>
            </a:pPr>
            <a:endParaRPr lang="cs-CZ" sz="24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Font typeface="Wingdings" panose="05000000000000000000" pitchFamily="2" charset="2"/>
              <a:buChar char="q"/>
            </a:pPr>
            <a:endParaRPr lang="cs-CZ" sz="2000" dirty="0" smtClean="0"/>
          </a:p>
          <a:p>
            <a:pPr>
              <a:buFont typeface="Wingdings" panose="05000000000000000000" pitchFamily="2" charset="2"/>
              <a:buChar char="q"/>
            </a:pPr>
            <a:endParaRPr lang="cs-CZ" sz="2000" b="1" dirty="0" smtClean="0"/>
          </a:p>
          <a:p>
            <a:pPr marL="0" indent="0" algn="just">
              <a:buNone/>
            </a:pPr>
            <a:endParaRPr lang="cs-CZ" sz="2400" b="1" dirty="0" smtClean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748498" y="2458537"/>
            <a:ext cx="7945560" cy="37680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eaLnBrk="1" fontAlgn="auto" hangingPunct="1">
              <a:spcBef>
                <a:spcPct val="0"/>
              </a:spcBef>
              <a:spcAft>
                <a:spcPts val="0"/>
              </a:spcAft>
              <a:buClrTx/>
              <a:buFontTx/>
              <a:buNone/>
              <a:defRPr/>
            </a:pPr>
            <a:endParaRPr lang="cs-CZ" sz="3200" i="0" dirty="0">
              <a:solidFill>
                <a:srgbClr val="C8302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1191906"/>
              </p:ext>
            </p:extLst>
          </p:nvPr>
        </p:nvGraphicFramePr>
        <p:xfrm>
          <a:off x="719365" y="2181256"/>
          <a:ext cx="7563454" cy="32277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05717"/>
                <a:gridCol w="3457737"/>
              </a:tblGrid>
              <a:tr h="814735">
                <a:tc gridSpan="2">
                  <a:txBody>
                    <a:bodyPr/>
                    <a:lstStyle/>
                    <a:p>
                      <a:pPr algn="ctr"/>
                      <a:r>
                        <a:rPr lang="cs-CZ" sz="2000" b="1" i="0" dirty="0" smtClean="0">
                          <a:ln w="0">
                            <a:solidFill>
                              <a:schemeClr val="tx2"/>
                            </a:solidFill>
                          </a:ln>
                          <a:solidFill>
                            <a:schemeClr val="tx2"/>
                          </a:solidFill>
                        </a:rPr>
                        <a:t>Harmonogram schvalování</a:t>
                      </a:r>
                      <a:r>
                        <a:rPr lang="cs-CZ" sz="2000" b="1" i="0" baseline="0" dirty="0" smtClean="0">
                          <a:ln w="0">
                            <a:solidFill>
                              <a:schemeClr val="tx2"/>
                            </a:solidFill>
                          </a:ln>
                          <a:solidFill>
                            <a:schemeClr val="tx2"/>
                          </a:solidFill>
                        </a:rPr>
                        <a:t> projektů programu </a:t>
                      </a:r>
                      <a:br>
                        <a:rPr lang="cs-CZ" sz="2000" b="1" i="0" baseline="0" dirty="0" smtClean="0">
                          <a:ln w="0">
                            <a:solidFill>
                              <a:schemeClr val="tx2"/>
                            </a:solidFill>
                          </a:ln>
                          <a:solidFill>
                            <a:schemeClr val="tx2"/>
                          </a:solidFill>
                        </a:rPr>
                      </a:br>
                      <a:r>
                        <a:rPr lang="cs-CZ" baseline="0" dirty="0" smtClean="0">
                          <a:ln>
                            <a:solidFill>
                              <a:schemeClr val="tx2"/>
                            </a:solidFill>
                          </a:ln>
                          <a:solidFill>
                            <a:schemeClr val="tx2"/>
                          </a:solidFill>
                        </a:rPr>
                        <a:t>„Program podpory financování akcí s podporou EU pro obce do 3. tis. obyvatel“</a:t>
                      </a:r>
                      <a:endParaRPr lang="cs-CZ" dirty="0">
                        <a:ln>
                          <a:solidFill>
                            <a:schemeClr val="tx2"/>
                          </a:solidFill>
                        </a:ln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702733"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2"/>
                          </a:solidFill>
                        </a:rPr>
                        <a:t>Příjem žádostí</a:t>
                      </a:r>
                      <a:endParaRPr lang="cs-CZ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2"/>
                          </a:solidFill>
                        </a:rPr>
                        <a:t>3. 4. 2017 – 31. 10. 2017</a:t>
                      </a:r>
                      <a:endParaRPr lang="cs-CZ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6534">
                <a:tc rowSpan="3"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2"/>
                          </a:solidFill>
                        </a:rPr>
                        <a:t>Schválení</a:t>
                      </a:r>
                      <a:r>
                        <a:rPr lang="cs-CZ" baseline="0" dirty="0" smtClean="0">
                          <a:solidFill>
                            <a:schemeClr val="tx2"/>
                          </a:solidFill>
                        </a:rPr>
                        <a:t> projektů v ZK</a:t>
                      </a:r>
                      <a:endParaRPr lang="cs-CZ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2"/>
                          </a:solidFill>
                        </a:rPr>
                        <a:t>15. 6. 2017</a:t>
                      </a:r>
                      <a:endParaRPr lang="cs-CZ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800">
                <a:tc vMerge="1">
                  <a:txBody>
                    <a:bodyPr/>
                    <a:lstStyle/>
                    <a:p>
                      <a:endParaRPr lang="cs-CZ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2"/>
                          </a:solidFill>
                        </a:rPr>
                        <a:t>14. 9. 2017</a:t>
                      </a:r>
                      <a:endParaRPr lang="cs-CZ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933">
                <a:tc vMerge="1">
                  <a:txBody>
                    <a:bodyPr/>
                    <a:lstStyle/>
                    <a:p>
                      <a:endParaRPr lang="cs-CZ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2"/>
                          </a:solidFill>
                        </a:rPr>
                        <a:t>14. 12. 2017</a:t>
                      </a:r>
                      <a:endParaRPr lang="cs-CZ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817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3399" y="952507"/>
            <a:ext cx="7931889" cy="556401"/>
          </a:xfrm>
        </p:spPr>
        <p:txBody>
          <a:bodyPr/>
          <a:lstStyle/>
          <a:p>
            <a:pPr marL="0" indent="0" algn="l">
              <a:spcBef>
                <a:spcPts val="600"/>
              </a:spcBef>
              <a:spcAft>
                <a:spcPts val="1200"/>
              </a:spcAft>
            </a:pPr>
            <a:r>
              <a:rPr lang="cs-CZ" sz="2800" b="1" dirty="0"/>
              <a:t>Kontaktní </a:t>
            </a:r>
            <a:r>
              <a:rPr lang="cs-CZ" sz="2800" b="1" dirty="0" smtClean="0"/>
              <a:t>údaje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4639" y="1620570"/>
            <a:ext cx="8487634" cy="4668262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endParaRPr lang="cs-CZ" sz="2000" b="1" dirty="0" smtClean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cs-CZ" sz="2000" b="1" dirty="0" smtClean="0"/>
              <a:t>Petr Zajac</a:t>
            </a:r>
            <a:r>
              <a:rPr lang="cs-CZ" sz="2000" dirty="0" smtClean="0"/>
              <a:t>, </a:t>
            </a:r>
            <a:r>
              <a:rPr lang="cs-CZ" sz="2000" dirty="0"/>
              <a:t>tel: 595 622 </a:t>
            </a:r>
            <a:r>
              <a:rPr lang="cs-CZ" sz="2000" dirty="0" smtClean="0"/>
              <a:t>725</a:t>
            </a:r>
            <a:endParaRPr lang="cs-CZ" sz="2000" dirty="0"/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  <a:tabLst>
                <a:tab pos="2328863" algn="l"/>
              </a:tabLst>
            </a:pPr>
            <a:r>
              <a:rPr lang="cs-CZ" sz="2000" dirty="0" smtClean="0"/>
              <a:t>e-mail</a:t>
            </a:r>
            <a:r>
              <a:rPr lang="cs-CZ" sz="2000" dirty="0"/>
              <a:t>: </a:t>
            </a:r>
            <a:r>
              <a:rPr lang="cs-CZ" sz="2000" dirty="0" smtClean="0">
                <a:hlinkClick r:id="rId2"/>
              </a:rPr>
              <a:t>petr.zajac@msk.cz</a:t>
            </a:r>
            <a:endParaRPr lang="cs-CZ" sz="2000" dirty="0"/>
          </a:p>
          <a:p>
            <a:pPr marL="2062163" indent="-2062163">
              <a:spcBef>
                <a:spcPts val="600"/>
              </a:spcBef>
              <a:spcAft>
                <a:spcPts val="1200"/>
              </a:spcAft>
              <a:buNone/>
            </a:pPr>
            <a:endParaRPr lang="cs-CZ" sz="2000" b="1" dirty="0"/>
          </a:p>
          <a:p>
            <a:pPr marL="0" indent="0">
              <a:buNone/>
            </a:pPr>
            <a:endParaRPr lang="cs-CZ" sz="2000" dirty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90244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5192" y="1399592"/>
            <a:ext cx="8201608" cy="4879910"/>
          </a:xfrm>
        </p:spPr>
        <p:txBody>
          <a:bodyPr>
            <a:normAutofit/>
          </a:bodyPr>
          <a:lstStyle/>
          <a:p>
            <a:pPr marL="457200" indent="-457200" defTabSz="447675">
              <a:buNone/>
            </a:pPr>
            <a:endParaRPr lang="cs-CZ" sz="2400" dirty="0" smtClean="0"/>
          </a:p>
          <a:p>
            <a:pPr marL="0" indent="0" defTabSz="447675">
              <a:buNone/>
            </a:pPr>
            <a:endParaRPr lang="cs-CZ" sz="2400" dirty="0"/>
          </a:p>
          <a:p>
            <a:pPr>
              <a:buFont typeface="Wingdings" panose="05000000000000000000" pitchFamily="2" charset="2"/>
              <a:buChar char="§"/>
            </a:pPr>
            <a:endParaRPr lang="cs-CZ" sz="24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637592" y="1551992"/>
            <a:ext cx="8201608" cy="4503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47675" fontAlgn="auto">
              <a:spcAft>
                <a:spcPts val="0"/>
              </a:spcAft>
              <a:buClrTx/>
            </a:pPr>
            <a:endParaRPr lang="cs-CZ" sz="2400" dirty="0" smtClean="0"/>
          </a:p>
          <a:p>
            <a:pPr marL="457200" indent="-457200" defTabSz="447675" fontAlgn="auto">
              <a:spcAft>
                <a:spcPts val="0"/>
              </a:spcAft>
              <a:buClrTx/>
              <a:buFont typeface="Arial" panose="020B0604020202020204" pitchFamily="34" charset="0"/>
              <a:buAutoNum type="arabicPeriod" startAt="3"/>
            </a:pPr>
            <a:endParaRPr lang="cs-CZ" sz="2400" i="0" dirty="0" smtClean="0"/>
          </a:p>
          <a:p>
            <a:pPr fontAlgn="auto">
              <a:spcAft>
                <a:spcPts val="0"/>
              </a:spcAft>
              <a:buClrTx/>
              <a:buFont typeface="Wingdings" panose="05000000000000000000" pitchFamily="2" charset="2"/>
              <a:buChar char="§"/>
            </a:pPr>
            <a:endParaRPr lang="cs-CZ" sz="2400" i="0" dirty="0" smtClean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2319489" y="3062610"/>
            <a:ext cx="4837814" cy="556401"/>
          </a:xfrm>
        </p:spPr>
        <p:txBody>
          <a:bodyPr/>
          <a:lstStyle/>
          <a:p>
            <a:r>
              <a:rPr lang="cs-CZ" dirty="0" smtClean="0"/>
              <a:t>Děkuji za pozornost.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668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98726" y="2360286"/>
            <a:ext cx="7355304" cy="2538286"/>
          </a:xfrm>
        </p:spPr>
        <p:txBody>
          <a:bodyPr>
            <a:noAutofit/>
          </a:bodyPr>
          <a:lstStyle/>
          <a:p>
            <a:pPr algn="ctr"/>
            <a:r>
              <a:rPr lang="cs-CZ" altLang="cs-CZ" sz="4800" dirty="0" smtClean="0"/>
              <a:t>Regionální stálá konference MSK </a:t>
            </a:r>
            <a:br>
              <a:rPr lang="cs-CZ" altLang="cs-CZ" sz="4800" dirty="0" smtClean="0"/>
            </a:br>
            <a:endParaRPr lang="cs-CZ" sz="48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 smtClean="0"/>
              <a:t>19.4.2017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4"/>
          </p:nvPr>
        </p:nvSpPr>
        <p:spPr>
          <a:xfrm>
            <a:off x="5085300" y="5756879"/>
            <a:ext cx="2042886" cy="494631"/>
          </a:xfrm>
        </p:spPr>
        <p:txBody>
          <a:bodyPr/>
          <a:lstStyle/>
          <a:p>
            <a:r>
              <a:rPr lang="cs-CZ" dirty="0" smtClean="0"/>
              <a:t>Denisa Štvrtňová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729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šablona_1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D0D0D0"/>
      </a:accent2>
      <a:accent3>
        <a:srgbClr val="FFFFFF"/>
      </a:accent3>
      <a:accent4>
        <a:srgbClr val="000000"/>
      </a:accent4>
      <a:accent5>
        <a:srgbClr val="FFFFFF"/>
      </a:accent5>
      <a:accent6>
        <a:srgbClr val="BCBCBC"/>
      </a:accent6>
      <a:hlink>
        <a:srgbClr val="90909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668</Words>
  <Application>Microsoft Office PowerPoint</Application>
  <PresentationFormat>Předvádění na obrazovce (4:3)</PresentationFormat>
  <Paragraphs>130</Paragraphs>
  <Slides>17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17</vt:i4>
      </vt:variant>
    </vt:vector>
  </HeadingPairs>
  <TitlesOfParts>
    <vt:vector size="24" baseType="lpstr">
      <vt:lpstr>Arial</vt:lpstr>
      <vt:lpstr>Calibri</vt:lpstr>
      <vt:lpstr>Tahoma</vt:lpstr>
      <vt:lpstr>Times New Roman</vt:lpstr>
      <vt:lpstr>Wingdings</vt:lpstr>
      <vt:lpstr>šablona_1</vt:lpstr>
      <vt:lpstr>MMR_klas</vt:lpstr>
      <vt:lpstr>Krajské dotační programy  pro obce  v oblasti regionálního rozvoje</vt:lpstr>
      <vt:lpstr>Vyhlášené programy v roce 2016/2017</vt:lpstr>
      <vt:lpstr>Program podpory financování akcí s podporou EU pro obce do 3 tis. obyvatel</vt:lpstr>
      <vt:lpstr>Program podpory financování akcí s podporou EU pro obce do 3 tis. obyvatel</vt:lpstr>
      <vt:lpstr>Program podpory financování akcí s podporou EU pro obce do 3 tis. obyvatel</vt:lpstr>
      <vt:lpstr>Program podpory financování akcí s podporou EU pro obce do 3 tis. obyvatel</vt:lpstr>
      <vt:lpstr>Kontaktní údaje</vt:lpstr>
      <vt:lpstr>Děkuji za pozornost.</vt:lpstr>
      <vt:lpstr>Regionální stálá konference MSK  </vt:lpstr>
      <vt:lpstr>Regionální stálá konference MSK</vt:lpstr>
      <vt:lpstr>Činnosti Regionální stálé konference MSK</vt:lpstr>
      <vt:lpstr>Bílá místa: Národní dotační tituly</vt:lpstr>
      <vt:lpstr>Plán rozvoje Regionální stálé konference MSK</vt:lpstr>
      <vt:lpstr>Aktivnost MSK ve vyhlášených výzvách </vt:lpstr>
      <vt:lpstr>Úspěšnost MSK ve vyhlášených výzvách</vt:lpstr>
      <vt:lpstr>Kontaktní údaje</vt:lpstr>
      <vt:lpstr>Děkuji za pozornost.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2014-09-29T17:51:21Z</dcterms:created>
  <dcterms:modified xsi:type="dcterms:W3CDTF">2017-04-19T10:33:21Z</dcterms:modified>
</cp:coreProperties>
</file>