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6" r:id="rId1"/>
    <p:sldMasterId id="2147483700" r:id="rId2"/>
  </p:sldMasterIdLst>
  <p:notesMasterIdLst>
    <p:notesMasterId r:id="rId23"/>
  </p:notesMasterIdLst>
  <p:handoutMasterIdLst>
    <p:handoutMasterId r:id="rId24"/>
  </p:handoutMasterIdLst>
  <p:sldIdLst>
    <p:sldId id="324" r:id="rId3"/>
    <p:sldId id="315" r:id="rId4"/>
    <p:sldId id="397" r:id="rId5"/>
    <p:sldId id="398" r:id="rId6"/>
    <p:sldId id="399" r:id="rId7"/>
    <p:sldId id="400" r:id="rId8"/>
    <p:sldId id="401" r:id="rId9"/>
    <p:sldId id="328" r:id="rId10"/>
    <p:sldId id="393" r:id="rId11"/>
    <p:sldId id="383" r:id="rId12"/>
    <p:sldId id="386" r:id="rId13"/>
    <p:sldId id="377" r:id="rId14"/>
    <p:sldId id="389" r:id="rId15"/>
    <p:sldId id="388" r:id="rId16"/>
    <p:sldId id="391" r:id="rId17"/>
    <p:sldId id="390" r:id="rId18"/>
    <p:sldId id="395" r:id="rId19"/>
    <p:sldId id="370" r:id="rId20"/>
    <p:sldId id="402" r:id="rId21"/>
    <p:sldId id="314" r:id="rId22"/>
  </p:sldIdLst>
  <p:sldSz cx="9144000" cy="6858000" type="screen4x3"/>
  <p:notesSz cx="6797675" cy="9928225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66481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32962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99443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65925" algn="ctr" rtl="0" eaLnBrk="0" fontAlgn="base" hangingPunct="0">
      <a:spcBef>
        <a:spcPct val="50000"/>
      </a:spcBef>
      <a:spcAft>
        <a:spcPct val="0"/>
      </a:spcAft>
      <a:buClr>
        <a:schemeClr val="accent2"/>
      </a:buClr>
      <a:buFont typeface="Wingdings" pitchFamily="2" charset="2"/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332406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98887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65368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731849" algn="l" defTabSz="932962" rtl="0" eaLnBrk="1" latinLnBrk="0" hangingPunct="1">
      <a:defRPr sz="1428" i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952" userDrawn="1">
          <p15:clr>
            <a:srgbClr val="A4A3A4"/>
          </p15:clr>
        </p15:guide>
        <p15:guide id="2" pos="544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0">
          <p15:clr>
            <a:srgbClr val="A4A3A4"/>
          </p15:clr>
        </p15:guide>
        <p15:guide id="2" pos="209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4F00"/>
    <a:srgbClr val="1F5B9D"/>
    <a:srgbClr val="C8302C"/>
    <a:srgbClr val="B0B1B3"/>
    <a:srgbClr val="E6E6E6"/>
    <a:srgbClr val="969696"/>
    <a:srgbClr val="C8C8C8"/>
    <a:srgbClr val="606060"/>
    <a:srgbClr val="F248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1367" autoAdjust="0"/>
  </p:normalViewPr>
  <p:slideViewPr>
    <p:cSldViewPr snapToGrid="0">
      <p:cViewPr>
        <p:scale>
          <a:sx n="90" d="100"/>
          <a:sy n="90" d="100"/>
        </p:scale>
        <p:origin x="-456" y="-228"/>
      </p:cViewPr>
      <p:guideLst>
        <p:guide orient="horz" pos="3952"/>
        <p:guide pos="54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2106" y="-78"/>
      </p:cViewPr>
      <p:guideLst>
        <p:guide orient="horz" pos="3128"/>
        <p:guide pos="214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145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t" anchorCtr="0" compatLnSpc="1">
            <a:prstTxWarp prst="textNoShape">
              <a:avLst/>
            </a:prstTxWarp>
          </a:bodyPr>
          <a:lstStyle>
            <a:lvl1pPr algn="l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31815"/>
            <a:ext cx="2946145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b" anchorCtr="0" compatLnSpc="1">
            <a:prstTxWarp prst="textNoShape">
              <a:avLst/>
            </a:prstTxWarp>
          </a:bodyPr>
          <a:lstStyle>
            <a:lvl1pPr algn="l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2" y="9431815"/>
            <a:ext cx="2946145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28" tIns="45915" rIns="91828" bIns="45915" numCol="1" anchor="b" anchorCtr="0" compatLnSpc="1">
            <a:prstTxWarp prst="textNoShape">
              <a:avLst/>
            </a:prstTxWarp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>
                <a:latin typeface="Times New Roman" pitchFamily="18" charset="0"/>
              </a:defRPr>
            </a:lvl1pPr>
          </a:lstStyle>
          <a:p>
            <a:fld id="{93680765-A157-41AD-8F94-E152B15695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619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17538" y="487363"/>
            <a:ext cx="562610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5628" y="5592520"/>
            <a:ext cx="5729738" cy="3427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dirty="0" smtClean="0"/>
              <a:t>Click to edit Master text styles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33203" y="9549554"/>
            <a:ext cx="542583" cy="182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699" eaLnBrk="1" hangingPunct="1">
              <a:spcBef>
                <a:spcPct val="0"/>
              </a:spcBef>
              <a:buClrTx/>
              <a:buFontTx/>
              <a:buNone/>
              <a:defRPr sz="1200" i="0"/>
            </a:lvl1pPr>
          </a:lstStyle>
          <a:p>
            <a:fld id="{42689D1E-D6FA-469F-A168-9573E3DAE983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814686" y="1509918"/>
            <a:ext cx="51990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2290" tIns="46145" rIns="92290" bIns="46145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9273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lnSpc>
        <a:spcPct val="90000"/>
      </a:lnSpc>
      <a:spcBef>
        <a:spcPct val="30000"/>
      </a:spcBef>
      <a:spcAft>
        <a:spcPct val="0"/>
      </a:spcAft>
      <a:defRPr sz="1632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94367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388734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583101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777469" algn="l" rtl="0" fontAlgn="base">
      <a:spcBef>
        <a:spcPct val="30000"/>
      </a:spcBef>
      <a:spcAft>
        <a:spcPct val="0"/>
      </a:spcAft>
      <a:defRPr sz="1224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332406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6pPr>
    <a:lvl7pPr marL="2798887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7pPr>
    <a:lvl8pPr marL="3265368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8pPr>
    <a:lvl9pPr marL="3731849" algn="l" defTabSz="932962" rtl="0" eaLnBrk="1" latinLnBrk="0" hangingPunct="1">
      <a:defRPr sz="12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235F91D-2485-41FC-B377-A4BD93F6FAFF}" type="slidenum">
              <a:rPr lang="cs-CZ" altLang="cs-CZ" smtClean="0"/>
              <a:pPr/>
              <a:t>3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A39BFC-C908-442E-827D-E60CBB5E6FEA}" type="slidenum">
              <a:rPr lang="cs-CZ" altLang="cs-CZ" smtClean="0"/>
              <a:pPr/>
              <a:t>4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2E12201-702D-4FB3-B2A5-5D3092334832}" type="slidenum">
              <a:rPr lang="cs-CZ" altLang="cs-CZ" smtClean="0"/>
              <a:pPr/>
              <a:t>7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689D1E-D6FA-469F-A168-9573E3DAE983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755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49" cy="518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959104" y="2285640"/>
            <a:ext cx="6767623" cy="2131489"/>
          </a:xfrm>
        </p:spPr>
        <p:txBody>
          <a:bodyPr anchor="t">
            <a:normAutofit/>
          </a:bodyPr>
          <a:lstStyle>
            <a:lvl1pPr algn="l">
              <a:defRPr sz="5400" b="0" baseline="0">
                <a:solidFill>
                  <a:srgbClr val="1F5B9D"/>
                </a:solidFill>
              </a:defRPr>
            </a:lvl1pPr>
          </a:lstStyle>
          <a:p>
            <a:r>
              <a:rPr lang="cs-CZ" dirty="0" smtClean="0"/>
              <a:t>Název </a:t>
            </a:r>
            <a:br>
              <a:rPr lang="cs-CZ" dirty="0" smtClean="0"/>
            </a:br>
            <a:r>
              <a:rPr lang="cs-CZ" dirty="0" smtClean="0"/>
              <a:t>prezentace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i="0">
                <a:solidFill>
                  <a:srgbClr val="B0B1B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Podnadpis 2"/>
          <p:cNvSpPr txBox="1">
            <a:spLocks/>
          </p:cNvSpPr>
          <p:nvPr userDrawn="1"/>
        </p:nvSpPr>
        <p:spPr>
          <a:xfrm>
            <a:off x="6999439" y="5758699"/>
            <a:ext cx="739193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 smtClean="0">
                <a:solidFill>
                  <a:srgbClr val="B0B1B3"/>
                </a:solidFill>
              </a:rPr>
              <a:t>Datum:</a:t>
            </a:r>
          </a:p>
        </p:txBody>
      </p:sp>
      <p:sp>
        <p:nvSpPr>
          <p:cNvPr id="19" name="Zástupný symbol pro text 18"/>
          <p:cNvSpPr>
            <a:spLocks noGrp="1"/>
          </p:cNvSpPr>
          <p:nvPr>
            <p:ph type="body" sz="quarter" idx="13" hasCustomPrompt="1"/>
          </p:nvPr>
        </p:nvSpPr>
        <p:spPr>
          <a:xfrm>
            <a:off x="7654438" y="5755355"/>
            <a:ext cx="1060501" cy="216000"/>
          </a:xfrm>
        </p:spPr>
        <p:txBody>
          <a:bodyPr>
            <a:noAutofit/>
          </a:bodyPr>
          <a:lstStyle>
            <a:lvl1pPr marL="0" indent="0">
              <a:buNone/>
              <a:defRPr sz="1100" baseline="0">
                <a:solidFill>
                  <a:srgbClr val="B0B1B3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grpSp>
        <p:nvGrpSpPr>
          <p:cNvPr id="55" name="Skupina 54"/>
          <p:cNvGrpSpPr/>
          <p:nvPr userDrawn="1"/>
        </p:nvGrpSpPr>
        <p:grpSpPr>
          <a:xfrm>
            <a:off x="4398295" y="278579"/>
            <a:ext cx="4493324" cy="248207"/>
            <a:chOff x="4044949" y="280533"/>
            <a:chExt cx="4493324" cy="248207"/>
          </a:xfrm>
        </p:grpSpPr>
        <p:pic>
          <p:nvPicPr>
            <p:cNvPr id="58" name="Obrázek 5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59" name="Obrázek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60" name="Obrázek 5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61" name="Obrázek 6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62" name="Obrázek 6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63" name="Obrázek 6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64" name="Obrázek 6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65" name="Obrázek 6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66" name="Obrázek 6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67" name="Obrázek 6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68" name="Obrázek 6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pic>
        <p:nvPicPr>
          <p:cNvPr id="69" name="Obrázek 68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47"/>
          <a:stretch/>
        </p:blipFill>
        <p:spPr bwMode="auto">
          <a:xfrm>
            <a:off x="2001310" y="5492803"/>
            <a:ext cx="2155616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045" name="Přímá spojnice 1044"/>
          <p:cNvCxnSpPr/>
          <p:nvPr userDrawn="1"/>
        </p:nvCxnSpPr>
        <p:spPr>
          <a:xfrm>
            <a:off x="1809346" y="2490323"/>
            <a:ext cx="9726" cy="3715924"/>
          </a:xfrm>
          <a:prstGeom prst="line">
            <a:avLst/>
          </a:prstGeom>
          <a:ln w="2349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72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788276"/>
            <a:ext cx="2057400" cy="53378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04041"/>
            <a:ext cx="6019800" cy="532212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7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0075" y="1558925"/>
            <a:ext cx="8220075" cy="6461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11188" y="2276475"/>
            <a:ext cx="8208962" cy="1919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1188" y="4348163"/>
            <a:ext cx="8208962" cy="19208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497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Picture 4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6449" cy="5181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959104" y="2285640"/>
            <a:ext cx="6767623" cy="2131489"/>
          </a:xfrm>
        </p:spPr>
        <p:txBody>
          <a:bodyPr anchor="t">
            <a:normAutofit/>
          </a:bodyPr>
          <a:lstStyle>
            <a:lvl1pPr algn="l">
              <a:defRPr sz="5400" b="0" baseline="0">
                <a:solidFill>
                  <a:srgbClr val="1F5B9D"/>
                </a:solidFill>
              </a:defRPr>
            </a:lvl1pPr>
          </a:lstStyle>
          <a:p>
            <a:r>
              <a:rPr lang="cs-CZ" dirty="0" smtClean="0"/>
              <a:t>Název </a:t>
            </a:r>
            <a:br>
              <a:rPr lang="cs-CZ" dirty="0" smtClean="0"/>
            </a:br>
            <a:r>
              <a:rPr lang="cs-CZ" dirty="0" smtClean="0"/>
              <a:t>prezentace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i="0">
                <a:solidFill>
                  <a:srgbClr val="B0B1B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Podnadpis 2"/>
          <p:cNvSpPr txBox="1">
            <a:spLocks/>
          </p:cNvSpPr>
          <p:nvPr userDrawn="1"/>
        </p:nvSpPr>
        <p:spPr>
          <a:xfrm>
            <a:off x="6999439" y="5758699"/>
            <a:ext cx="739193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 smtClean="0">
                <a:solidFill>
                  <a:srgbClr val="B0B1B3"/>
                </a:solidFill>
              </a:rPr>
              <a:t>Datum:</a:t>
            </a:r>
          </a:p>
        </p:txBody>
      </p:sp>
      <p:sp>
        <p:nvSpPr>
          <p:cNvPr id="13" name="Podnadpis 2"/>
          <p:cNvSpPr txBox="1">
            <a:spLocks/>
          </p:cNvSpPr>
          <p:nvPr userDrawn="1"/>
        </p:nvSpPr>
        <p:spPr>
          <a:xfrm>
            <a:off x="4136692" y="5755354"/>
            <a:ext cx="1040849" cy="2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buClrTx/>
            </a:pPr>
            <a:r>
              <a:rPr lang="cs-CZ" sz="1100" b="0" i="0" dirty="0" smtClean="0">
                <a:solidFill>
                  <a:srgbClr val="B0B1B3"/>
                </a:solidFill>
              </a:rPr>
              <a:t>Zpracoval(a):</a:t>
            </a:r>
          </a:p>
        </p:txBody>
      </p:sp>
      <p:sp>
        <p:nvSpPr>
          <p:cNvPr id="19" name="Zástupný symbol pro text 18"/>
          <p:cNvSpPr>
            <a:spLocks noGrp="1"/>
          </p:cNvSpPr>
          <p:nvPr>
            <p:ph type="body" sz="quarter" idx="13" hasCustomPrompt="1"/>
          </p:nvPr>
        </p:nvSpPr>
        <p:spPr>
          <a:xfrm>
            <a:off x="7654438" y="5755355"/>
            <a:ext cx="1060501" cy="216000"/>
          </a:xfrm>
        </p:spPr>
        <p:txBody>
          <a:bodyPr>
            <a:noAutofit/>
          </a:bodyPr>
          <a:lstStyle>
            <a:lvl1pPr marL="0" indent="0">
              <a:buNone/>
              <a:defRPr sz="1100" baseline="0">
                <a:solidFill>
                  <a:srgbClr val="B0B1B3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4" hasCustomPrompt="1"/>
          </p:nvPr>
        </p:nvSpPr>
        <p:spPr>
          <a:xfrm>
            <a:off x="5085300" y="5756879"/>
            <a:ext cx="2042886" cy="216047"/>
          </a:xfrm>
        </p:spPr>
        <p:txBody>
          <a:bodyPr>
            <a:noAutofit/>
          </a:bodyPr>
          <a:lstStyle>
            <a:lvl1pPr marL="0" indent="0" algn="l">
              <a:buNone/>
              <a:defRPr sz="1100" baseline="0">
                <a:solidFill>
                  <a:srgbClr val="B0B1B3"/>
                </a:solidFill>
              </a:defRPr>
            </a:lvl1pPr>
          </a:lstStyle>
          <a:p>
            <a:pPr lvl="0"/>
            <a:r>
              <a:rPr lang="cs-CZ" dirty="0" smtClean="0"/>
              <a:t>Jméno</a:t>
            </a:r>
            <a:endParaRPr lang="cs-CZ" dirty="0"/>
          </a:p>
        </p:txBody>
      </p:sp>
      <p:grpSp>
        <p:nvGrpSpPr>
          <p:cNvPr id="55" name="Skupina 54"/>
          <p:cNvGrpSpPr/>
          <p:nvPr userDrawn="1"/>
        </p:nvGrpSpPr>
        <p:grpSpPr>
          <a:xfrm>
            <a:off x="4398295" y="278579"/>
            <a:ext cx="4493324" cy="248207"/>
            <a:chOff x="4044949" y="280533"/>
            <a:chExt cx="4493324" cy="248207"/>
          </a:xfrm>
        </p:grpSpPr>
        <p:pic>
          <p:nvPicPr>
            <p:cNvPr id="58" name="Obrázek 5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59" name="Obrázek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60" name="Obrázek 5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61" name="Obrázek 6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62" name="Obrázek 6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63" name="Obrázek 6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64" name="Obrázek 6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65" name="Obrázek 64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66" name="Obrázek 6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67" name="Obrázek 66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68" name="Obrázek 6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  <p:pic>
        <p:nvPicPr>
          <p:cNvPr id="69" name="Obrázek 68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47"/>
          <a:stretch/>
        </p:blipFill>
        <p:spPr bwMode="auto">
          <a:xfrm>
            <a:off x="2001310" y="5492803"/>
            <a:ext cx="2155616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045" name="Přímá spojnice 1044"/>
          <p:cNvCxnSpPr/>
          <p:nvPr userDrawn="1"/>
        </p:nvCxnSpPr>
        <p:spPr>
          <a:xfrm>
            <a:off x="1809346" y="2490323"/>
            <a:ext cx="9726" cy="3715924"/>
          </a:xfrm>
          <a:prstGeom prst="line">
            <a:avLst/>
          </a:prstGeom>
          <a:ln w="2349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03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Zpracoval(a): 	, Datum: </a:t>
            </a:r>
          </a:p>
        </p:txBody>
      </p:sp>
    </p:spTree>
    <p:extLst>
      <p:ext uri="{BB962C8B-B14F-4D97-AF65-F5344CB8AC3E}">
        <p14:creationId xmlns:p14="http://schemas.microsoft.com/office/powerpoint/2010/main" val="231952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ClrTx/>
              <a:buFont typeface="Arial" pitchFamily="34" charset="0"/>
              <a:buNone/>
              <a:defRPr/>
            </a:pPr>
            <a:r>
              <a:rPr lang="cs-CZ" i="0" smtClean="0">
                <a:solidFill>
                  <a:prstClr val="black"/>
                </a:solidFill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06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52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7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24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853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3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361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21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32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45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40882"/>
            <a:ext cx="3008313" cy="10582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740883"/>
            <a:ext cx="5111750" cy="54260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902934"/>
            <a:ext cx="3008313" cy="42720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12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725213"/>
            <a:ext cx="5486400" cy="4002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F267E-5537-4CF6-843B-2CC79DD70A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1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14669" y="1084519"/>
            <a:ext cx="4837814" cy="5564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65005"/>
            <a:ext cx="8229600" cy="4361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i="0">
                <a:solidFill>
                  <a:srgbClr val="B0B1B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82F267E-5537-4CF6-843B-2CC79DD70A58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84" y="6279914"/>
            <a:ext cx="217419" cy="39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2"/>
          <p:cNvSpPr txBox="1">
            <a:spLocks noChangeArrowheads="1"/>
          </p:cNvSpPr>
          <p:nvPr/>
        </p:nvSpPr>
        <p:spPr bwMode="auto">
          <a:xfrm>
            <a:off x="785715" y="6290636"/>
            <a:ext cx="1727670" cy="37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 smtClean="0">
                <a:solidFill>
                  <a:srgbClr val="5F5F5F"/>
                </a:solidFill>
                <a:latin typeface="Tahoma" pitchFamily="34" charset="0"/>
              </a:rPr>
              <a:t>Zavedli jsme systém</a:t>
            </a:r>
          </a:p>
          <a:p>
            <a:pPr algn="just" eaLnBrk="1" hangingPunct="1">
              <a:lnSpc>
                <a:spcPct val="115000"/>
              </a:lnSpc>
              <a:defRPr/>
            </a:pPr>
            <a:r>
              <a:rPr lang="cs-CZ" sz="800" dirty="0" smtClean="0">
                <a:solidFill>
                  <a:srgbClr val="5F5F5F"/>
                </a:solidFill>
                <a:latin typeface="Tahoma" pitchFamily="34" charset="0"/>
              </a:rPr>
              <a:t>environmentálního řízení a auditu</a:t>
            </a: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47"/>
          <a:stretch/>
        </p:blipFill>
        <p:spPr bwMode="auto">
          <a:xfrm>
            <a:off x="328152" y="166786"/>
            <a:ext cx="2155616" cy="720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31" name="Skupina 30"/>
          <p:cNvGrpSpPr/>
          <p:nvPr userDrawn="1"/>
        </p:nvGrpSpPr>
        <p:grpSpPr>
          <a:xfrm>
            <a:off x="3576141" y="280533"/>
            <a:ext cx="5318902" cy="248207"/>
            <a:chOff x="3219371" y="280533"/>
            <a:chExt cx="5318902" cy="248207"/>
          </a:xfrm>
        </p:grpSpPr>
        <p:pic>
          <p:nvPicPr>
            <p:cNvPr id="14" name="Obrázek 13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9371" y="280533"/>
              <a:ext cx="367775" cy="246253"/>
            </a:xfrm>
            <a:prstGeom prst="rect">
              <a:avLst/>
            </a:prstGeom>
          </p:spPr>
        </p:pic>
        <p:pic>
          <p:nvPicPr>
            <p:cNvPr id="15" name="Obrázek 14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29353" y="281510"/>
              <a:ext cx="367775" cy="246253"/>
            </a:xfrm>
            <a:prstGeom prst="rect">
              <a:avLst/>
            </a:prstGeom>
          </p:spPr>
        </p:pic>
        <p:pic>
          <p:nvPicPr>
            <p:cNvPr id="16" name="Obrázek 15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4949" y="280533"/>
              <a:ext cx="367775" cy="246253"/>
            </a:xfrm>
            <a:prstGeom prst="rect">
              <a:avLst/>
            </a:prstGeom>
          </p:spPr>
        </p:pic>
        <p:pic>
          <p:nvPicPr>
            <p:cNvPr id="17" name="Obrázek 16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54931" y="281510"/>
              <a:ext cx="367775" cy="246253"/>
            </a:xfrm>
            <a:prstGeom prst="rect">
              <a:avLst/>
            </a:prstGeom>
          </p:spPr>
        </p:pic>
        <p:pic>
          <p:nvPicPr>
            <p:cNvPr id="18" name="Obrázek 17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478" y="281510"/>
              <a:ext cx="367775" cy="246253"/>
            </a:xfrm>
            <a:prstGeom prst="rect">
              <a:avLst/>
            </a:prstGeom>
          </p:spPr>
        </p:pic>
        <p:pic>
          <p:nvPicPr>
            <p:cNvPr id="19" name="Obrázek 18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0460" y="282487"/>
              <a:ext cx="367775" cy="246253"/>
            </a:xfrm>
            <a:prstGeom prst="rect">
              <a:avLst/>
            </a:prstGeom>
          </p:spPr>
        </p:pic>
        <p:pic>
          <p:nvPicPr>
            <p:cNvPr id="20" name="Obrázek 19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6056" y="281510"/>
              <a:ext cx="367775" cy="246253"/>
            </a:xfrm>
            <a:prstGeom prst="rect">
              <a:avLst/>
            </a:prstGeom>
          </p:spPr>
        </p:pic>
        <p:pic>
          <p:nvPicPr>
            <p:cNvPr id="21" name="Obrázek 20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6038" y="282487"/>
              <a:ext cx="367775" cy="246253"/>
            </a:xfrm>
            <a:prstGeom prst="rect">
              <a:avLst/>
            </a:prstGeom>
          </p:spPr>
        </p:pic>
        <p:pic>
          <p:nvPicPr>
            <p:cNvPr id="22" name="Obrázek 21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8877" y="281509"/>
              <a:ext cx="367775" cy="246253"/>
            </a:xfrm>
            <a:prstGeom prst="rect">
              <a:avLst/>
            </a:prstGeom>
          </p:spPr>
        </p:pic>
        <p:pic>
          <p:nvPicPr>
            <p:cNvPr id="23" name="Obrázek 22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859" y="282486"/>
              <a:ext cx="367775" cy="246253"/>
            </a:xfrm>
            <a:prstGeom prst="rect">
              <a:avLst/>
            </a:prstGeom>
          </p:spPr>
        </p:pic>
        <p:pic>
          <p:nvPicPr>
            <p:cNvPr id="24" name="Obrázek 23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455" y="281509"/>
              <a:ext cx="367775" cy="246253"/>
            </a:xfrm>
            <a:prstGeom prst="rect">
              <a:avLst/>
            </a:prstGeom>
          </p:spPr>
        </p:pic>
        <p:pic>
          <p:nvPicPr>
            <p:cNvPr id="25" name="Obrázek 24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54437" y="282486"/>
              <a:ext cx="367775" cy="246253"/>
            </a:xfrm>
            <a:prstGeom prst="rect">
              <a:avLst/>
            </a:prstGeom>
          </p:spPr>
        </p:pic>
        <p:pic>
          <p:nvPicPr>
            <p:cNvPr id="30" name="Obrázek 29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70498" y="282487"/>
              <a:ext cx="367775" cy="2462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264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9" r:id="rId12"/>
    <p:sldLayoutId id="2147483705" r:id="rId13"/>
    <p:sldLayoutId id="2147483706" r:id="rId1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C8302C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endParaRPr lang="cs-CZ" sz="1800" i="0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endParaRPr lang="cs-CZ" sz="1800" i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00958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miriam.sustkova@kr-moravskoslezsky.cz" TargetMode="External"/><Relationship Id="rId2" Type="http://schemas.openxmlformats.org/officeDocument/2006/relationships/hyperlink" Target="mailto:denisa.toracova@kr-moravskoslezsky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taceeu.cz/cs/Kalendar-akci?t=4" TargetMode="Externa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18.6.2015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296634" y="2466753"/>
            <a:ext cx="6113720" cy="26368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b="0" kern="1200" baseline="0">
                <a:solidFill>
                  <a:srgbClr val="1F5B9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 fontAlgn="auto">
              <a:spcAft>
                <a:spcPts val="0"/>
              </a:spcAft>
              <a:buClrTx/>
            </a:pPr>
            <a:r>
              <a:rPr lang="cs-CZ" sz="3600" i="0" dirty="0"/>
              <a:t>Regionální akční plán</a:t>
            </a:r>
          </a:p>
          <a:p>
            <a:pPr algn="ctr" fontAlgn="auto">
              <a:spcAft>
                <a:spcPts val="0"/>
              </a:spcAft>
              <a:buClrTx/>
              <a:buFontTx/>
            </a:pPr>
            <a:r>
              <a:rPr lang="cs-CZ" sz="3600" i="0" dirty="0" smtClean="0"/>
              <a:t>Moravskoslezského kraje</a:t>
            </a:r>
          </a:p>
        </p:txBody>
      </p:sp>
      <p:sp>
        <p:nvSpPr>
          <p:cNvPr id="6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5063638" y="5748266"/>
            <a:ext cx="1911320" cy="322923"/>
          </a:xfrm>
        </p:spPr>
        <p:txBody>
          <a:bodyPr/>
          <a:lstStyle/>
          <a:p>
            <a:r>
              <a:rPr lang="cs-CZ" dirty="0" smtClean="0"/>
              <a:t>Denisa Toráčová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338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" y="3104708"/>
            <a:ext cx="9374774" cy="298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542" y="808073"/>
            <a:ext cx="8133906" cy="556401"/>
          </a:xfrm>
        </p:spPr>
        <p:txBody>
          <a:bodyPr/>
          <a:lstStyle/>
          <a:p>
            <a:r>
              <a:rPr lang="cs-CZ" dirty="0" smtClean="0"/>
              <a:t>Struktura </a:t>
            </a:r>
            <a:r>
              <a:rPr lang="cs-CZ" altLang="cs-CZ" dirty="0" smtClean="0"/>
              <a:t>Regionálního akčního plánu (RAP) </a:t>
            </a:r>
            <a:endParaRPr lang="cs-CZ" dirty="0"/>
          </a:p>
        </p:txBody>
      </p:sp>
      <p:sp>
        <p:nvSpPr>
          <p:cNvPr id="13" name="Nadpis 3"/>
          <p:cNvSpPr txBox="1">
            <a:spLocks/>
          </p:cNvSpPr>
          <p:nvPr/>
        </p:nvSpPr>
        <p:spPr>
          <a:xfrm>
            <a:off x="455681" y="5185514"/>
            <a:ext cx="8220075" cy="9069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rgbClr val="C8302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 fontAlgn="auto">
              <a:spcAft>
                <a:spcPts val="0"/>
              </a:spcAft>
              <a:buClrTx/>
            </a:pPr>
            <a:r>
              <a:rPr lang="cs-CZ" altLang="cs-CZ" sz="1800" b="1" i="0" dirty="0">
                <a:solidFill>
                  <a:schemeClr val="tx2"/>
                </a:solidFill>
              </a:rPr>
              <a:t>2. Textová část </a:t>
            </a:r>
          </a:p>
          <a:p>
            <a:pPr marL="1073150" indent="-446088" algn="l" fontAlgn="auto">
              <a:spcAft>
                <a:spcPts val="0"/>
              </a:spcAft>
              <a:buClrTx/>
            </a:pPr>
            <a:r>
              <a:rPr lang="cs-CZ" altLang="cs-CZ" sz="1800" i="0" dirty="0" smtClean="0">
                <a:solidFill>
                  <a:schemeClr val="tx1"/>
                </a:solidFill>
              </a:rPr>
              <a:t>- zdůvodnění obsahu a potřebnosti jednotlivých aktivit</a:t>
            </a:r>
          </a:p>
        </p:txBody>
      </p:sp>
      <p:sp>
        <p:nvSpPr>
          <p:cNvPr id="14" name="Nadpis 3"/>
          <p:cNvSpPr txBox="1">
            <a:spLocks/>
          </p:cNvSpPr>
          <p:nvPr/>
        </p:nvSpPr>
        <p:spPr>
          <a:xfrm>
            <a:off x="455681" y="1626782"/>
            <a:ext cx="8376837" cy="14885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rgbClr val="C8302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cs-CZ" altLang="cs-CZ" sz="1800" b="1" i="0" dirty="0" smtClean="0">
                <a:solidFill>
                  <a:schemeClr val="tx2"/>
                </a:solidFill>
              </a:rPr>
              <a:t>1. </a:t>
            </a:r>
            <a:r>
              <a:rPr lang="cs-CZ" altLang="cs-CZ" sz="1800" b="1" i="0" dirty="0">
                <a:solidFill>
                  <a:schemeClr val="tx2"/>
                </a:solidFill>
              </a:rPr>
              <a:t>Formulářová</a:t>
            </a:r>
            <a:r>
              <a:rPr lang="cs-CZ" altLang="cs-CZ" sz="1800" b="1" i="0" dirty="0" smtClean="0">
                <a:solidFill>
                  <a:schemeClr val="tx2"/>
                </a:solidFill>
              </a:rPr>
              <a:t> část</a:t>
            </a:r>
            <a:endParaRPr lang="cs-CZ" altLang="cs-CZ" sz="1800" b="1" i="0" dirty="0">
              <a:solidFill>
                <a:schemeClr val="tx2"/>
              </a:solidFill>
            </a:endParaRPr>
          </a:p>
          <a:p>
            <a:pPr marL="712788" indent="-350838" algn="l" fontAlgn="auto">
              <a:spcAft>
                <a:spcPts val="0"/>
              </a:spcAft>
              <a:buClrTx/>
              <a:buAutoNum type="alphaLcParenR"/>
              <a:tabLst>
                <a:tab pos="712788" algn="l"/>
              </a:tabLst>
            </a:pPr>
            <a:r>
              <a:rPr lang="cs-CZ" altLang="cs-CZ" sz="1800" i="0" dirty="0" smtClean="0">
                <a:solidFill>
                  <a:schemeClr val="tx1"/>
                </a:solidFill>
              </a:rPr>
              <a:t>Vydefinování aktivit RAP = typové projekty v dané oblasti</a:t>
            </a:r>
          </a:p>
          <a:p>
            <a:pPr marL="712788" indent="-350838" algn="l" fontAlgn="auto">
              <a:spcAft>
                <a:spcPts val="0"/>
              </a:spcAft>
              <a:buClrTx/>
              <a:buAutoNum type="alphaLcParenR"/>
              <a:tabLst>
                <a:tab pos="712788" algn="l"/>
              </a:tabLst>
            </a:pPr>
            <a:r>
              <a:rPr lang="cs-CZ" altLang="cs-CZ" sz="1800" i="0" dirty="0" smtClean="0">
                <a:solidFill>
                  <a:schemeClr val="tx1"/>
                </a:solidFill>
              </a:rPr>
              <a:t>Vazba na strategie </a:t>
            </a:r>
          </a:p>
          <a:p>
            <a:pPr marL="712788" indent="-350838" algn="l" fontAlgn="auto">
              <a:spcAft>
                <a:spcPts val="0"/>
              </a:spcAft>
              <a:buClrTx/>
              <a:buAutoNum type="alphaLcParenR"/>
              <a:tabLst>
                <a:tab pos="712788" algn="l"/>
              </a:tabLst>
            </a:pPr>
            <a:r>
              <a:rPr lang="cs-CZ" altLang="cs-CZ" sz="1800" i="0" dirty="0" smtClean="0">
                <a:solidFill>
                  <a:schemeClr val="tx1"/>
                </a:solidFill>
              </a:rPr>
              <a:t>Vazba na podporu z </a:t>
            </a:r>
            <a:r>
              <a:rPr lang="cs-CZ" sz="1800" i="0" dirty="0">
                <a:solidFill>
                  <a:schemeClr val="tx1"/>
                </a:solidFill>
              </a:rPr>
              <a:t>Evropských strukturálních a investičních fondů</a:t>
            </a:r>
            <a:r>
              <a:rPr lang="cs-CZ" altLang="cs-CZ" sz="1800" i="0" dirty="0">
                <a:solidFill>
                  <a:schemeClr val="tx1"/>
                </a:solidFill>
              </a:rPr>
              <a:t> </a:t>
            </a:r>
            <a:r>
              <a:rPr lang="cs-CZ" altLang="cs-CZ" sz="1800" i="0" dirty="0" smtClean="0">
                <a:solidFill>
                  <a:schemeClr val="tx1"/>
                </a:solidFill>
              </a:rPr>
              <a:t>i mimo</a:t>
            </a:r>
          </a:p>
          <a:p>
            <a:pPr marL="712788" indent="-350838" algn="l" fontAlgn="auto">
              <a:spcAft>
                <a:spcPts val="0"/>
              </a:spcAft>
              <a:buClrTx/>
              <a:buAutoNum type="alphaLcParenR"/>
              <a:tabLst>
                <a:tab pos="712788" algn="l"/>
              </a:tabLst>
            </a:pPr>
            <a:r>
              <a:rPr lang="cs-CZ" altLang="cs-CZ" sz="1800" i="0" dirty="0" smtClean="0">
                <a:solidFill>
                  <a:schemeClr val="tx1"/>
                </a:solidFill>
              </a:rPr>
              <a:t>Indikátory aktivit</a:t>
            </a:r>
          </a:p>
          <a:p>
            <a:pPr marL="712788" indent="-350838" algn="l" fontAlgn="auto">
              <a:spcAft>
                <a:spcPts val="0"/>
              </a:spcAft>
              <a:buClrTx/>
              <a:buAutoNum type="alphaLcParenR"/>
              <a:tabLst>
                <a:tab pos="712788" algn="l"/>
              </a:tabLst>
            </a:pPr>
            <a:r>
              <a:rPr lang="cs-CZ" altLang="cs-CZ" sz="1800" i="0" dirty="0" smtClean="0">
                <a:solidFill>
                  <a:schemeClr val="tx1"/>
                </a:solidFill>
              </a:rPr>
              <a:t>Finanční plán</a:t>
            </a:r>
          </a:p>
          <a:p>
            <a:pPr marL="457200" indent="-457200" algn="l" fontAlgn="auto">
              <a:spcAft>
                <a:spcPts val="0"/>
              </a:spcAft>
              <a:buClrTx/>
              <a:buAutoNum type="alphaLcParenR"/>
            </a:pPr>
            <a:endParaRPr lang="cs-CZ" altLang="cs-CZ" sz="1800" i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7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4668" y="978194"/>
            <a:ext cx="8155173" cy="556401"/>
          </a:xfrm>
        </p:spPr>
        <p:txBody>
          <a:bodyPr/>
          <a:lstStyle/>
          <a:p>
            <a:r>
              <a:rPr lang="cs-CZ" sz="2000" b="1" dirty="0"/>
              <a:t>Aktuálně RAP MSK zahrnuje potřeby přibližně v objemu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 smtClean="0"/>
              <a:t>100 </a:t>
            </a:r>
            <a:r>
              <a:rPr lang="cs-CZ" sz="2000" b="1" dirty="0"/>
              <a:t>mld. Kč </a:t>
            </a:r>
            <a:r>
              <a:rPr lang="cs-CZ" sz="2000" dirty="0"/>
              <a:t>s vazbou na podporu z operačních programů</a:t>
            </a:r>
            <a:br>
              <a:rPr lang="cs-CZ" sz="2000" dirty="0"/>
            </a:br>
            <a:endParaRPr lang="cs-CZ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97" y="1389425"/>
            <a:ext cx="6974959" cy="54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17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8223" y="786807"/>
            <a:ext cx="8782494" cy="556401"/>
          </a:xfrm>
        </p:spPr>
        <p:txBody>
          <a:bodyPr/>
          <a:lstStyle/>
          <a:p>
            <a:r>
              <a:rPr lang="cs-CZ" dirty="0" smtClean="0"/>
              <a:t>Poradní skupiny Regionální stálé konference </a:t>
            </a:r>
            <a:endParaRPr lang="cs-CZ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233"/>
            <a:ext cx="9144000" cy="429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611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8963" y="786807"/>
            <a:ext cx="8155173" cy="556401"/>
          </a:xfrm>
        </p:spPr>
        <p:txBody>
          <a:bodyPr/>
          <a:lstStyle/>
          <a:p>
            <a:r>
              <a:rPr lang="cs-CZ" sz="3000" dirty="0"/>
              <a:t>PORADNÍ SKUPINA PŘÍVĚTIVĚJŠÍ </a:t>
            </a:r>
            <a:r>
              <a:rPr lang="cs-CZ" sz="3000" dirty="0" smtClean="0"/>
              <a:t>REGION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8964" y="2030818"/>
            <a:ext cx="8229600" cy="4361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tx2"/>
                </a:solidFill>
              </a:rPr>
              <a:t>Největší potřeby v </a:t>
            </a:r>
            <a:r>
              <a:rPr lang="cs-CZ" sz="2400" dirty="0" smtClean="0">
                <a:solidFill>
                  <a:schemeClr val="tx2"/>
                </a:solidFill>
              </a:rPr>
              <a:t>oblastech</a:t>
            </a:r>
            <a:r>
              <a:rPr lang="cs-CZ" sz="2400" dirty="0" smtClean="0"/>
              <a:t>:</a:t>
            </a:r>
          </a:p>
          <a:p>
            <a:pPr marL="0" indent="0">
              <a:buNone/>
            </a:pPr>
            <a:endParaRPr lang="cs-CZ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udržitelného </a:t>
            </a:r>
            <a:r>
              <a:rPr lang="cs-CZ" sz="2000" dirty="0"/>
              <a:t>rozvoje dopravy </a:t>
            </a:r>
            <a:r>
              <a:rPr lang="cs-CZ" sz="2000" dirty="0" smtClean="0"/>
              <a:t>ve městech </a:t>
            </a:r>
            <a:r>
              <a:rPr lang="cs-CZ" sz="2000" dirty="0"/>
              <a:t>a obcích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</a:t>
            </a:r>
            <a:r>
              <a:rPr lang="cs-CZ" sz="2000" dirty="0"/>
              <a:t>cyklostezky, přestupní terminály a uzly, </a:t>
            </a:r>
            <a:r>
              <a:rPr lang="cs-CZ" sz="2000" dirty="0" err="1" smtClean="0"/>
              <a:t>nízkoemisní</a:t>
            </a:r>
            <a:r>
              <a:rPr lang="cs-CZ" sz="2000" dirty="0" smtClean="0"/>
              <a:t> </a:t>
            </a:r>
            <a:r>
              <a:rPr lang="cs-CZ" sz="2000" dirty="0"/>
              <a:t>a </a:t>
            </a:r>
            <a:r>
              <a:rPr lang="cs-CZ" sz="2000" dirty="0" smtClean="0"/>
              <a:t>bezemisní vozidla hromadné dopravy</a:t>
            </a:r>
            <a:r>
              <a:rPr lang="cs-CZ" sz="2000" dirty="0"/>
              <a:t>, optimalizace plnících a dobíjecích </a:t>
            </a:r>
            <a:r>
              <a:rPr lang="cs-CZ" sz="2000" dirty="0" smtClean="0"/>
              <a:t>stanic)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výstavby </a:t>
            </a:r>
            <a:r>
              <a:rPr lang="cs-CZ" sz="2000" dirty="0"/>
              <a:t>kanalizací a čistíren odpadních </a:t>
            </a:r>
            <a:r>
              <a:rPr lang="cs-CZ" sz="2000" dirty="0" smtClean="0"/>
              <a:t>vod</a:t>
            </a:r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snižování </a:t>
            </a:r>
            <a:r>
              <a:rPr lang="cs-CZ" sz="2000" dirty="0"/>
              <a:t>emisí do ovzduší 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revitalizace národních </a:t>
            </a:r>
            <a:r>
              <a:rPr lang="cs-CZ" sz="2000" dirty="0"/>
              <a:t>kulturních </a:t>
            </a:r>
            <a:r>
              <a:rPr lang="cs-CZ" sz="2000" dirty="0" smtClean="0"/>
              <a:t>památek</a:t>
            </a:r>
            <a:endParaRPr lang="cs-CZ" sz="20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598964" y="1270603"/>
            <a:ext cx="8155173" cy="5564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rgbClr val="C8302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cs-CZ" sz="3000" i="0" dirty="0" smtClean="0"/>
              <a:t/>
            </a:r>
            <a:br>
              <a:rPr lang="cs-CZ" sz="3000" i="0" dirty="0" smtClean="0"/>
            </a:br>
            <a:r>
              <a:rPr lang="cs-CZ" sz="3000" i="0" dirty="0" smtClean="0"/>
              <a:t>- </a:t>
            </a:r>
            <a:r>
              <a:rPr lang="cs-CZ" sz="2800" i="0" dirty="0" smtClean="0"/>
              <a:t>udržitelné doprava, životní prostředí, kultura</a:t>
            </a:r>
            <a:br>
              <a:rPr lang="cs-CZ" sz="2800" i="0" dirty="0" smtClean="0"/>
            </a:br>
            <a:endParaRPr lang="cs-CZ" sz="2800" i="0" dirty="0"/>
          </a:p>
        </p:txBody>
      </p:sp>
    </p:spTree>
    <p:extLst>
      <p:ext uri="{BB962C8B-B14F-4D97-AF65-F5344CB8AC3E}">
        <p14:creationId xmlns:p14="http://schemas.microsoft.com/office/powerpoint/2010/main" val="232893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9094" y="978194"/>
            <a:ext cx="8325295" cy="556401"/>
          </a:xfrm>
        </p:spPr>
        <p:txBody>
          <a:bodyPr/>
          <a:lstStyle/>
          <a:p>
            <a:r>
              <a:rPr lang="cs-CZ" sz="3000" dirty="0"/>
              <a:t>PORADNÍ SKUPINA PODNIKAVĚJŠÍ </a:t>
            </a:r>
            <a:r>
              <a:rPr lang="cs-CZ" sz="3000" dirty="0" smtClean="0"/>
              <a:t>REGION</a:t>
            </a:r>
            <a:br>
              <a:rPr lang="cs-CZ" sz="3000" dirty="0" smtClean="0"/>
            </a:br>
            <a:r>
              <a:rPr lang="cs-CZ" sz="3000" dirty="0" smtClean="0"/>
              <a:t>- </a:t>
            </a:r>
            <a:r>
              <a:rPr lang="cs-CZ" sz="2800" dirty="0" smtClean="0"/>
              <a:t>Výzkum, vývoj a podnikání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5935" y="1903228"/>
            <a:ext cx="8229600" cy="4361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2"/>
                </a:solidFill>
              </a:rPr>
              <a:t>Největší potřeby v oblastech</a:t>
            </a:r>
            <a:r>
              <a:rPr lang="cs-CZ" sz="2400" dirty="0" smtClean="0"/>
              <a:t>:</a:t>
            </a:r>
          </a:p>
          <a:p>
            <a:pPr marL="0" indent="0">
              <a:buNone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dalšího </a:t>
            </a:r>
            <a:r>
              <a:rPr lang="cs-CZ" sz="2000" dirty="0"/>
              <a:t>rozvoje </a:t>
            </a:r>
            <a:r>
              <a:rPr lang="cs-CZ" sz="2000" dirty="0" smtClean="0"/>
              <a:t>výzkumných kapacit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posilování </a:t>
            </a:r>
            <a:r>
              <a:rPr lang="cs-CZ" sz="2000" dirty="0"/>
              <a:t>spolupráce </a:t>
            </a:r>
            <a:r>
              <a:rPr lang="cs-CZ" sz="2000" dirty="0" smtClean="0"/>
              <a:t>výzkumných organizací </a:t>
            </a:r>
            <a:r>
              <a:rPr lang="cs-CZ" sz="2000" dirty="0"/>
              <a:t>s aplikační sférou 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rozběhu nových výzkumně </a:t>
            </a:r>
            <a:r>
              <a:rPr lang="cs-CZ" sz="2000" dirty="0"/>
              <a:t>orientovaných studijních </a:t>
            </a:r>
            <a:r>
              <a:rPr lang="cs-CZ" sz="2000" dirty="0" smtClean="0"/>
              <a:t>programů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posílení </a:t>
            </a:r>
            <a:r>
              <a:rPr lang="cs-CZ" sz="2000" dirty="0"/>
              <a:t>výuky cizích </a:t>
            </a:r>
            <a:r>
              <a:rPr lang="cs-CZ" sz="2000" dirty="0" smtClean="0"/>
              <a:t>jazyků </a:t>
            </a:r>
          </a:p>
        </p:txBody>
      </p:sp>
    </p:spTree>
    <p:extLst>
      <p:ext uri="{BB962C8B-B14F-4D97-AF65-F5344CB8AC3E}">
        <p14:creationId xmlns:p14="http://schemas.microsoft.com/office/powerpoint/2010/main" val="378233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4668" y="946296"/>
            <a:ext cx="8112643" cy="556401"/>
          </a:xfrm>
        </p:spPr>
        <p:txBody>
          <a:bodyPr/>
          <a:lstStyle/>
          <a:p>
            <a:r>
              <a:rPr lang="cs-CZ" sz="3000" dirty="0"/>
              <a:t>PORADNÍ SKUPINA VZDĚLANĚJŠÍ </a:t>
            </a:r>
            <a:r>
              <a:rPr lang="cs-CZ" sz="3000" dirty="0" smtClean="0"/>
              <a:t/>
            </a:r>
            <a:br>
              <a:rPr lang="cs-CZ" sz="3000" dirty="0" smtClean="0"/>
            </a:br>
            <a:r>
              <a:rPr lang="cs-CZ" sz="3000" dirty="0" smtClean="0"/>
              <a:t>A </a:t>
            </a:r>
            <a:r>
              <a:rPr lang="cs-CZ" sz="3000" dirty="0"/>
              <a:t>ZAMĚSTNANĚJŠÍ </a:t>
            </a:r>
            <a:r>
              <a:rPr lang="cs-CZ" sz="3000" dirty="0" smtClean="0"/>
              <a:t>REGION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7711" y="1828800"/>
            <a:ext cx="8846289" cy="4361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tx2"/>
                </a:solidFill>
              </a:rPr>
              <a:t>Potřeby zejména v oblastech:</a:t>
            </a:r>
          </a:p>
          <a:p>
            <a:pPr marL="0" indent="0">
              <a:buNone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posílení jazykových dovedností žáků, studentů, absolventů, zaměstnanců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rozvoje technického vzdělávání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propojení </a:t>
            </a:r>
            <a:r>
              <a:rPr lang="cs-CZ" sz="2000" dirty="0"/>
              <a:t>studia s </a:t>
            </a:r>
            <a:r>
              <a:rPr lang="cs-CZ" sz="2000" dirty="0" smtClean="0"/>
              <a:t>praxí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podpora sociálního začleňování a zaměstnávání </a:t>
            </a:r>
            <a:r>
              <a:rPr lang="cs-CZ" sz="2000" dirty="0"/>
              <a:t>vybraných cílových </a:t>
            </a:r>
            <a:r>
              <a:rPr lang="cs-CZ" sz="2000" dirty="0" smtClean="0"/>
              <a:t>skupin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7260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8464" y="914396"/>
            <a:ext cx="8070112" cy="556401"/>
          </a:xfrm>
        </p:spPr>
        <p:txBody>
          <a:bodyPr/>
          <a:lstStyle/>
          <a:p>
            <a:r>
              <a:rPr lang="cs-CZ" sz="3000" dirty="0"/>
              <a:t>PORADNÍ SKUPINA VYBAVENĚJŠÍ </a:t>
            </a:r>
            <a:r>
              <a:rPr lang="cs-CZ" sz="3000" dirty="0" smtClean="0"/>
              <a:t>REGION</a:t>
            </a:r>
            <a:br>
              <a:rPr lang="cs-CZ" sz="3000" dirty="0" smtClean="0"/>
            </a:br>
            <a:r>
              <a:rPr lang="cs-CZ" sz="3000" dirty="0" smtClean="0"/>
              <a:t>- </a:t>
            </a:r>
            <a:r>
              <a:rPr lang="cs-CZ" sz="2800" dirty="0" smtClean="0"/>
              <a:t>doprava, IZS, zdravotnictví, sociální služby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tx2"/>
                </a:solidFill>
              </a:rPr>
              <a:t>P</a:t>
            </a:r>
            <a:r>
              <a:rPr lang="cs-CZ" sz="2400" dirty="0" smtClean="0">
                <a:solidFill>
                  <a:schemeClr val="tx2"/>
                </a:solidFill>
              </a:rPr>
              <a:t>otřeby zejména v oblastech: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rozvoje silniční </a:t>
            </a:r>
            <a:r>
              <a:rPr lang="cs-CZ" sz="2000" dirty="0"/>
              <a:t>infrastruktury </a:t>
            </a:r>
            <a:endParaRPr lang="cs-CZ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p</a:t>
            </a:r>
            <a:r>
              <a:rPr lang="cs-CZ" sz="2000" dirty="0" smtClean="0"/>
              <a:t>osílení vybavení složek Integrovaného záchranného systému</a:t>
            </a:r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sociálních služeb (</a:t>
            </a:r>
            <a:r>
              <a:rPr lang="cs-CZ" sz="2000" dirty="0"/>
              <a:t>sociální byty, zařízení komunitního </a:t>
            </a:r>
            <a:r>
              <a:rPr lang="cs-CZ" sz="2000" dirty="0" smtClean="0"/>
              <a:t>typu, sociální podnikání)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34192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73150" indent="0">
              <a:buNone/>
            </a:pPr>
            <a:endParaRPr lang="cs-CZ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místní </a:t>
            </a:r>
            <a:r>
              <a:rPr lang="cs-CZ" sz="2000" dirty="0"/>
              <a:t>komunikace a technická infrastruktura (chodníky, parkoviště</a:t>
            </a:r>
            <a:r>
              <a:rPr lang="cs-CZ" sz="20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občanská vybavenost (revitalizace náměstí, veřejné osvětlení, sportoviště, hřiště,…)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s</a:t>
            </a:r>
            <a:r>
              <a:rPr lang="cs-CZ" sz="2000" dirty="0" smtClean="0"/>
              <a:t>lužby cestovního ruchu včetně propagace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k</a:t>
            </a:r>
            <a:r>
              <a:rPr lang="cs-CZ" sz="2000" dirty="0" smtClean="0"/>
              <a:t>ulturní památky a památkově chráněné nemovitosti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 smtClean="0"/>
              <a:t>infrastruktura </a:t>
            </a:r>
            <a:r>
              <a:rPr lang="cs-CZ" sz="2000" dirty="0"/>
              <a:t>kulturního dědictví, cestovního ruchu a podpora návštěvnické infrastruktury, včetně jejich </a:t>
            </a:r>
            <a:r>
              <a:rPr lang="cs-CZ" sz="2000" dirty="0" smtClean="0"/>
              <a:t>propagace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b</a:t>
            </a:r>
            <a:r>
              <a:rPr lang="cs-CZ" sz="2000" dirty="0" smtClean="0"/>
              <a:t>ytová výstavba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c</a:t>
            </a:r>
            <a:r>
              <a:rPr lang="cs-CZ" sz="2000" dirty="0" smtClean="0"/>
              <a:t>yklostezky (turistické)</a:t>
            </a:r>
            <a:endParaRPr lang="cs-CZ" sz="2000" dirty="0"/>
          </a:p>
          <a:p>
            <a:pPr marL="1416050">
              <a:buFont typeface="Wingdings" panose="05000000000000000000" pitchFamily="2" charset="2"/>
              <a:buChar char="§"/>
            </a:pPr>
            <a:endParaRPr lang="cs-CZ" sz="1800" dirty="0"/>
          </a:p>
          <a:p>
            <a:endParaRPr lang="cs-CZ" sz="18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1063254"/>
            <a:ext cx="7868094" cy="55640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z="3000" dirty="0"/>
              <a:t>Tematické zaměření projektů </a:t>
            </a:r>
            <a:r>
              <a:rPr lang="cs-CZ" sz="3000" dirty="0" smtClean="0"/>
              <a:t/>
            </a:r>
            <a:br>
              <a:rPr lang="cs-CZ" sz="3000" dirty="0" smtClean="0"/>
            </a:br>
            <a:r>
              <a:rPr lang="cs-CZ" sz="3000" dirty="0" smtClean="0"/>
              <a:t>mimo podporu z evropských fondů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116718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Nadpis 1"/>
          <p:cNvSpPr>
            <a:spLocks noGrp="1"/>
          </p:cNvSpPr>
          <p:nvPr>
            <p:ph type="title"/>
          </p:nvPr>
        </p:nvSpPr>
        <p:spPr>
          <a:xfrm>
            <a:off x="241005" y="882503"/>
            <a:ext cx="8559209" cy="712380"/>
          </a:xfrm>
        </p:spPr>
        <p:txBody>
          <a:bodyPr/>
          <a:lstStyle/>
          <a:p>
            <a:r>
              <a:rPr lang="cs-CZ" altLang="cs-CZ" sz="2800" dirty="0" smtClean="0"/>
              <a:t>Harmonogram přípravy finální verze Regionálního akčního plánu MSK (RAP MSK)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350335"/>
            <a:ext cx="8229600" cy="47758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7" name="Zástupný symbol pro obsah 5"/>
          <p:cNvSpPr txBox="1">
            <a:spLocks/>
          </p:cNvSpPr>
          <p:nvPr/>
        </p:nvSpPr>
        <p:spPr>
          <a:xfrm>
            <a:off x="609600" y="1502735"/>
            <a:ext cx="8229600" cy="477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Tx/>
              <a:buFont typeface="Arial" panose="020B0604020202020204" pitchFamily="34" charset="0"/>
              <a:buNone/>
            </a:pPr>
            <a:endParaRPr lang="cs-CZ" sz="2000" i="0" dirty="0" smtClean="0"/>
          </a:p>
          <a:p>
            <a:pPr marL="0" indent="0" fontAlgn="auto">
              <a:spcAft>
                <a:spcPts val="0"/>
              </a:spcAft>
              <a:buClrTx/>
              <a:buFont typeface="Arial" panose="020B0604020202020204" pitchFamily="34" charset="0"/>
              <a:buNone/>
            </a:pPr>
            <a:r>
              <a:rPr lang="cs-CZ" sz="2000" i="0" dirty="0" smtClean="0">
                <a:solidFill>
                  <a:srgbClr val="FF0000"/>
                </a:solidFill>
              </a:rPr>
              <a:t> </a:t>
            </a:r>
          </a:p>
          <a:p>
            <a:pPr marL="0" indent="0" fontAlgn="auto">
              <a:spcAft>
                <a:spcPts val="0"/>
              </a:spcAft>
              <a:buClrTx/>
              <a:buFont typeface="Arial" panose="020B0604020202020204" pitchFamily="34" charset="0"/>
              <a:buNone/>
            </a:pPr>
            <a:endParaRPr lang="cs-CZ" sz="2000" i="0" dirty="0">
              <a:solidFill>
                <a:srgbClr val="FF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981829"/>
              </p:ext>
            </p:extLst>
          </p:nvPr>
        </p:nvGraphicFramePr>
        <p:xfrm>
          <a:off x="191385" y="2050974"/>
          <a:ext cx="8867554" cy="2201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694"/>
                <a:gridCol w="6599860"/>
              </a:tblGrid>
              <a:tr h="379819">
                <a:tc>
                  <a:txBody>
                    <a:bodyPr/>
                    <a:lstStyle/>
                    <a:p>
                      <a:pPr>
                        <a:tabLst>
                          <a:tab pos="2690813" algn="l"/>
                          <a:tab pos="2870200" algn="l"/>
                        </a:tabLst>
                      </a:pPr>
                      <a:r>
                        <a:rPr lang="cs-CZ" dirty="0" smtClean="0"/>
                        <a:t>Termín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 přípravy finální verze RAP</a:t>
                      </a:r>
                      <a:endParaRPr lang="cs-CZ" dirty="0"/>
                    </a:p>
                  </a:txBody>
                  <a:tcPr/>
                </a:tc>
              </a:tr>
              <a:tr h="400732">
                <a:tc>
                  <a:txBody>
                    <a:bodyPr/>
                    <a:lstStyle/>
                    <a:p>
                      <a:r>
                        <a:rPr lang="cs-CZ" dirty="0" smtClean="0"/>
                        <a:t>duben/květen</a:t>
                      </a:r>
                      <a:r>
                        <a:rPr lang="cs-CZ" baseline="0" dirty="0" smtClean="0"/>
                        <a:t> 2015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Konání poradních skupin Regionální stálé konference</a:t>
                      </a:r>
                      <a:endParaRPr lang="cs-CZ" dirty="0"/>
                    </a:p>
                  </a:txBody>
                  <a:tcPr/>
                </a:tc>
              </a:tr>
              <a:tr h="400732">
                <a:tc>
                  <a:txBody>
                    <a:bodyPr/>
                    <a:lstStyle/>
                    <a:p>
                      <a:r>
                        <a:rPr lang="cs-CZ" dirty="0" smtClean="0"/>
                        <a:t>31.5.2015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Zaslání verze  RAP MSK Ministerstvu pro místní rozvoj</a:t>
                      </a:r>
                      <a:endParaRPr lang="cs-CZ" dirty="0"/>
                    </a:p>
                  </a:txBody>
                  <a:tcPr/>
                </a:tc>
              </a:tr>
              <a:tr h="379819">
                <a:tc>
                  <a:txBody>
                    <a:bodyPr/>
                    <a:lstStyle/>
                    <a:p>
                      <a:r>
                        <a:rPr lang="cs-CZ" dirty="0" smtClean="0"/>
                        <a:t>8.6.2015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Zaslání návrhu 1. </a:t>
                      </a:r>
                      <a:r>
                        <a:rPr lang="cs-CZ" baseline="0" dirty="0" smtClean="0"/>
                        <a:t>verze RAP MSK členům </a:t>
                      </a:r>
                      <a:r>
                        <a:rPr lang="cs-CZ" dirty="0" smtClean="0"/>
                        <a:t>Regionální stálé konference</a:t>
                      </a:r>
                      <a:endParaRPr lang="cs-CZ" dirty="0"/>
                    </a:p>
                  </a:txBody>
                  <a:tcPr/>
                </a:tc>
              </a:tr>
              <a:tr h="379819">
                <a:tc>
                  <a:txBody>
                    <a:bodyPr/>
                    <a:lstStyle/>
                    <a:p>
                      <a:r>
                        <a:rPr lang="cs-CZ" b="1" dirty="0" smtClean="0"/>
                        <a:t>22.6.2015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Schválení RAP MSK v Regionální stálé konferenci </a:t>
                      </a:r>
                    </a:p>
                    <a:p>
                      <a:r>
                        <a:rPr lang="cs-CZ" b="1" dirty="0" smtClean="0"/>
                        <a:t>a zaslání </a:t>
                      </a:r>
                      <a:r>
                        <a:rPr lang="cs-CZ" b="1" baseline="0" dirty="0" smtClean="0"/>
                        <a:t> </a:t>
                      </a:r>
                      <a:r>
                        <a:rPr lang="cs-CZ" b="1" dirty="0" smtClean="0"/>
                        <a:t>schválené verze Ministerstvu pro místní rozvoj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64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0241" y="1031356"/>
            <a:ext cx="7931889" cy="556401"/>
          </a:xfrm>
        </p:spPr>
        <p:txBody>
          <a:bodyPr/>
          <a:lstStyle/>
          <a:p>
            <a:r>
              <a:rPr lang="cs-CZ" dirty="0" smtClean="0"/>
              <a:t>Informace k Regionálnímu akčnímu plánu: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cs-CZ" sz="2000" dirty="0" smtClean="0"/>
              <a:t>Denisa </a:t>
            </a:r>
            <a:r>
              <a:rPr lang="cs-CZ" sz="2000" dirty="0"/>
              <a:t>Toráčová, e-mail: </a:t>
            </a:r>
            <a:r>
              <a:rPr lang="cs-CZ" sz="2000" dirty="0" smtClean="0">
                <a:hlinkClick r:id="rId2"/>
              </a:rPr>
              <a:t>denisa.toracova@kr-moravskoslezsky.cz</a:t>
            </a:r>
            <a:r>
              <a:rPr lang="cs-CZ" sz="2000" dirty="0"/>
              <a:t>, tel: 595 622 </a:t>
            </a:r>
            <a:r>
              <a:rPr lang="cs-CZ" sz="2000" dirty="0" smtClean="0"/>
              <a:t>550</a:t>
            </a:r>
          </a:p>
          <a:p>
            <a:pPr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cs-CZ" sz="2000" dirty="0" smtClean="0"/>
              <a:t>Miriam </a:t>
            </a:r>
            <a:r>
              <a:rPr lang="cs-CZ" sz="2000" dirty="0"/>
              <a:t>Šůstková, e-mail: </a:t>
            </a:r>
            <a:r>
              <a:rPr lang="cs-CZ" sz="2000" dirty="0">
                <a:hlinkClick r:id="rId3"/>
              </a:rPr>
              <a:t>miriam.sustkova@kr-moravskoslezsky.cz</a:t>
            </a:r>
            <a:r>
              <a:rPr lang="cs-CZ" sz="2000" dirty="0"/>
              <a:t>, tel: 595 622 543</a:t>
            </a:r>
          </a:p>
          <a:p>
            <a:endParaRPr lang="cs-CZ" sz="2000" dirty="0"/>
          </a:p>
          <a:p>
            <a:endParaRPr lang="cs-CZ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186" y="3168502"/>
            <a:ext cx="4705814" cy="3689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535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Zástupný symbol pro obsah 2"/>
          <p:cNvSpPr>
            <a:spLocks noGrp="1"/>
          </p:cNvSpPr>
          <p:nvPr>
            <p:ph sz="half" idx="2"/>
          </p:nvPr>
        </p:nvSpPr>
        <p:spPr>
          <a:xfrm>
            <a:off x="592048" y="1995215"/>
            <a:ext cx="8316690" cy="4073183"/>
          </a:xfrm>
        </p:spPr>
        <p:txBody>
          <a:bodyPr>
            <a:noAutofit/>
          </a:bodyPr>
          <a:lstStyle/>
          <a:p>
            <a:pPr marL="342900" lvl="4" indent="-342900">
              <a:buFont typeface="Wingdings" panose="05000000000000000000" pitchFamily="2" charset="2"/>
              <a:buChar char="§"/>
              <a:tabLst>
                <a:tab pos="0" algn="l"/>
                <a:tab pos="628650" algn="l"/>
              </a:tabLst>
              <a:defRPr/>
            </a:pPr>
            <a:r>
              <a:rPr lang="cs-CZ" altLang="cs-CZ" dirty="0" smtClean="0"/>
              <a:t>všechny operační </a:t>
            </a:r>
            <a:r>
              <a:rPr lang="cs-CZ" altLang="cs-CZ" dirty="0"/>
              <a:t>programy schváleny </a:t>
            </a:r>
          </a:p>
          <a:p>
            <a:pPr marL="361950" lvl="4" indent="0">
              <a:buNone/>
              <a:tabLst>
                <a:tab pos="0" algn="l"/>
                <a:tab pos="628650" algn="l"/>
              </a:tabLst>
              <a:defRPr/>
            </a:pPr>
            <a:r>
              <a:rPr lang="cs-CZ" altLang="cs-CZ" dirty="0" smtClean="0"/>
              <a:t>(včetně Programu rozvoje venkova)</a:t>
            </a:r>
          </a:p>
          <a:p>
            <a:pPr marL="0" lvl="4" indent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tabLst>
                <a:tab pos="450850" algn="l"/>
                <a:tab pos="628650" algn="l"/>
              </a:tabLst>
              <a:defRPr/>
            </a:pPr>
            <a:r>
              <a:rPr lang="cs-CZ" altLang="cs-CZ" sz="2200" b="1" dirty="0" smtClean="0">
                <a:solidFill>
                  <a:schemeClr val="tx2"/>
                </a:solidFill>
              </a:rPr>
              <a:t>Výzvy</a:t>
            </a:r>
            <a:endParaRPr lang="cs-CZ" altLang="cs-CZ" sz="2200" b="1" dirty="0">
              <a:solidFill>
                <a:schemeClr val="tx2"/>
              </a:solidFill>
            </a:endParaRPr>
          </a:p>
          <a:p>
            <a:pPr marL="342900" lvl="4" indent="-342900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tabLst>
                <a:tab pos="450850" algn="l"/>
                <a:tab pos="628650" algn="l"/>
              </a:tabLst>
              <a:defRPr/>
            </a:pPr>
            <a:r>
              <a:rPr lang="cs-CZ" altLang="cs-CZ" dirty="0" smtClean="0"/>
              <a:t>1. výzvy: </a:t>
            </a:r>
            <a:r>
              <a:rPr lang="cs-CZ" dirty="0"/>
              <a:t>OP Podnikání a inovace pro </a:t>
            </a:r>
            <a:r>
              <a:rPr lang="cs-CZ" dirty="0" smtClean="0"/>
              <a:t>konkurenceschopnost</a:t>
            </a:r>
          </a:p>
          <a:p>
            <a:pPr marL="342900" lvl="4" indent="-342900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§"/>
              <a:tabLst>
                <a:tab pos="450850" algn="l"/>
                <a:tab pos="628650" algn="l"/>
                <a:tab pos="1797050" algn="l"/>
              </a:tabLst>
              <a:defRPr/>
            </a:pPr>
            <a:r>
              <a:rPr lang="cs-CZ" altLang="cs-CZ" dirty="0" smtClean="0"/>
              <a:t>avíza výzev: </a:t>
            </a:r>
            <a:r>
              <a:rPr lang="cs-CZ" dirty="0"/>
              <a:t>OP Životní prostředí</a:t>
            </a:r>
            <a:r>
              <a:rPr lang="cs-CZ" altLang="cs-CZ" dirty="0" smtClean="0"/>
              <a:t>, </a:t>
            </a:r>
            <a:r>
              <a:rPr lang="cs-CZ" dirty="0"/>
              <a:t>OP Výzkum, vývoj a vzdělávání</a:t>
            </a:r>
            <a:r>
              <a:rPr lang="cs-CZ" altLang="cs-CZ" dirty="0" smtClean="0"/>
              <a:t>, </a:t>
            </a:r>
            <a:br>
              <a:rPr lang="cs-CZ" altLang="cs-CZ" dirty="0" smtClean="0"/>
            </a:br>
            <a:r>
              <a:rPr lang="cs-CZ" altLang="cs-CZ" dirty="0" smtClean="0"/>
              <a:t>			</a:t>
            </a:r>
            <a:r>
              <a:rPr lang="cs-CZ" dirty="0" smtClean="0"/>
              <a:t>OP Zaměstnanost</a:t>
            </a:r>
          </a:p>
          <a:p>
            <a:pPr marL="342900" lvl="4" indent="-342900" fontAlgn="base">
              <a:spcAft>
                <a:spcPct val="0"/>
              </a:spcAft>
              <a:buFont typeface="Wingdings" panose="05000000000000000000" pitchFamily="2" charset="2"/>
              <a:buChar char="§"/>
              <a:tabLst>
                <a:tab pos="450850" algn="l"/>
                <a:tab pos="628650" algn="l"/>
              </a:tabLst>
              <a:defRPr/>
            </a:pPr>
            <a:r>
              <a:rPr lang="cs-CZ" altLang="cs-CZ" dirty="0" smtClean="0"/>
              <a:t>harmonogram </a:t>
            </a:r>
            <a:r>
              <a:rPr lang="cs-CZ" altLang="cs-CZ" dirty="0"/>
              <a:t>výzev na rok </a:t>
            </a:r>
            <a:r>
              <a:rPr lang="cs-CZ" altLang="cs-CZ" dirty="0" smtClean="0"/>
              <a:t>2015: </a:t>
            </a:r>
            <a:r>
              <a:rPr lang="cs-CZ" altLang="cs-CZ" dirty="0"/>
              <a:t>zveřejněn na web stránkách Ministerstva pro místní rozvoj </a:t>
            </a:r>
            <a:endParaRPr lang="cs-CZ" altLang="cs-CZ" dirty="0" smtClean="0"/>
          </a:p>
          <a:p>
            <a:pPr marL="180975" lvl="4" indent="0">
              <a:buNone/>
              <a:tabLst>
                <a:tab pos="361950" algn="l"/>
                <a:tab pos="450850" algn="l"/>
              </a:tabLst>
              <a:defRPr/>
            </a:pPr>
            <a:r>
              <a:rPr lang="cs-CZ" altLang="cs-CZ" dirty="0" smtClean="0"/>
              <a:t>	</a:t>
            </a:r>
            <a:r>
              <a:rPr lang="cs-CZ" altLang="cs-CZ" dirty="0">
                <a:hlinkClick r:id="rId2"/>
              </a:rPr>
              <a:t>http://www.dotaceeu.cz/cs/Kalendar-akci?t=4</a:t>
            </a:r>
            <a:r>
              <a:rPr lang="cs-CZ" altLang="cs-CZ" dirty="0"/>
              <a:t> </a:t>
            </a:r>
          </a:p>
          <a:p>
            <a:pPr marL="180975" lvl="4" indent="0">
              <a:buNone/>
              <a:tabLst>
                <a:tab pos="450850" algn="l"/>
                <a:tab pos="628650" algn="l"/>
              </a:tabLst>
              <a:defRPr/>
            </a:pPr>
            <a:endParaRPr lang="cs-CZ" altLang="cs-CZ" dirty="0" smtClean="0"/>
          </a:p>
          <a:p>
            <a:pPr marL="0" lvl="4" indent="0">
              <a:buNone/>
              <a:tabLst>
                <a:tab pos="450850" algn="l"/>
                <a:tab pos="628650" algn="l"/>
              </a:tabLst>
              <a:defRPr/>
            </a:pPr>
            <a:endParaRPr lang="cs-CZ" altLang="cs-CZ" dirty="0"/>
          </a:p>
          <a:p>
            <a:pPr marL="0" lvl="4" indent="0">
              <a:buNone/>
              <a:tabLst>
                <a:tab pos="450850" algn="l"/>
                <a:tab pos="628650" algn="l"/>
              </a:tabLst>
              <a:defRPr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/>
          </a:p>
          <a:p>
            <a:pPr>
              <a:defRPr/>
            </a:pPr>
            <a:endParaRPr lang="cs-CZ" altLang="cs-CZ" sz="3600" dirty="0" smtClean="0"/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525907" y="843985"/>
            <a:ext cx="878721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cs-CZ" sz="3000" b="0" i="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cs-CZ" sz="3000" b="0" i="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nformace k programovému období 2014-2020</a:t>
            </a:r>
            <a:endParaRPr lang="cs-CZ" sz="3000" b="0" i="0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25907" y="1564328"/>
            <a:ext cx="72394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4" indent="0">
              <a:buNone/>
              <a:tabLst>
                <a:tab pos="450850" algn="l"/>
                <a:tab pos="628650" algn="l"/>
              </a:tabLst>
              <a:defRPr/>
            </a:pPr>
            <a:r>
              <a:rPr lang="cs-CZ" sz="2200" b="1" i="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Schválení operačních programů Evropskou komisí</a:t>
            </a:r>
            <a:endParaRPr lang="cs-CZ" sz="2200" b="1" i="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6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81801" y="1598908"/>
            <a:ext cx="7772400" cy="1500187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chemeClr val="tx2"/>
                </a:solidFill>
              </a:rPr>
              <a:t>Děkuji za pozornost.</a:t>
            </a:r>
            <a:endParaRPr lang="cs-CZ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7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909240" y="631814"/>
            <a:ext cx="7440279" cy="1254642"/>
          </a:xfrm>
        </p:spPr>
        <p:txBody>
          <a:bodyPr/>
          <a:lstStyle/>
          <a:p>
            <a:r>
              <a:rPr lang="cs-CZ" altLang="cs-CZ" sz="3000" dirty="0" smtClean="0"/>
              <a:t>Územní dimenze</a:t>
            </a:r>
            <a:br>
              <a:rPr lang="cs-CZ" altLang="cs-CZ" sz="3000" dirty="0" smtClean="0"/>
            </a:br>
            <a:r>
              <a:rPr lang="cs-CZ" altLang="cs-CZ" sz="1800" i="1" dirty="0">
                <a:solidFill>
                  <a:schemeClr val="tx1"/>
                </a:solidFill>
              </a:rPr>
              <a:t>koncentrace prostředků do specifických typů území</a:t>
            </a:r>
            <a:r>
              <a:rPr lang="cs-CZ" altLang="cs-CZ" sz="2800" dirty="0">
                <a:solidFill>
                  <a:schemeClr val="tx1"/>
                </a:solidFill>
              </a:rPr>
              <a:t/>
            </a:r>
            <a:br>
              <a:rPr lang="cs-CZ" altLang="cs-CZ" sz="2800" dirty="0">
                <a:solidFill>
                  <a:schemeClr val="tx1"/>
                </a:solidFill>
              </a:rPr>
            </a:br>
            <a:endParaRPr lang="cs-CZ" altLang="cs-CZ" sz="3000" dirty="0" smtClean="0"/>
          </a:p>
        </p:txBody>
      </p:sp>
      <p:sp>
        <p:nvSpPr>
          <p:cNvPr id="12291" name="Zástupný symbol pro text 2"/>
          <p:cNvSpPr>
            <a:spLocks noGrp="1"/>
          </p:cNvSpPr>
          <p:nvPr>
            <p:ph type="body" idx="1"/>
          </p:nvPr>
        </p:nvSpPr>
        <p:spPr>
          <a:xfrm>
            <a:off x="329609" y="1566574"/>
            <a:ext cx="4040188" cy="639763"/>
          </a:xfrm>
        </p:spPr>
        <p:txBody>
          <a:bodyPr>
            <a:normAutofit/>
          </a:bodyPr>
          <a:lstStyle/>
          <a:p>
            <a:pPr algn="ctr"/>
            <a:r>
              <a:rPr lang="cs-CZ" altLang="cs-CZ" sz="2000" u="sng" dirty="0" smtClean="0">
                <a:solidFill>
                  <a:srgbClr val="FF0000"/>
                </a:solidFill>
              </a:rPr>
              <a:t>cílené výzvy</a:t>
            </a:r>
          </a:p>
        </p:txBody>
      </p:sp>
      <p:sp>
        <p:nvSpPr>
          <p:cNvPr id="12292" name="Zástupný symbol pro obsah 3"/>
          <p:cNvSpPr>
            <a:spLocks noGrp="1"/>
          </p:cNvSpPr>
          <p:nvPr>
            <p:ph sz="half" idx="2"/>
          </p:nvPr>
        </p:nvSpPr>
        <p:spPr>
          <a:xfrm>
            <a:off x="300222" y="2180265"/>
            <a:ext cx="4040188" cy="2595563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cs-CZ" altLang="cs-CZ" sz="1800" dirty="0" smtClean="0"/>
              <a:t>výzvy zacílené územně, tematicky</a:t>
            </a:r>
          </a:p>
          <a:p>
            <a:pPr>
              <a:buFont typeface="Wingdings" pitchFamily="2" charset="2"/>
              <a:buChar char="§"/>
            </a:pPr>
            <a:r>
              <a:rPr lang="cs-CZ" altLang="cs-CZ" sz="1800" dirty="0" smtClean="0"/>
              <a:t>podkladem bude Regionální akční plán (RAP)</a:t>
            </a:r>
          </a:p>
          <a:p>
            <a:endParaRPr lang="cs-CZ" altLang="cs-CZ" dirty="0" smtClean="0"/>
          </a:p>
        </p:txBody>
      </p:sp>
      <p:sp>
        <p:nvSpPr>
          <p:cNvPr id="12293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17791" y="1596525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cs-CZ" altLang="cs-CZ" sz="2000" u="sng" dirty="0" err="1" smtClean="0">
                <a:solidFill>
                  <a:srgbClr val="FF0000"/>
                </a:solidFill>
              </a:rPr>
              <a:t>integr</a:t>
            </a:r>
            <a:r>
              <a:rPr lang="cs-CZ" altLang="cs-CZ" sz="2000" u="sng" dirty="0" smtClean="0">
                <a:solidFill>
                  <a:srgbClr val="FF0000"/>
                </a:solidFill>
              </a:rPr>
              <a:t>. nástroje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508202" y="2291943"/>
            <a:ext cx="4635798" cy="2112963"/>
          </a:xfrm>
        </p:spPr>
        <p:txBody>
          <a:bodyPr>
            <a:noAutofit/>
          </a:bodyPr>
          <a:lstStyle/>
          <a:p>
            <a:pPr marL="180975" lvl="3" indent="-180975">
              <a:buFont typeface="Wingdings" panose="05000000000000000000" pitchFamily="2" charset="2"/>
              <a:buChar char="§"/>
            </a:pPr>
            <a:r>
              <a:rPr lang="cs-CZ" sz="1800" dirty="0"/>
              <a:t>Integrovaná teritoriální investice (ITI)</a:t>
            </a:r>
          </a:p>
          <a:p>
            <a:pPr marL="180975" lvl="3" indent="-180975">
              <a:buFont typeface="Wingdings" panose="05000000000000000000" pitchFamily="2" charset="2"/>
              <a:buChar char="§"/>
            </a:pPr>
            <a:r>
              <a:rPr lang="cs-CZ" sz="1800" dirty="0"/>
              <a:t>Integrovaný plán rozvoje území (IPRÚ)</a:t>
            </a:r>
          </a:p>
          <a:p>
            <a:pPr marL="180975" lvl="3" indent="-180975">
              <a:buFont typeface="Wingdings" panose="05000000000000000000" pitchFamily="2" charset="2"/>
              <a:buChar char="§"/>
            </a:pPr>
            <a:r>
              <a:rPr lang="cs-CZ" sz="1800" dirty="0"/>
              <a:t>Komunitně vedený místní rozvoj (CLLD) </a:t>
            </a:r>
          </a:p>
          <a:p>
            <a:pPr marL="265113" indent="-265113">
              <a:buFont typeface="Wingdings" panose="05000000000000000000" pitchFamily="2" charset="2"/>
              <a:buChar char="ü"/>
              <a:defRPr/>
            </a:pPr>
            <a:r>
              <a:rPr lang="cs-CZ" sz="1800" dirty="0" smtClean="0"/>
              <a:t>v rámci MSK: ITI ostravské aglomerace; CLLD (MAS)</a:t>
            </a:r>
          </a:p>
        </p:txBody>
      </p:sp>
      <p:sp>
        <p:nvSpPr>
          <p:cNvPr id="12295" name="Zástupný symbol pro číslo snímku 6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300" name="Zástupný symbol pro obsah 5"/>
          <p:cNvSpPr txBox="1">
            <a:spLocks/>
          </p:cNvSpPr>
          <p:nvPr/>
        </p:nvSpPr>
        <p:spPr bwMode="auto">
          <a:xfrm>
            <a:off x="483937" y="4386668"/>
            <a:ext cx="814705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0" i="0" dirty="0" smtClean="0">
                <a:solidFill>
                  <a:schemeClr val="tx1"/>
                </a:solidFill>
              </a:rPr>
              <a:t>Moravskoslezský kraj však </a:t>
            </a:r>
            <a:r>
              <a:rPr lang="cs-CZ" altLang="cs-CZ" sz="2000" b="0" i="0" dirty="0">
                <a:solidFill>
                  <a:schemeClr val="tx1"/>
                </a:solidFill>
              </a:rPr>
              <a:t>může získat další </a:t>
            </a:r>
            <a:r>
              <a:rPr lang="cs-CZ" altLang="cs-CZ" sz="2000" i="0" dirty="0">
                <a:solidFill>
                  <a:schemeClr val="tx1"/>
                </a:solidFill>
              </a:rPr>
              <a:t>prostředky mimo územní dimenzi </a:t>
            </a:r>
            <a:r>
              <a:rPr lang="cs-CZ" altLang="cs-CZ" sz="2000" b="0" i="0" dirty="0" smtClean="0">
                <a:solidFill>
                  <a:schemeClr val="tx1"/>
                </a:solidFill>
              </a:rPr>
              <a:t>na </a:t>
            </a:r>
            <a:r>
              <a:rPr lang="cs-CZ" altLang="cs-CZ" sz="2000" b="0" i="0" dirty="0">
                <a:solidFill>
                  <a:schemeClr val="tx1"/>
                </a:solidFill>
              </a:rPr>
              <a:t>základě </a:t>
            </a:r>
            <a:r>
              <a:rPr lang="cs-CZ" altLang="cs-CZ" sz="2000" i="0" dirty="0">
                <a:solidFill>
                  <a:srgbClr val="FF0000"/>
                </a:solidFill>
              </a:rPr>
              <a:t>plošných výzev</a:t>
            </a:r>
            <a:r>
              <a:rPr lang="cs-CZ" altLang="cs-CZ" sz="2000" b="0" i="0" dirty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14" name="Přímá spojnice se šipkou 13"/>
          <p:cNvCxnSpPr/>
          <p:nvPr/>
        </p:nvCxnSpPr>
        <p:spPr>
          <a:xfrm flipH="1">
            <a:off x="3512484" y="1381022"/>
            <a:ext cx="913922" cy="4310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4426406" y="1381022"/>
            <a:ext cx="904081" cy="4310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43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-85061" y="789690"/>
            <a:ext cx="8220075" cy="646113"/>
          </a:xfrm>
        </p:spPr>
        <p:txBody>
          <a:bodyPr/>
          <a:lstStyle/>
          <a:p>
            <a:r>
              <a:rPr lang="cs-CZ" altLang="cs-CZ" sz="3000" dirty="0" smtClean="0"/>
              <a:t>Řízení územní dimenze – Stálé konference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525" y="1488558"/>
            <a:ext cx="8668047" cy="4826259"/>
          </a:xfrm>
        </p:spPr>
        <p:txBody>
          <a:bodyPr>
            <a:normAutofit/>
          </a:bodyPr>
          <a:lstStyle/>
          <a:p>
            <a:pPr marL="0" lvl="3" indent="0">
              <a:buFontTx/>
              <a:buNone/>
              <a:defRPr/>
            </a:pPr>
            <a:r>
              <a:rPr lang="cs-CZ" sz="1800" b="1" dirty="0">
                <a:solidFill>
                  <a:schemeClr val="tx2"/>
                </a:solidFill>
              </a:rPr>
              <a:t>Stálé konference </a:t>
            </a:r>
            <a:r>
              <a:rPr lang="cs-CZ" sz="1800" dirty="0" smtClean="0"/>
              <a:t>slouží k zajištění vzájemné provázanosti a koordinace státu a regionů při implementaci územní dimenze</a:t>
            </a:r>
          </a:p>
          <a:p>
            <a:pPr marL="0" lvl="3" indent="0">
              <a:buFontTx/>
              <a:buNone/>
              <a:defRPr/>
            </a:pPr>
            <a:endParaRPr lang="cs-CZ" sz="1900" dirty="0" smtClean="0"/>
          </a:p>
          <a:p>
            <a:pPr marL="793750" lvl="3" indent="-342900">
              <a:buFont typeface="Wingdings" panose="05000000000000000000" pitchFamily="2" charset="2"/>
              <a:buChar char="Ø"/>
              <a:tabLst>
                <a:tab pos="450850" algn="l"/>
                <a:tab pos="628650" algn="l"/>
              </a:tabLst>
              <a:defRPr/>
            </a:pPr>
            <a:r>
              <a:rPr lang="cs-CZ" sz="1900" b="1" dirty="0">
                <a:solidFill>
                  <a:schemeClr val="tx2"/>
                </a:solidFill>
              </a:rPr>
              <a:t>Národní stálá konference (NSK)</a:t>
            </a:r>
          </a:p>
          <a:p>
            <a:pPr marL="1166813" lvl="4" indent="-358775">
              <a:buFont typeface="Wingdings" panose="05000000000000000000" pitchFamily="2" charset="2"/>
              <a:buChar char="§"/>
              <a:tabLst>
                <a:tab pos="450850" algn="l"/>
                <a:tab pos="628650" algn="l"/>
                <a:tab pos="1163638" algn="l"/>
              </a:tabLst>
              <a:defRPr/>
            </a:pPr>
            <a:r>
              <a:rPr lang="cs-CZ" sz="1800" dirty="0" smtClean="0"/>
              <a:t>sleduje </a:t>
            </a:r>
            <a:r>
              <a:rPr lang="cs-CZ" sz="1800" dirty="0"/>
              <a:t>čerpání prostředků pro územní </a:t>
            </a:r>
            <a:r>
              <a:rPr lang="cs-CZ" sz="1800" dirty="0" smtClean="0"/>
              <a:t>dimenzi; </a:t>
            </a:r>
            <a:r>
              <a:rPr lang="cs-CZ" sz="1800" dirty="0"/>
              <a:t>slaďuje cílení 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a </a:t>
            </a:r>
            <a:r>
              <a:rPr lang="cs-CZ" sz="1800" dirty="0"/>
              <a:t>časování výzev</a:t>
            </a:r>
          </a:p>
          <a:p>
            <a:pPr marL="1166813" lvl="4" indent="-358775">
              <a:buFont typeface="Wingdings" panose="05000000000000000000" pitchFamily="2" charset="2"/>
              <a:buChar char="§"/>
              <a:tabLst>
                <a:tab pos="450850" algn="l"/>
                <a:tab pos="628650" algn="l"/>
                <a:tab pos="1163638" algn="l"/>
              </a:tabLst>
              <a:defRPr/>
            </a:pPr>
            <a:r>
              <a:rPr lang="cs-CZ" sz="1800" dirty="0" smtClean="0"/>
              <a:t>projednává </a:t>
            </a:r>
            <a:r>
              <a:rPr lang="cs-CZ" sz="1800" dirty="0"/>
              <a:t>doporučení </a:t>
            </a:r>
            <a:r>
              <a:rPr lang="cs-CZ" sz="1800" dirty="0" smtClean="0"/>
              <a:t>RSK k </a:t>
            </a:r>
            <a:r>
              <a:rPr lang="cs-CZ" sz="1800" dirty="0"/>
              <a:t>zacílení výzev </a:t>
            </a:r>
            <a:r>
              <a:rPr lang="cs-CZ" sz="1800" dirty="0" smtClean="0"/>
              <a:t>s </a:t>
            </a:r>
            <a:r>
              <a:rPr lang="cs-CZ" sz="1800" dirty="0"/>
              <a:t>řídícími </a:t>
            </a:r>
            <a:r>
              <a:rPr lang="cs-CZ" sz="1800" dirty="0" smtClean="0"/>
              <a:t>orgány</a:t>
            </a:r>
          </a:p>
          <a:p>
            <a:pPr marL="1166813" lvl="4" indent="-358775">
              <a:buFont typeface="Wingdings" panose="05000000000000000000" pitchFamily="2" charset="2"/>
              <a:buChar char="§"/>
              <a:tabLst>
                <a:tab pos="450850" algn="l"/>
                <a:tab pos="628650" algn="l"/>
                <a:tab pos="1163638" algn="l"/>
              </a:tabLst>
              <a:defRPr/>
            </a:pPr>
            <a:r>
              <a:rPr lang="cs-CZ" sz="1800" dirty="0"/>
              <a:t>členové: </a:t>
            </a:r>
            <a:r>
              <a:rPr lang="cs-CZ" sz="1800" dirty="0" smtClean="0"/>
              <a:t>MMR, zástupci RSK, nositelé integrovaných nástrojů, zástupce Asociace krajů ČR, SMO ČR, SMS ČR, zástupce Národní sítě MAS, Agentura pro sociální začleňování, zástupci ŘO</a:t>
            </a:r>
          </a:p>
          <a:p>
            <a:pPr marL="808038" lvl="4" indent="0">
              <a:buNone/>
              <a:tabLst>
                <a:tab pos="450850" algn="l"/>
                <a:tab pos="628650" algn="l"/>
                <a:tab pos="1163638" algn="l"/>
              </a:tabLst>
              <a:defRPr/>
            </a:pPr>
            <a:endParaRPr lang="cs-CZ" sz="1900" dirty="0"/>
          </a:p>
          <a:p>
            <a:pPr marL="793750" lvl="3" indent="-342900">
              <a:buFont typeface="Wingdings" panose="05000000000000000000" pitchFamily="2" charset="2"/>
              <a:buChar char="Ø"/>
              <a:tabLst>
                <a:tab pos="450850" algn="l"/>
                <a:tab pos="628650" algn="l"/>
              </a:tabLst>
              <a:defRPr/>
            </a:pPr>
            <a:r>
              <a:rPr lang="cs-CZ" sz="1800" b="1" dirty="0">
                <a:solidFill>
                  <a:schemeClr val="tx2"/>
                </a:solidFill>
              </a:rPr>
              <a:t>Regionální stálá konference (RSK)</a:t>
            </a:r>
          </a:p>
          <a:p>
            <a:pPr marL="1166813" lvl="4" indent="-358775">
              <a:buFont typeface="Wingdings" panose="05000000000000000000" pitchFamily="2" charset="2"/>
              <a:buChar char="§"/>
              <a:tabLst>
                <a:tab pos="450850" algn="l"/>
                <a:tab pos="628650" algn="l"/>
                <a:tab pos="1163638" algn="l"/>
              </a:tabLst>
              <a:defRPr/>
            </a:pPr>
            <a:r>
              <a:rPr lang="cs-CZ" sz="1800" dirty="0"/>
              <a:t>v každém kraji</a:t>
            </a:r>
          </a:p>
          <a:p>
            <a:pPr marL="1166813" lvl="4" indent="-358775">
              <a:buFont typeface="Wingdings" panose="05000000000000000000" pitchFamily="2" charset="2"/>
              <a:buChar char="§"/>
              <a:tabLst>
                <a:tab pos="450850" algn="l"/>
                <a:tab pos="628650" algn="l"/>
                <a:tab pos="1163638" algn="l"/>
              </a:tabLst>
              <a:defRPr/>
            </a:pPr>
            <a:r>
              <a:rPr lang="cs-CZ" sz="1800" dirty="0"/>
              <a:t>č</a:t>
            </a:r>
            <a:r>
              <a:rPr lang="cs-CZ" sz="1800" dirty="0" smtClean="0"/>
              <a:t>lenové: zástupci kraje, měst, venkova, nestátních neziskových organizací, akademického sektoru, krajské sítě MAS,…</a:t>
            </a:r>
            <a:endParaRPr lang="cs-CZ" sz="1800" b="1" dirty="0" smtClean="0">
              <a:solidFill>
                <a:srgbClr val="3366CC"/>
              </a:solidFill>
            </a:endParaRPr>
          </a:p>
          <a:p>
            <a:pPr marL="736600" lvl="3" indent="-285750">
              <a:buFontTx/>
              <a:buChar char="-"/>
              <a:tabLst>
                <a:tab pos="450850" algn="l"/>
                <a:tab pos="628650" algn="l"/>
              </a:tabLst>
              <a:defRPr/>
            </a:pPr>
            <a:endParaRPr lang="cs-CZ" sz="1800" b="1" dirty="0">
              <a:solidFill>
                <a:srgbClr val="3366CC"/>
              </a:solidFill>
            </a:endParaRPr>
          </a:p>
          <a:p>
            <a:pPr marL="808038" lvl="4" indent="0">
              <a:buFontTx/>
              <a:buNone/>
              <a:tabLst>
                <a:tab pos="450850" algn="l"/>
                <a:tab pos="628650" algn="l"/>
                <a:tab pos="1163638" algn="l"/>
              </a:tabLst>
              <a:defRPr/>
            </a:pPr>
            <a:endParaRPr lang="cs-CZ" sz="1800" dirty="0" smtClean="0"/>
          </a:p>
          <a:p>
            <a:pPr marL="808038" lvl="4" indent="0">
              <a:buFontTx/>
              <a:buNone/>
              <a:tabLst>
                <a:tab pos="450850" algn="l"/>
                <a:tab pos="628650" algn="l"/>
                <a:tab pos="1163638" algn="l"/>
              </a:tabLst>
              <a:defRPr/>
            </a:pPr>
            <a:endParaRPr lang="cs-CZ" sz="1800" dirty="0" smtClean="0"/>
          </a:p>
          <a:p>
            <a:pPr marL="808038" lvl="4" indent="0">
              <a:buFontTx/>
              <a:buNone/>
              <a:tabLst>
                <a:tab pos="450850" algn="l"/>
                <a:tab pos="628650" algn="l"/>
                <a:tab pos="1163638" algn="l"/>
              </a:tabLst>
              <a:defRPr/>
            </a:pPr>
            <a:endParaRPr lang="cs-CZ" sz="1800" dirty="0">
              <a:latin typeface="+mn-lt"/>
              <a:ea typeface="+mn-ea"/>
            </a:endParaRPr>
          </a:p>
          <a:p>
            <a:pPr marL="628650" indent="-628650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767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adpis 14"/>
          <p:cNvSpPr txBox="1">
            <a:spLocks/>
          </p:cNvSpPr>
          <p:nvPr/>
        </p:nvSpPr>
        <p:spPr bwMode="auto">
          <a:xfrm>
            <a:off x="401638" y="622337"/>
            <a:ext cx="82200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cs-CZ" sz="3200" b="0" i="0" kern="0" dirty="0" smtClean="0"/>
              <a:t>Regionální stálá konference MSK (RSK MSK)</a:t>
            </a:r>
            <a:endParaRPr lang="cs-CZ" sz="3200" b="0" i="0" kern="0" dirty="0"/>
          </a:p>
        </p:txBody>
      </p:sp>
      <p:sp>
        <p:nvSpPr>
          <p:cNvPr id="9219" name="Zástupný symbol pro obsah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altLang="cs-CZ" dirty="0" smtClean="0"/>
          </a:p>
          <a:p>
            <a:endParaRPr lang="cs-CZ" altLang="cs-CZ" dirty="0" smtClean="0"/>
          </a:p>
          <a:p>
            <a:endParaRPr lang="cs-CZ" altLang="cs-CZ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54" y="1268449"/>
            <a:ext cx="4127869" cy="5057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91220" y="1268449"/>
            <a:ext cx="3427747" cy="135779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Nadpis 14"/>
          <p:cNvSpPr txBox="1">
            <a:spLocks/>
          </p:cNvSpPr>
          <p:nvPr/>
        </p:nvSpPr>
        <p:spPr bwMode="auto">
          <a:xfrm>
            <a:off x="4710223" y="3147384"/>
            <a:ext cx="4338083" cy="1871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CC0000"/>
                </a:solidFill>
                <a:latin typeface="Tahoma" pitchFamily="34" charset="0"/>
              </a:defRPr>
            </a:lvl9pPr>
          </a:lstStyle>
          <a:p>
            <a:pPr marL="342900" indent="-342900">
              <a:buClrTx/>
              <a:buFont typeface="Wingdings" panose="05000000000000000000" pitchFamily="2" charset="2"/>
              <a:buChar char="§"/>
              <a:defRPr/>
            </a:pPr>
            <a:r>
              <a:rPr lang="cs-CZ" sz="2000" i="0" kern="0" dirty="0" smtClean="0">
                <a:solidFill>
                  <a:schemeClr val="tx1"/>
                </a:solidFill>
              </a:rPr>
              <a:t>28.11.2014: 1. ustanovující zasedání</a:t>
            </a:r>
          </a:p>
          <a:p>
            <a:pPr marL="627063" lvl="6" indent="-265113">
              <a:buFont typeface="Wingdings" panose="05000000000000000000" pitchFamily="2" charset="2"/>
              <a:buChar char="ü"/>
              <a:tabLst>
                <a:tab pos="450850" algn="l"/>
                <a:tab pos="628650" algn="l"/>
                <a:tab pos="1163638" algn="l"/>
                <a:tab pos="1797050" algn="l"/>
              </a:tabLst>
              <a:defRPr/>
            </a:pPr>
            <a:r>
              <a:rPr lang="cs-CZ" sz="1900" b="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zahájení přípravy Regionálního akčního plánu MSK</a:t>
            </a:r>
          </a:p>
          <a:p>
            <a:pPr marL="627063" lvl="6" indent="-265113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0850" algn="l"/>
                <a:tab pos="628650" algn="l"/>
                <a:tab pos="1163638" algn="l"/>
                <a:tab pos="1797050" algn="l"/>
              </a:tabLst>
              <a:defRPr/>
            </a:pPr>
            <a:r>
              <a:rPr lang="cs-CZ" sz="1900" b="0" dirty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zřízení 4 poradních skupin</a:t>
            </a:r>
          </a:p>
          <a:p>
            <a:pPr marL="342900" indent="-342900">
              <a:buClrTx/>
              <a:buFont typeface="Wingdings" panose="05000000000000000000" pitchFamily="2" charset="2"/>
              <a:buChar char="§"/>
              <a:defRPr/>
            </a:pPr>
            <a:endParaRPr lang="cs-CZ" sz="2000" i="0" kern="0" dirty="0" smtClean="0">
              <a:solidFill>
                <a:schemeClr val="tx1"/>
              </a:solidFill>
            </a:endParaRPr>
          </a:p>
          <a:p>
            <a:pPr marL="342900" indent="-342900">
              <a:buClrTx/>
              <a:buFont typeface="Wingdings" panose="05000000000000000000" pitchFamily="2" charset="2"/>
              <a:buChar char="§"/>
              <a:defRPr/>
            </a:pPr>
            <a:r>
              <a:rPr lang="cs-CZ" sz="2000" i="0" kern="0" dirty="0" smtClean="0">
                <a:solidFill>
                  <a:schemeClr val="tx1"/>
                </a:solidFill>
              </a:rPr>
              <a:t>22.6.2015: 2. zasedání</a:t>
            </a:r>
          </a:p>
        </p:txBody>
      </p:sp>
    </p:spTree>
    <p:extLst>
      <p:ext uri="{BB962C8B-B14F-4D97-AF65-F5344CB8AC3E}">
        <p14:creationId xmlns:p14="http://schemas.microsoft.com/office/powerpoint/2010/main" val="323811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ctrTitle"/>
          </p:nvPr>
        </p:nvSpPr>
        <p:spPr>
          <a:xfrm>
            <a:off x="424306" y="698390"/>
            <a:ext cx="8510762" cy="863600"/>
          </a:xfrm>
        </p:spPr>
        <p:txBody>
          <a:bodyPr/>
          <a:lstStyle/>
          <a:p>
            <a:pPr algn="l">
              <a:tabLst>
                <a:tab pos="446088" algn="l"/>
              </a:tabLst>
            </a:pPr>
            <a:r>
              <a:rPr lang="cs-CZ" altLang="cs-CZ" sz="3000" dirty="0" smtClean="0"/>
              <a:t/>
            </a:r>
            <a:br>
              <a:rPr lang="cs-CZ" altLang="cs-CZ" sz="3000" dirty="0" smtClean="0"/>
            </a:br>
            <a:r>
              <a:rPr lang="cs-CZ" altLang="cs-CZ" sz="3000" dirty="0" smtClean="0"/>
              <a:t>Role Regionální stálá konference (RSK) </a:t>
            </a:r>
            <a:r>
              <a:rPr lang="cs-CZ" altLang="cs-CZ" sz="2000" dirty="0" smtClean="0">
                <a:solidFill>
                  <a:srgbClr val="3366CC"/>
                </a:solidFill>
              </a:rPr>
              <a:t>		     			</a:t>
            </a:r>
            <a:endParaRPr lang="cs-CZ" altLang="cs-CZ" sz="2000" b="1" i="1" dirty="0">
              <a:solidFill>
                <a:schemeClr val="tx2"/>
              </a:solidFill>
            </a:endParaRPr>
          </a:p>
        </p:txBody>
      </p:sp>
      <p:sp>
        <p:nvSpPr>
          <p:cNvPr id="4099" name="Podnadpis 2"/>
          <p:cNvSpPr>
            <a:spLocks noGrp="1"/>
          </p:cNvSpPr>
          <p:nvPr>
            <p:ph type="subTitle" idx="1"/>
          </p:nvPr>
        </p:nvSpPr>
        <p:spPr>
          <a:xfrm>
            <a:off x="567254" y="1700801"/>
            <a:ext cx="8207375" cy="4563583"/>
          </a:xfrm>
        </p:spPr>
        <p:txBody>
          <a:bodyPr/>
          <a:lstStyle/>
          <a:p>
            <a:pPr marL="534988" lvl="4" indent="-534988" algn="l">
              <a:buFont typeface="Wingdings" panose="05000000000000000000" pitchFamily="2" charset="2"/>
              <a:buChar char="§"/>
              <a:defRPr/>
            </a:pPr>
            <a:r>
              <a:rPr lang="cs-CZ" sz="1800" dirty="0" smtClean="0"/>
              <a:t>koordinuje </a:t>
            </a:r>
            <a:r>
              <a:rPr lang="cs-CZ" sz="1800" dirty="0"/>
              <a:t>přípravu a realizaci územní dimenze </a:t>
            </a:r>
            <a:r>
              <a:rPr lang="cs-CZ" sz="1800" dirty="0" smtClean="0"/>
              <a:t>(s využitím zejména ESI fondů) v</a:t>
            </a:r>
            <a:r>
              <a:rPr lang="cs-CZ" sz="1800" dirty="0"/>
              <a:t> územním obvodu </a:t>
            </a:r>
            <a:r>
              <a:rPr lang="cs-CZ" sz="1800" dirty="0" smtClean="0"/>
              <a:t>kraje         </a:t>
            </a:r>
            <a:r>
              <a:rPr lang="cs-CZ" sz="1800" dirty="0" smtClean="0">
                <a:solidFill>
                  <a:srgbClr val="FF0000"/>
                </a:solidFill>
              </a:rPr>
              <a:t>definování společných představ </a:t>
            </a:r>
            <a:br>
              <a:rPr lang="cs-CZ" sz="1800" dirty="0" smtClean="0">
                <a:solidFill>
                  <a:srgbClr val="FF0000"/>
                </a:solidFill>
              </a:rPr>
            </a:br>
            <a:r>
              <a:rPr lang="cs-CZ" sz="1800" dirty="0" smtClean="0">
                <a:solidFill>
                  <a:srgbClr val="FF0000"/>
                </a:solidFill>
              </a:rPr>
              <a:t>a priorit pro rozvoj regionu</a:t>
            </a:r>
          </a:p>
          <a:p>
            <a:pPr marL="0" lvl="4" algn="l">
              <a:defRPr/>
            </a:pPr>
            <a:endParaRPr lang="cs-CZ" sz="1800" dirty="0" smtClean="0">
              <a:solidFill>
                <a:srgbClr val="FF0000"/>
              </a:solidFill>
            </a:endParaRPr>
          </a:p>
          <a:p>
            <a:pPr marL="534988" lvl="4" indent="-534988" algn="l">
              <a:buFont typeface="Wingdings" panose="05000000000000000000" pitchFamily="2" charset="2"/>
              <a:buChar char="§"/>
              <a:tabLst>
                <a:tab pos="1887538" algn="l"/>
                <a:tab pos="2066925" algn="l"/>
              </a:tabLst>
              <a:defRPr/>
            </a:pPr>
            <a:r>
              <a:rPr lang="cs-CZ" altLang="cs-CZ" sz="1800" dirty="0" smtClean="0"/>
              <a:t>zajišťuje </a:t>
            </a:r>
            <a:r>
              <a:rPr lang="cs-CZ" altLang="cs-CZ" sz="1800" dirty="0"/>
              <a:t>přípravu a schvaluje </a:t>
            </a:r>
            <a:r>
              <a:rPr lang="cs-CZ" altLang="cs-CZ" sz="1800" dirty="0">
                <a:solidFill>
                  <a:srgbClr val="FF0000"/>
                </a:solidFill>
              </a:rPr>
              <a:t>Regionální akční plán </a:t>
            </a:r>
            <a:r>
              <a:rPr lang="cs-CZ" altLang="cs-CZ" sz="1800" dirty="0" smtClean="0">
                <a:solidFill>
                  <a:srgbClr val="FF0000"/>
                </a:solidFill>
              </a:rPr>
              <a:t>        </a:t>
            </a:r>
            <a:r>
              <a:rPr lang="cs-CZ" altLang="cs-CZ" sz="1800" dirty="0" smtClean="0"/>
              <a:t>tím přispívá         k naplnění cílů Strategie regionálního rozvoje ČR</a:t>
            </a:r>
          </a:p>
          <a:p>
            <a:pPr marL="0" lvl="4" algn="l">
              <a:tabLst>
                <a:tab pos="1887538" algn="l"/>
                <a:tab pos="2066925" algn="l"/>
              </a:tabLst>
              <a:defRPr/>
            </a:pPr>
            <a:endParaRPr lang="cs-CZ" altLang="cs-CZ" sz="1800" dirty="0"/>
          </a:p>
          <a:p>
            <a:pPr marL="0" lvl="4" algn="l">
              <a:tabLst>
                <a:tab pos="1887538" algn="l"/>
                <a:tab pos="2066925" algn="l"/>
              </a:tabLst>
              <a:defRPr/>
            </a:pPr>
            <a:endParaRPr lang="cs-CZ" altLang="cs-CZ" sz="1800" dirty="0"/>
          </a:p>
          <a:p>
            <a:pPr marL="534988" lvl="4" indent="-534988" algn="l">
              <a:buFont typeface="Wingdings" panose="05000000000000000000" pitchFamily="2" charset="2"/>
              <a:buChar char="§"/>
              <a:tabLst>
                <a:tab pos="1887538" algn="l"/>
                <a:tab pos="2066925" algn="l"/>
              </a:tabLst>
              <a:defRPr/>
            </a:pPr>
            <a:r>
              <a:rPr lang="cs-CZ" sz="1800" dirty="0" smtClean="0"/>
              <a:t>dává </a:t>
            </a:r>
            <a:r>
              <a:rPr lang="cs-CZ" sz="1800" dirty="0"/>
              <a:t>doporučení k </a:t>
            </a:r>
            <a:r>
              <a:rPr lang="cs-CZ" sz="1800" dirty="0">
                <a:solidFill>
                  <a:srgbClr val="FF0000"/>
                </a:solidFill>
              </a:rPr>
              <a:t>zacílení výzev </a:t>
            </a:r>
            <a:r>
              <a:rPr lang="cs-CZ" sz="1800" dirty="0"/>
              <a:t>v rámci programů ESI </a:t>
            </a:r>
            <a:r>
              <a:rPr lang="cs-CZ" sz="1800" dirty="0" smtClean="0"/>
              <a:t>fondů</a:t>
            </a:r>
          </a:p>
          <a:p>
            <a:pPr marL="0" lvl="4" algn="l">
              <a:tabLst>
                <a:tab pos="1887538" algn="l"/>
                <a:tab pos="2066925" algn="l"/>
              </a:tabLst>
              <a:defRPr/>
            </a:pPr>
            <a:endParaRPr lang="cs-CZ" sz="1800" dirty="0" smtClean="0"/>
          </a:p>
          <a:p>
            <a:pPr marL="0" lvl="4" algn="l">
              <a:tabLst>
                <a:tab pos="1887538" algn="l"/>
              </a:tabLst>
              <a:defRPr/>
            </a:pPr>
            <a:endParaRPr lang="cs-CZ" sz="1800" dirty="0"/>
          </a:p>
          <a:p>
            <a:pPr>
              <a:defRPr/>
            </a:pPr>
            <a:endParaRPr lang="cs-CZ" altLang="cs-CZ" dirty="0" smtClean="0"/>
          </a:p>
        </p:txBody>
      </p:sp>
      <p:cxnSp>
        <p:nvCxnSpPr>
          <p:cNvPr id="5124" name="Přímá spojnice se šipkou 2"/>
          <p:cNvCxnSpPr>
            <a:cxnSpLocks noChangeShapeType="1"/>
          </p:cNvCxnSpPr>
          <p:nvPr/>
        </p:nvCxnSpPr>
        <p:spPr bwMode="auto">
          <a:xfrm>
            <a:off x="4550735" y="2172294"/>
            <a:ext cx="431800" cy="0"/>
          </a:xfrm>
          <a:prstGeom prst="straightConnector1">
            <a:avLst/>
          </a:prstGeom>
          <a:ln>
            <a:solidFill>
              <a:schemeClr val="tx2"/>
            </a:solidFill>
            <a:headEnd/>
            <a:tailEnd type="arrow" w="med" len="med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25" name="Přímá spojnice se šipkou 5"/>
          <p:cNvCxnSpPr>
            <a:cxnSpLocks noChangeShapeType="1"/>
          </p:cNvCxnSpPr>
          <p:nvPr/>
        </p:nvCxnSpPr>
        <p:spPr bwMode="auto">
          <a:xfrm>
            <a:off x="6425307" y="3078272"/>
            <a:ext cx="431800" cy="0"/>
          </a:xfrm>
          <a:prstGeom prst="straightConnector1">
            <a:avLst/>
          </a:prstGeom>
          <a:ln>
            <a:solidFill>
              <a:schemeClr val="tx2"/>
            </a:solidFill>
            <a:headEnd/>
            <a:tailEnd type="arrow" w="med" len="med"/>
          </a:ln>
          <a:ex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Šipka dolů 6"/>
          <p:cNvSpPr/>
          <p:nvPr/>
        </p:nvSpPr>
        <p:spPr>
          <a:xfrm>
            <a:off x="4269669" y="4634945"/>
            <a:ext cx="314325" cy="466725"/>
          </a:xfrm>
          <a:prstGeom prst="downArrow">
            <a:avLst>
              <a:gd name="adj1" fmla="val 55000"/>
              <a:gd name="adj2" fmla="val 45000"/>
            </a:avLst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8" name="Šipka dolů 7"/>
          <p:cNvSpPr/>
          <p:nvPr/>
        </p:nvSpPr>
        <p:spPr>
          <a:xfrm>
            <a:off x="4269669" y="3515868"/>
            <a:ext cx="314325" cy="466725"/>
          </a:xfrm>
          <a:prstGeom prst="downArrow">
            <a:avLst>
              <a:gd name="adj1" fmla="val 55000"/>
              <a:gd name="adj2" fmla="val 45000"/>
            </a:avLst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sp>
    </p:spTree>
    <p:extLst>
      <p:ext uri="{BB962C8B-B14F-4D97-AF65-F5344CB8AC3E}">
        <p14:creationId xmlns:p14="http://schemas.microsoft.com/office/powerpoint/2010/main" val="249830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-124784" y="741917"/>
            <a:ext cx="8220075" cy="646113"/>
          </a:xfrm>
        </p:spPr>
        <p:txBody>
          <a:bodyPr/>
          <a:lstStyle/>
          <a:p>
            <a:r>
              <a:rPr lang="cs-CZ" altLang="cs-CZ" dirty="0" smtClean="0"/>
              <a:t>Řízení územní dimenze – zacílení výzev</a:t>
            </a:r>
          </a:p>
        </p:txBody>
      </p:sp>
      <p:grpSp>
        <p:nvGrpSpPr>
          <p:cNvPr id="6147" name="Skupina 3"/>
          <p:cNvGrpSpPr>
            <a:grpSpLocks/>
          </p:cNvGrpSpPr>
          <p:nvPr/>
        </p:nvGrpSpPr>
        <p:grpSpPr bwMode="auto">
          <a:xfrm>
            <a:off x="364165" y="1259002"/>
            <a:ext cx="8415338" cy="4883150"/>
            <a:chOff x="329716" y="-207019"/>
            <a:chExt cx="10024471" cy="11792491"/>
          </a:xfrm>
        </p:grpSpPr>
        <p:grpSp>
          <p:nvGrpSpPr>
            <p:cNvPr id="6152" name="Skupina 4"/>
            <p:cNvGrpSpPr>
              <a:grpSpLocks/>
            </p:cNvGrpSpPr>
            <p:nvPr/>
          </p:nvGrpSpPr>
          <p:grpSpPr bwMode="auto">
            <a:xfrm>
              <a:off x="3109600" y="9973778"/>
              <a:ext cx="7244587" cy="1611694"/>
              <a:chOff x="3091829" y="9960213"/>
              <a:chExt cx="4336995" cy="1066226"/>
            </a:xfrm>
          </p:grpSpPr>
          <p:sp>
            <p:nvSpPr>
              <p:cNvPr id="6169" name="Zaoblený obdélník 35"/>
              <p:cNvSpPr>
                <a:spLocks noChangeArrowheads="1"/>
              </p:cNvSpPr>
              <p:nvPr/>
            </p:nvSpPr>
            <p:spPr bwMode="auto">
              <a:xfrm>
                <a:off x="3091829" y="10121430"/>
                <a:ext cx="4336995" cy="905009"/>
              </a:xfrm>
              <a:prstGeom prst="roundRect">
                <a:avLst>
                  <a:gd name="adj" fmla="val 10000"/>
                </a:avLst>
              </a:prstGeom>
              <a:solidFill>
                <a:srgbClr val="8064A2"/>
              </a:solidFill>
              <a:ln w="254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b="1">
                    <a:solidFill>
                      <a:srgbClr val="5F5F5F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7" name="Zaoblený obdélník 4"/>
              <p:cNvSpPr/>
              <p:nvPr/>
            </p:nvSpPr>
            <p:spPr>
              <a:xfrm>
                <a:off x="3091807" y="9961229"/>
                <a:ext cx="3907957" cy="85216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lIns="80010" tIns="80010" rIns="80010" bIns="80010" spcCol="127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Sekretariát NSK sleduje harmonogram </a:t>
                </a:r>
                <a:r>
                  <a:rPr lang="cs-CZ" sz="2000" kern="0" dirty="0">
                    <a:solidFill>
                      <a:prstClr val="white"/>
                    </a:solidFill>
                    <a:latin typeface="Calibri"/>
                  </a:rPr>
                  <a:t>výzev </a:t>
                </a: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OP</a:t>
                </a:r>
                <a:endParaRPr lang="cs-CZ" sz="1400" kern="0" dirty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grpSp>
          <p:nvGrpSpPr>
            <p:cNvPr id="6153" name="Skupina 5"/>
            <p:cNvGrpSpPr>
              <a:grpSpLocks/>
            </p:cNvGrpSpPr>
            <p:nvPr/>
          </p:nvGrpSpPr>
          <p:grpSpPr bwMode="auto">
            <a:xfrm>
              <a:off x="2622801" y="7841312"/>
              <a:ext cx="7128000" cy="1774536"/>
              <a:chOff x="2622801" y="7962320"/>
              <a:chExt cx="4267200" cy="929382"/>
            </a:xfrm>
          </p:grpSpPr>
          <p:sp>
            <p:nvSpPr>
              <p:cNvPr id="6167" name="Zaoblený obdélník 33"/>
              <p:cNvSpPr>
                <a:spLocks noChangeArrowheads="1"/>
              </p:cNvSpPr>
              <p:nvPr/>
            </p:nvSpPr>
            <p:spPr bwMode="auto">
              <a:xfrm>
                <a:off x="2622801" y="8095378"/>
                <a:ext cx="4267200" cy="796324"/>
              </a:xfrm>
              <a:prstGeom prst="roundRect">
                <a:avLst>
                  <a:gd name="adj" fmla="val 10000"/>
                </a:avLst>
              </a:prstGeom>
              <a:solidFill>
                <a:srgbClr val="6179A8"/>
              </a:solidFill>
              <a:ln w="254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b="1">
                    <a:solidFill>
                      <a:srgbClr val="5F5F5F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5" name="Zaoblený obdélník 4"/>
              <p:cNvSpPr/>
              <p:nvPr/>
            </p:nvSpPr>
            <p:spPr>
              <a:xfrm>
                <a:off x="2667408" y="7961599"/>
                <a:ext cx="4095883" cy="77101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lIns="80010" tIns="80010" rIns="80010" bIns="80010" spcCol="127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Sekretariát NSK předloží projednané návrhy ŘO OP</a:t>
                </a:r>
                <a:endParaRPr lang="cs-CZ" sz="1800" kern="0" dirty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grpSp>
          <p:nvGrpSpPr>
            <p:cNvPr id="6154" name="Skupina 6"/>
            <p:cNvGrpSpPr>
              <a:grpSpLocks/>
            </p:cNvGrpSpPr>
            <p:nvPr/>
          </p:nvGrpSpPr>
          <p:grpSpPr bwMode="auto">
            <a:xfrm>
              <a:off x="1704948" y="4815159"/>
              <a:ext cx="7128000" cy="1773039"/>
              <a:chOff x="1704948" y="4815159"/>
              <a:chExt cx="4267200" cy="1172965"/>
            </a:xfrm>
          </p:grpSpPr>
          <p:sp>
            <p:nvSpPr>
              <p:cNvPr id="6165" name="Zaoblený obdélník 31"/>
              <p:cNvSpPr>
                <a:spLocks noChangeArrowheads="1"/>
              </p:cNvSpPr>
              <p:nvPr/>
            </p:nvSpPr>
            <p:spPr bwMode="auto">
              <a:xfrm>
                <a:off x="1704948" y="4815159"/>
                <a:ext cx="4267200" cy="1172965"/>
              </a:xfrm>
              <a:prstGeom prst="roundRect">
                <a:avLst>
                  <a:gd name="adj" fmla="val 10000"/>
                </a:avLst>
              </a:prstGeom>
              <a:solidFill>
                <a:srgbClr val="5CB565"/>
              </a:solidFill>
              <a:ln w="25400" algn="ctr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b="1">
                    <a:solidFill>
                      <a:srgbClr val="5F5F5F"/>
                    </a:solidFill>
                    <a:latin typeface="Tahoma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Zaoblený obdélník 4"/>
              <p:cNvSpPr/>
              <p:nvPr/>
            </p:nvSpPr>
            <p:spPr>
              <a:xfrm>
                <a:off x="1730725" y="4840508"/>
                <a:ext cx="3648709" cy="98405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lIns="80010" tIns="80010" rIns="80010" bIns="80010" spcCol="127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Sekretariát NSK kompletuje návrhy </a:t>
                </a:r>
                <a:r>
                  <a:rPr lang="cs-CZ" sz="2000" kern="0" dirty="0">
                    <a:solidFill>
                      <a:prstClr val="white"/>
                    </a:solidFill>
                    <a:latin typeface="Calibri"/>
                  </a:rPr>
                  <a:t>RSK dle </a:t>
                </a: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OP</a:t>
                </a:r>
                <a:endParaRPr lang="cs-CZ" sz="1800" kern="0" dirty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grpSp>
          <p:nvGrpSpPr>
            <p:cNvPr id="8" name="Skupina 7"/>
            <p:cNvGrpSpPr/>
            <p:nvPr/>
          </p:nvGrpSpPr>
          <p:grpSpPr>
            <a:xfrm>
              <a:off x="644023" y="1541462"/>
              <a:ext cx="7245960" cy="1573672"/>
              <a:chOff x="645144" y="1541463"/>
              <a:chExt cx="7171054" cy="1510977"/>
            </a:xfrm>
            <a:solidFill>
              <a:srgbClr val="9BBB59">
                <a:hueOff val="0"/>
                <a:satOff val="0"/>
                <a:lumOff val="0"/>
              </a:srgbClr>
            </a:solidFill>
          </p:grpSpPr>
          <p:sp>
            <p:nvSpPr>
              <p:cNvPr id="30" name="Zaoblený obdélník 29"/>
              <p:cNvSpPr/>
              <p:nvPr/>
            </p:nvSpPr>
            <p:spPr>
              <a:xfrm>
                <a:off x="752458" y="1541463"/>
                <a:ext cx="7063740" cy="1314720"/>
              </a:xfrm>
              <a:prstGeom prst="roundRect">
                <a:avLst>
                  <a:gd name="adj" fmla="val 10000"/>
                </a:avLst>
              </a:prstGeom>
              <a:grpFill/>
              <a:ln w="25400" cap="flat" cmpd="sng" algn="ctr">
                <a:solidFill>
                  <a:sysClr val="window" lastClr="FFFFFF">
                    <a:hueOff val="0"/>
                    <a:satOff val="0"/>
                    <a:lumOff val="0"/>
                    <a:alphaOff val="0"/>
                  </a:sysClr>
                </a:solidFill>
                <a:prstDash val="solid"/>
              </a:ln>
              <a:effectLst/>
            </p:spPr>
          </p:sp>
          <p:sp>
            <p:nvSpPr>
              <p:cNvPr id="31" name="Zaoblený obdélník 4"/>
              <p:cNvSpPr/>
              <p:nvPr/>
            </p:nvSpPr>
            <p:spPr>
              <a:xfrm>
                <a:off x="645144" y="1583257"/>
                <a:ext cx="7025237" cy="1469183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lIns="129540" tIns="129540" rIns="129540" bIns="129540" spcCol="127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1511300" eaLnBrk="1" fontAlgn="auto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RSK vytvoří návrhy </a:t>
                </a:r>
                <a:r>
                  <a:rPr lang="cs-CZ" sz="2000" kern="0" dirty="0">
                    <a:solidFill>
                      <a:prstClr val="white"/>
                    </a:solidFill>
                    <a:latin typeface="Calibri"/>
                  </a:rPr>
                  <a:t>konkretizace věcného a územního zacílení </a:t>
                </a:r>
                <a:r>
                  <a:rPr lang="cs-CZ" sz="2000" kern="0" dirty="0" smtClean="0">
                    <a:solidFill>
                      <a:prstClr val="white"/>
                    </a:solidFill>
                    <a:latin typeface="Calibri"/>
                  </a:rPr>
                  <a:t>výzev</a:t>
                </a:r>
                <a:endParaRPr lang="cs-CZ" sz="1800" kern="0" dirty="0">
                  <a:solidFill>
                    <a:prstClr val="white"/>
                  </a:solidFill>
                  <a:latin typeface="Calibri"/>
                </a:endParaRPr>
              </a:p>
            </p:txBody>
          </p:sp>
        </p:grpSp>
        <p:sp>
          <p:nvSpPr>
            <p:cNvPr id="9" name="Zaoblený obdélník 4"/>
            <p:cNvSpPr/>
            <p:nvPr/>
          </p:nvSpPr>
          <p:spPr>
            <a:xfrm>
              <a:off x="329716" y="-207019"/>
              <a:ext cx="7511261" cy="1100273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29540" tIns="129540" rIns="129540" bIns="129540" spcCol="127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13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cs-CZ" sz="1600" kern="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NSK žádá RSK o </a:t>
              </a:r>
              <a:r>
                <a:rPr lang="cs-CZ" sz="1600" kern="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konkretizaci věcného a územního zacílení </a:t>
              </a:r>
              <a:r>
                <a:rPr lang="cs-CZ" sz="1600" kern="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výzev</a:t>
              </a:r>
              <a:endParaRPr lang="cs-CZ" sz="16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Šipka dolů 4"/>
            <p:cNvSpPr/>
            <p:nvPr/>
          </p:nvSpPr>
          <p:spPr>
            <a:xfrm>
              <a:off x="9036123" y="9281411"/>
              <a:ext cx="472763" cy="6709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45720" rIns="45720" spcCol="1270" anchor="ctr"/>
            <a:lstStyle>
              <a:lvl1pPr marL="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002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cs-CZ" sz="2000" ker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endParaRPr>
            </a:p>
          </p:txBody>
        </p:sp>
        <p:sp>
          <p:nvSpPr>
            <p:cNvPr id="11" name="Zaoblený obdélník 4"/>
            <p:cNvSpPr/>
            <p:nvPr/>
          </p:nvSpPr>
          <p:spPr>
            <a:xfrm>
              <a:off x="3482101" y="3331494"/>
              <a:ext cx="4990488" cy="109644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29540" tIns="129540" rIns="129540" bIns="129540" spcCol="127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13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cs-CZ" sz="1600" kern="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RSK zašle návrhy </a:t>
              </a:r>
              <a:r>
                <a:rPr lang="cs-CZ" sz="1600" kern="0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na sekretariát NSK </a:t>
              </a:r>
            </a:p>
          </p:txBody>
        </p:sp>
        <p:sp>
          <p:nvSpPr>
            <p:cNvPr id="12" name="Zaoblený obdélník 4"/>
            <p:cNvSpPr/>
            <p:nvPr/>
          </p:nvSpPr>
          <p:spPr>
            <a:xfrm>
              <a:off x="5182157" y="6588198"/>
              <a:ext cx="3589218" cy="110410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29540" tIns="129540" rIns="129540" bIns="129540" spcCol="127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5113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cs-CZ" sz="1600" kern="0" dirty="0" smtClean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NSK projedná návrhy RSK</a:t>
              </a:r>
              <a:endParaRPr lang="cs-CZ" sz="14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Šipka dolů 4"/>
            <p:cNvSpPr/>
            <p:nvPr/>
          </p:nvSpPr>
          <p:spPr>
            <a:xfrm>
              <a:off x="8139764" y="6256616"/>
              <a:ext cx="472763" cy="6632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45720" rIns="45720" spcCol="1270" anchor="ctr"/>
            <a:lstStyle>
              <a:lvl1pPr marL="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002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cs-CZ" sz="2000" ker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endParaRPr>
            </a:p>
          </p:txBody>
        </p:sp>
        <p:sp>
          <p:nvSpPr>
            <p:cNvPr id="23" name="Šipka dolů 4"/>
            <p:cNvSpPr/>
            <p:nvPr/>
          </p:nvSpPr>
          <p:spPr>
            <a:xfrm>
              <a:off x="7602705" y="4171077"/>
              <a:ext cx="478437" cy="6632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45720" rIns="45720" spcCol="1270" anchor="ctr"/>
            <a:lstStyle>
              <a:lvl1pPr marL="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>
                      <a:hueOff val="0"/>
                      <a:satOff val="0"/>
                      <a:lumOff val="0"/>
                      <a:alphaOff val="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002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cs-CZ" sz="2000" ker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endParaRPr>
            </a:p>
          </p:txBody>
        </p:sp>
        <p:grpSp>
          <p:nvGrpSpPr>
            <p:cNvPr id="6162" name="Skupina 15"/>
            <p:cNvGrpSpPr>
              <a:grpSpLocks/>
            </p:cNvGrpSpPr>
            <p:nvPr/>
          </p:nvGrpSpPr>
          <p:grpSpPr bwMode="auto">
            <a:xfrm>
              <a:off x="6498330" y="667065"/>
              <a:ext cx="1026181" cy="1127110"/>
              <a:chOff x="6495225" y="676949"/>
              <a:chExt cx="1006799" cy="1077959"/>
            </a:xfrm>
          </p:grpSpPr>
          <p:sp>
            <p:nvSpPr>
              <p:cNvPr id="20" name="Šipka dolů 19"/>
              <p:cNvSpPr/>
              <p:nvPr/>
            </p:nvSpPr>
            <p:spPr>
              <a:xfrm>
                <a:off x="7136523" y="676949"/>
                <a:ext cx="365501" cy="1077959"/>
              </a:xfrm>
              <a:prstGeom prst="downArrow">
                <a:avLst>
                  <a:gd name="adj1" fmla="val 55000"/>
                  <a:gd name="adj2" fmla="val 45000"/>
                </a:avLst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21" name="Šipka dolů 4"/>
              <p:cNvSpPr/>
              <p:nvPr/>
            </p:nvSpPr>
            <p:spPr>
              <a:xfrm>
                <a:off x="6495225" y="893275"/>
                <a:ext cx="469400" cy="64530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lIns="45720" rIns="45720" spcCol="1270" anchor="ctr"/>
              <a:lstStyle>
                <a:lvl1pPr marL="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>
                        <a:hueOff val="0"/>
                        <a:satOff val="0"/>
                        <a:lumOff val="0"/>
                        <a:alphaOff val="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600200" eaLnBrk="1" fontAlgn="auto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cs-CZ" sz="2000" kern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/>
                </a:endParaRPr>
              </a:p>
            </p:txBody>
          </p:sp>
        </p:grpSp>
      </p:grpSp>
      <p:sp>
        <p:nvSpPr>
          <p:cNvPr id="38" name="Šipka dolů 37"/>
          <p:cNvSpPr/>
          <p:nvPr/>
        </p:nvSpPr>
        <p:spPr>
          <a:xfrm>
            <a:off x="6469690" y="2418771"/>
            <a:ext cx="314325" cy="431800"/>
          </a:xfrm>
          <a:prstGeom prst="downArrow">
            <a:avLst>
              <a:gd name="adj1" fmla="val 55000"/>
              <a:gd name="adj2" fmla="val 45000"/>
            </a:avLst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39" name="Šipka dolů 38"/>
          <p:cNvSpPr/>
          <p:nvPr/>
        </p:nvSpPr>
        <p:spPr>
          <a:xfrm>
            <a:off x="7199940" y="3935527"/>
            <a:ext cx="312737" cy="431800"/>
          </a:xfrm>
          <a:prstGeom prst="downArrow">
            <a:avLst>
              <a:gd name="adj1" fmla="val 55000"/>
              <a:gd name="adj2" fmla="val 45000"/>
            </a:avLst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40" name="Šipka dolů 39"/>
          <p:cNvSpPr/>
          <p:nvPr/>
        </p:nvSpPr>
        <p:spPr>
          <a:xfrm>
            <a:off x="6806240" y="3071927"/>
            <a:ext cx="312737" cy="431800"/>
          </a:xfrm>
          <a:prstGeom prst="downArrow">
            <a:avLst>
              <a:gd name="adj1" fmla="val 55000"/>
              <a:gd name="adj2" fmla="val 45000"/>
            </a:avLst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41" name="Šipka dolů 40"/>
          <p:cNvSpPr/>
          <p:nvPr/>
        </p:nvSpPr>
        <p:spPr>
          <a:xfrm>
            <a:off x="7856798" y="5101462"/>
            <a:ext cx="314325" cy="431800"/>
          </a:xfrm>
          <a:prstGeom prst="downArrow">
            <a:avLst>
              <a:gd name="adj1" fmla="val 55000"/>
              <a:gd name="adj2" fmla="val 45000"/>
            </a:avLst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</p:spTree>
    <p:extLst>
      <p:ext uri="{BB962C8B-B14F-4D97-AF65-F5344CB8AC3E}">
        <p14:creationId xmlns:p14="http://schemas.microsoft.com/office/powerpoint/2010/main" val="126545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3"/>
          <p:cNvSpPr>
            <a:spLocks noGrp="1"/>
          </p:cNvSpPr>
          <p:nvPr>
            <p:ph type="title"/>
          </p:nvPr>
        </p:nvSpPr>
        <p:spPr>
          <a:xfrm>
            <a:off x="-1274283" y="783634"/>
            <a:ext cx="8220075" cy="646113"/>
          </a:xfrm>
        </p:spPr>
        <p:txBody>
          <a:bodyPr/>
          <a:lstStyle/>
          <a:p>
            <a:r>
              <a:rPr lang="cs-CZ" altLang="cs-CZ" sz="3000" dirty="0" smtClean="0"/>
              <a:t>Regionální akční plán (RAP)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84212" y="1687308"/>
            <a:ext cx="8268401" cy="51468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cs-CZ" sz="2000" dirty="0"/>
              <a:t>v územním obvodu každého kraje </a:t>
            </a:r>
            <a:r>
              <a:rPr lang="cs-CZ" sz="2000" dirty="0" smtClean="0"/>
              <a:t>dle </a:t>
            </a:r>
            <a:r>
              <a:rPr lang="cs-CZ" sz="1800" dirty="0" smtClean="0">
                <a:solidFill>
                  <a:schemeClr val="tx2"/>
                </a:solidFill>
              </a:rPr>
              <a:t>Postupu pro </a:t>
            </a:r>
            <a:r>
              <a:rPr lang="cs-CZ" sz="1800" dirty="0">
                <a:solidFill>
                  <a:schemeClr val="tx2"/>
                </a:solidFill>
              </a:rPr>
              <a:t>tvorbu </a:t>
            </a:r>
            <a:r>
              <a:rPr lang="cs-CZ" sz="1800" dirty="0" smtClean="0">
                <a:solidFill>
                  <a:schemeClr val="tx2"/>
                </a:solidFill>
              </a:rPr>
              <a:t>RAP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cs-CZ" sz="1800" dirty="0" smtClean="0"/>
              <a:t>pro </a:t>
            </a:r>
            <a:r>
              <a:rPr lang="cs-CZ" sz="1800" dirty="0"/>
              <a:t>období 2014-2020 s </a:t>
            </a:r>
            <a:r>
              <a:rPr lang="cs-CZ" sz="1800" dirty="0" smtClean="0"/>
              <a:t>každoroční aktualizací</a:t>
            </a:r>
            <a:endParaRPr lang="cs-CZ" sz="2000" b="1" dirty="0" smtClean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cs-CZ" sz="2000" b="1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cs-CZ" sz="2000" b="1" dirty="0" smtClean="0">
                <a:solidFill>
                  <a:schemeClr val="tx2"/>
                </a:solidFill>
              </a:rPr>
              <a:t>Role </a:t>
            </a:r>
            <a:r>
              <a:rPr lang="cs-CZ" sz="2000" b="1" dirty="0">
                <a:solidFill>
                  <a:schemeClr val="tx2"/>
                </a:solidFill>
              </a:rPr>
              <a:t>RAP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cs-CZ" altLang="cs-CZ" sz="1800" dirty="0" smtClean="0"/>
              <a:t>dokument </a:t>
            </a:r>
            <a:r>
              <a:rPr lang="cs-CZ" altLang="cs-CZ" sz="1800" dirty="0"/>
              <a:t>definující </a:t>
            </a:r>
            <a:r>
              <a:rPr lang="cs-CZ" sz="1800" dirty="0" smtClean="0"/>
              <a:t>priority a potřeby partnerů </a:t>
            </a:r>
            <a:r>
              <a:rPr lang="cs-CZ" sz="1800" dirty="0"/>
              <a:t>na území kraje </a:t>
            </a:r>
            <a:r>
              <a:rPr lang="cs-CZ" sz="1800" dirty="0" smtClean="0"/>
              <a:t>(vazba na financování z Evropských strukturálních a investičních </a:t>
            </a:r>
            <a:r>
              <a:rPr lang="cs-CZ" sz="1800" dirty="0"/>
              <a:t>fondů i dalších zdrojů) </a:t>
            </a:r>
            <a:endParaRPr lang="cs-CZ" sz="1800" dirty="0" smtClean="0"/>
          </a:p>
          <a:p>
            <a:pPr marL="0" lvl="0" indent="0">
              <a:buNone/>
            </a:pPr>
            <a:endParaRPr lang="cs-CZ" sz="1800" dirty="0" smtClean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cs-CZ" sz="1800" dirty="0"/>
              <a:t>nástroj pro formulaci doporučení k zacílení výzev do regionu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cs-CZ" sz="1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cs-CZ" sz="1800" dirty="0"/>
              <a:t>nástroj pro naplnění Strategie regionálního rozvoje ČR </a:t>
            </a:r>
            <a:r>
              <a:rPr lang="cs-CZ" sz="1800" dirty="0" smtClean="0"/>
              <a:t>2014-2020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endParaRPr lang="cs-CZ" sz="1800" dirty="0"/>
          </a:p>
          <a:p>
            <a:pPr marL="0" lvl="0" indent="0">
              <a:buNone/>
            </a:pPr>
            <a:endParaRPr lang="cs-CZ" sz="18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cs-CZ" sz="1800" dirty="0" smtClean="0"/>
          </a:p>
          <a:p>
            <a:pPr marL="0" indent="0">
              <a:buFontTx/>
              <a:buNone/>
              <a:defRPr/>
            </a:pPr>
            <a:endParaRPr lang="cs-CZ" sz="1800" dirty="0"/>
          </a:p>
        </p:txBody>
      </p:sp>
      <p:sp>
        <p:nvSpPr>
          <p:cNvPr id="6" name="Zástupný symbol pro obsah 4"/>
          <p:cNvSpPr txBox="1">
            <a:spLocks/>
          </p:cNvSpPr>
          <p:nvPr/>
        </p:nvSpPr>
        <p:spPr bwMode="auto">
          <a:xfrm>
            <a:off x="386501" y="1327740"/>
            <a:ext cx="8208962" cy="359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5F5F5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cs-CZ" sz="1600" kern="0" dirty="0" smtClean="0">
                <a:solidFill>
                  <a:schemeClr val="tx1"/>
                </a:solidFill>
              </a:rPr>
              <a:t>Cílem je plánovat a koordinovat rozvojové aktivity v území.</a:t>
            </a:r>
          </a:p>
          <a:p>
            <a:pPr>
              <a:defRPr/>
            </a:pPr>
            <a:endParaRPr lang="cs-CZ" sz="1600" kern="0" dirty="0" smtClean="0"/>
          </a:p>
          <a:p>
            <a:pPr>
              <a:defRPr/>
            </a:pPr>
            <a:endParaRPr lang="cs-CZ" sz="1600" kern="0" dirty="0"/>
          </a:p>
        </p:txBody>
      </p:sp>
    </p:spTree>
    <p:extLst>
      <p:ext uri="{BB962C8B-B14F-4D97-AF65-F5344CB8AC3E}">
        <p14:creationId xmlns:p14="http://schemas.microsoft.com/office/powerpoint/2010/main" val="188804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318387" y="690599"/>
            <a:ext cx="8360734" cy="646113"/>
          </a:xfrm>
        </p:spPr>
        <p:txBody>
          <a:bodyPr/>
          <a:lstStyle/>
          <a:p>
            <a:r>
              <a:rPr lang="cs-CZ" altLang="cs-CZ" sz="3000" dirty="0" smtClean="0"/>
              <a:t>Postup přípravy Regionálního akčního plánu MSK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551" y="1850065"/>
            <a:ext cx="4333821" cy="446563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 defTabSz="361950">
              <a:buNone/>
              <a:defRPr/>
            </a:pPr>
            <a:r>
              <a:rPr lang="cs-CZ" sz="2000" b="1" dirty="0" smtClean="0">
                <a:solidFill>
                  <a:srgbClr val="FF0000"/>
                </a:solidFill>
              </a:rPr>
              <a:t>informace o absorpční kapacitě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období: 1. čtvrtletí 2015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osloveny: obce, </a:t>
            </a:r>
            <a:r>
              <a:rPr lang="cs-CZ" sz="2000" dirty="0" smtClean="0"/>
              <a:t>NNO</a:t>
            </a:r>
            <a:r>
              <a:rPr lang="cs-CZ" sz="2000" dirty="0"/>
              <a:t>, vysoké </a:t>
            </a:r>
            <a:r>
              <a:rPr lang="cs-CZ" sz="2000" dirty="0" smtClean="0"/>
              <a:t>školy, </a:t>
            </a:r>
            <a:r>
              <a:rPr lang="cs-CZ" sz="2000" dirty="0" err="1" smtClean="0"/>
              <a:t>podnikatelé,odbory</a:t>
            </a:r>
            <a:r>
              <a:rPr lang="cs-CZ" sz="2000" dirty="0" smtClean="0"/>
              <a:t> KÚ MSK</a:t>
            </a:r>
            <a:endParaRPr lang="cs-CZ" sz="2000" dirty="0"/>
          </a:p>
          <a:p>
            <a:pPr marL="0" indent="0" algn="ctr" defTabSz="361950">
              <a:buNone/>
              <a:defRPr/>
            </a:pPr>
            <a:r>
              <a:rPr lang="cs-CZ" sz="2000" b="0" dirty="0" smtClean="0"/>
              <a:t/>
            </a:r>
            <a:br>
              <a:rPr lang="cs-CZ" sz="2000" b="0" dirty="0" smtClean="0"/>
            </a:br>
            <a:r>
              <a:rPr lang="cs-CZ" sz="2000" b="1" dirty="0">
                <a:solidFill>
                  <a:srgbClr val="FF0000"/>
                </a:solidFill>
              </a:rPr>
              <a:t>výstupy z poradních skupin</a:t>
            </a:r>
          </a:p>
          <a:p>
            <a:pPr marL="0" indent="0">
              <a:buFontTx/>
              <a:buNone/>
              <a:defRPr/>
            </a:pPr>
            <a:endParaRPr lang="cs-CZ" sz="2000" b="0" dirty="0" smtClean="0"/>
          </a:p>
          <a:p>
            <a:pPr marL="0" indent="0" algn="ctr">
              <a:buNone/>
              <a:defRPr/>
            </a:pPr>
            <a:r>
              <a:rPr lang="cs-CZ" sz="2000" b="1" dirty="0">
                <a:solidFill>
                  <a:srgbClr val="FF0000"/>
                </a:solidFill>
              </a:rPr>
              <a:t>informace od členů RSK</a:t>
            </a:r>
          </a:p>
          <a:p>
            <a:pPr marL="0" indent="0">
              <a:buNone/>
              <a:defRPr/>
            </a:pPr>
            <a:endParaRPr lang="cs-CZ" sz="2000" dirty="0" smtClean="0"/>
          </a:p>
          <a:p>
            <a:pPr marL="0" indent="0">
              <a:buNone/>
              <a:defRPr/>
            </a:pPr>
            <a:endParaRPr lang="cs-CZ" sz="2000" dirty="0"/>
          </a:p>
          <a:p>
            <a:pPr>
              <a:buFont typeface="Wingdings" panose="05000000000000000000" pitchFamily="2" charset="2"/>
              <a:buChar char="§"/>
              <a:defRPr/>
            </a:pPr>
            <a:endParaRPr lang="cs-CZ" sz="2000" b="0" dirty="0"/>
          </a:p>
          <a:p>
            <a:pPr marL="0" indent="0">
              <a:buNone/>
              <a:defRPr/>
            </a:pPr>
            <a:endParaRPr lang="cs-CZ" sz="2000" b="0" dirty="0"/>
          </a:p>
          <a:p>
            <a:pPr>
              <a:buFont typeface="Wingdings" panose="05000000000000000000" pitchFamily="2" charset="2"/>
              <a:buChar char="§"/>
              <a:defRPr/>
            </a:pPr>
            <a:endParaRPr lang="cs-CZ" sz="2000" b="0" dirty="0" smtClean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 bwMode="auto">
          <a:xfrm>
            <a:off x="4523383" y="1850065"/>
            <a:ext cx="4524923" cy="452105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5F5F5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2000" b="0" i="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projektové záměry/potřeby regionu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Tx/>
              <a:buNone/>
              <a:defRPr/>
            </a:pPr>
            <a:endParaRPr lang="cs-CZ" sz="2000" b="0" i="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3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2000" b="0" i="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souhrnné pojmenování typových projektů – </a:t>
            </a:r>
            <a:r>
              <a:rPr lang="cs-CZ" sz="2000" i="0" kern="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aktivity RAP</a:t>
            </a:r>
          </a:p>
          <a:p>
            <a:pPr marL="0" indent="0">
              <a:buClrTx/>
              <a:buFontTx/>
              <a:buNone/>
              <a:defRPr/>
            </a:pPr>
            <a:endParaRPr lang="cs-CZ" sz="2000" b="0" i="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8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cs-CZ" sz="2000" b="0" i="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doplnění </a:t>
            </a:r>
            <a:r>
              <a:rPr lang="cs-CZ" sz="2000" b="0" i="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povinných </a:t>
            </a:r>
            <a:r>
              <a:rPr lang="cs-CZ" sz="2000" b="0" i="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údajů </a:t>
            </a:r>
            <a:br>
              <a:rPr lang="cs-CZ" sz="2000" b="0" i="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000" b="0" i="0" kern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(vazba na strategie, finanční náročnost/plán, indikátory,…)</a:t>
            </a:r>
          </a:p>
          <a:p>
            <a:pPr marL="0" indent="0">
              <a:buClrTx/>
              <a:buFontTx/>
              <a:buNone/>
              <a:defRPr/>
            </a:pPr>
            <a:endParaRPr lang="cs-CZ" sz="2000" b="0" i="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ClrTx/>
              <a:buFont typeface="Wingdings" panose="05000000000000000000" pitchFamily="2" charset="2"/>
              <a:buChar char="§"/>
              <a:defRPr/>
            </a:pPr>
            <a:endParaRPr lang="cs-CZ" sz="2000" b="0" i="0" kern="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FontTx/>
              <a:buNone/>
              <a:defRPr/>
            </a:pPr>
            <a:endParaRPr lang="cs-CZ" sz="2000" b="0" kern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39" name="Šipka dolů 8"/>
          <p:cNvSpPr>
            <a:spLocks noChangeArrowheads="1"/>
          </p:cNvSpPr>
          <p:nvPr/>
        </p:nvSpPr>
        <p:spPr bwMode="auto">
          <a:xfrm>
            <a:off x="6461227" y="3284850"/>
            <a:ext cx="261938" cy="358775"/>
          </a:xfrm>
          <a:prstGeom prst="downArrow">
            <a:avLst>
              <a:gd name="adj1" fmla="val 50000"/>
              <a:gd name="adj2" fmla="val 49785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 bwMode="auto">
          <a:xfrm>
            <a:off x="286490" y="1445361"/>
            <a:ext cx="403383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5F5F5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cs-CZ" altLang="cs-CZ" sz="2000" i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Zdroje pro tvorbu RAP MSK</a:t>
            </a:r>
            <a:endParaRPr lang="cs-CZ" sz="2000" b="0" i="0" kern="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42" name="Šipka doprava 3"/>
          <p:cNvSpPr>
            <a:spLocks noChangeArrowheads="1"/>
          </p:cNvSpPr>
          <p:nvPr/>
        </p:nvSpPr>
        <p:spPr bwMode="auto">
          <a:xfrm>
            <a:off x="4171328" y="3284850"/>
            <a:ext cx="704112" cy="350728"/>
          </a:xfrm>
          <a:prstGeom prst="rightArrow">
            <a:avLst>
              <a:gd name="adj1" fmla="val 50000"/>
              <a:gd name="adj2" fmla="val 49999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 bwMode="auto">
          <a:xfrm>
            <a:off x="4927305" y="1445363"/>
            <a:ext cx="403383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5F5F5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cs-CZ" sz="2000" i="0" kern="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Postup tvorby RAP MSK</a:t>
            </a:r>
            <a:endParaRPr lang="cs-CZ" sz="2000" b="0" i="0" kern="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Šipka dolů 7"/>
          <p:cNvSpPr>
            <a:spLocks noChangeArrowheads="1"/>
          </p:cNvSpPr>
          <p:nvPr/>
        </p:nvSpPr>
        <p:spPr bwMode="auto">
          <a:xfrm>
            <a:off x="6421922" y="2256003"/>
            <a:ext cx="261937" cy="360363"/>
          </a:xfrm>
          <a:prstGeom prst="downArrow">
            <a:avLst>
              <a:gd name="adj1" fmla="val 50000"/>
              <a:gd name="adj2" fmla="val 50005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" name="Šipka dolů 7"/>
          <p:cNvSpPr>
            <a:spLocks noChangeArrowheads="1"/>
          </p:cNvSpPr>
          <p:nvPr/>
        </p:nvSpPr>
        <p:spPr bwMode="auto">
          <a:xfrm>
            <a:off x="1913399" y="3255371"/>
            <a:ext cx="261937" cy="360363"/>
          </a:xfrm>
          <a:prstGeom prst="downArrow">
            <a:avLst>
              <a:gd name="adj1" fmla="val 50000"/>
              <a:gd name="adj2" fmla="val 50005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" name="Šipka dolů 7"/>
          <p:cNvSpPr>
            <a:spLocks noChangeArrowheads="1"/>
          </p:cNvSpPr>
          <p:nvPr/>
        </p:nvSpPr>
        <p:spPr bwMode="auto">
          <a:xfrm>
            <a:off x="1951525" y="3930410"/>
            <a:ext cx="261937" cy="360363"/>
          </a:xfrm>
          <a:prstGeom prst="downArrow">
            <a:avLst>
              <a:gd name="adj1" fmla="val 50000"/>
              <a:gd name="adj2" fmla="val 50005"/>
            </a:avLst>
          </a:prstGeom>
          <a:ln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b="1">
                <a:solidFill>
                  <a:srgbClr val="5F5F5F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b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0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šablona_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681</Words>
  <Application>Microsoft Office PowerPoint</Application>
  <PresentationFormat>Předvádění na obrazovce (4:3)</PresentationFormat>
  <Paragraphs>166</Paragraphs>
  <Slides>20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2" baseType="lpstr">
      <vt:lpstr>šablona_1</vt:lpstr>
      <vt:lpstr>MMR_klas</vt:lpstr>
      <vt:lpstr>Prezentace aplikace PowerPoint</vt:lpstr>
      <vt:lpstr>Prezentace aplikace PowerPoint</vt:lpstr>
      <vt:lpstr>Územní dimenze koncentrace prostředků do specifických typů území </vt:lpstr>
      <vt:lpstr>Řízení územní dimenze – Stálé konference</vt:lpstr>
      <vt:lpstr>Prezentace aplikace PowerPoint</vt:lpstr>
      <vt:lpstr> Role Regionální stálá konference (RSK)           </vt:lpstr>
      <vt:lpstr>Řízení územní dimenze – zacílení výzev</vt:lpstr>
      <vt:lpstr>Regionální akční plán (RAP)</vt:lpstr>
      <vt:lpstr>Postup přípravy Regionálního akčního plánu MSK</vt:lpstr>
      <vt:lpstr>Struktura Regionálního akčního plánu (RAP) </vt:lpstr>
      <vt:lpstr>Aktuálně RAP MSK zahrnuje potřeby přibližně v objemu  100 mld. Kč s vazbou na podporu z operačních programů </vt:lpstr>
      <vt:lpstr>Poradní skupiny Regionální stálé konference </vt:lpstr>
      <vt:lpstr>PORADNÍ SKUPINA PŘÍVĚTIVĚJŠÍ REGION</vt:lpstr>
      <vt:lpstr>PORADNÍ SKUPINA PODNIKAVĚJŠÍ REGION - Výzkum, vývoj a podnikání</vt:lpstr>
      <vt:lpstr>PORADNÍ SKUPINA VZDĚLANĚJŠÍ  A ZAMĚSTNANĚJŠÍ REGION</vt:lpstr>
      <vt:lpstr>PORADNÍ SKUPINA VYBAVENĚJŠÍ REGION - doprava, IZS, zdravotnictví, sociální služby</vt:lpstr>
      <vt:lpstr>Tematické zaměření projektů  mimo podporu z evropských fondů</vt:lpstr>
      <vt:lpstr>Harmonogram přípravy finální verze Regionálního akčního plánu MSK (RAP MSK)</vt:lpstr>
      <vt:lpstr>Informace k Regionálnímu akčnímu plánu: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2014-09-29T17:51:21Z</dcterms:created>
  <dcterms:modified xsi:type="dcterms:W3CDTF">2015-06-18T07:15:58Z</dcterms:modified>
</cp:coreProperties>
</file>