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74" r:id="rId3"/>
    <p:sldId id="264" r:id="rId4"/>
    <p:sldId id="277" r:id="rId5"/>
    <p:sldId id="259" r:id="rId6"/>
    <p:sldId id="260" r:id="rId7"/>
    <p:sldId id="262" r:id="rId8"/>
    <p:sldId id="270" r:id="rId9"/>
    <p:sldId id="293" r:id="rId10"/>
    <p:sldId id="271" r:id="rId11"/>
    <p:sldId id="294" r:id="rId12"/>
    <p:sldId id="272" r:id="rId13"/>
    <p:sldId id="273" r:id="rId14"/>
    <p:sldId id="279" r:id="rId15"/>
    <p:sldId id="275" r:id="rId16"/>
    <p:sldId id="288" r:id="rId17"/>
    <p:sldId id="281" r:id="rId18"/>
    <p:sldId id="284" r:id="rId19"/>
    <p:sldId id="287" r:id="rId20"/>
    <p:sldId id="283" r:id="rId21"/>
    <p:sldId id="285" r:id="rId22"/>
    <p:sldId id="286" r:id="rId23"/>
    <p:sldId id="290" r:id="rId24"/>
    <p:sldId id="291" r:id="rId25"/>
    <p:sldId id="292" r:id="rId26"/>
    <p:sldId id="278" r:id="rId27"/>
    <p:sldId id="280" r:id="rId28"/>
    <p:sldId id="289" r:id="rId29"/>
  </p:sldIdLst>
  <p:sldSz cx="9144000" cy="6858000" type="screen4x3"/>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4" d="100"/>
          <a:sy n="104" d="100"/>
        </p:scale>
        <p:origin x="-9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15373" y="0"/>
            <a:ext cx="2918831" cy="493474"/>
          </a:xfrm>
          <a:prstGeom prst="rect">
            <a:avLst/>
          </a:prstGeom>
        </p:spPr>
        <p:txBody>
          <a:bodyPr vert="horz" lIns="91440" tIns="45720" rIns="91440" bIns="45720" rtlCol="0"/>
          <a:lstStyle>
            <a:lvl1pPr algn="r">
              <a:defRPr sz="1200"/>
            </a:lvl1pPr>
          </a:lstStyle>
          <a:p>
            <a:fld id="{1566C3DE-171F-4C8E-8F65-71BC7FB4C138}" type="datetimeFigureOut">
              <a:rPr lang="cs-CZ" smtClean="0"/>
              <a:t>27.4.2015</a:t>
            </a:fld>
            <a:endParaRPr lang="cs-CZ"/>
          </a:p>
        </p:txBody>
      </p:sp>
      <p:sp>
        <p:nvSpPr>
          <p:cNvPr id="4" name="Zástupný symbol pro zápatí 3"/>
          <p:cNvSpPr>
            <a:spLocks noGrp="1"/>
          </p:cNvSpPr>
          <p:nvPr>
            <p:ph type="ftr" sz="quarter" idx="2"/>
          </p:nvPr>
        </p:nvSpPr>
        <p:spPr>
          <a:xfrm>
            <a:off x="0" y="9374301"/>
            <a:ext cx="2918831" cy="493474"/>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15373" y="9374301"/>
            <a:ext cx="2918831" cy="493474"/>
          </a:xfrm>
          <a:prstGeom prst="rect">
            <a:avLst/>
          </a:prstGeom>
        </p:spPr>
        <p:txBody>
          <a:bodyPr vert="horz" lIns="91440" tIns="45720" rIns="91440" bIns="45720" rtlCol="0" anchor="b"/>
          <a:lstStyle>
            <a:lvl1pPr algn="r">
              <a:defRPr sz="1200"/>
            </a:lvl1pPr>
          </a:lstStyle>
          <a:p>
            <a:fld id="{EC5D18B6-7FD2-4203-A287-062C916E4D71}" type="slidenum">
              <a:rPr lang="cs-CZ" smtClean="0"/>
              <a:t>‹#›</a:t>
            </a:fld>
            <a:endParaRPr lang="cs-CZ"/>
          </a:p>
        </p:txBody>
      </p:sp>
    </p:spTree>
    <p:extLst>
      <p:ext uri="{BB962C8B-B14F-4D97-AF65-F5344CB8AC3E}">
        <p14:creationId xmlns:p14="http://schemas.microsoft.com/office/powerpoint/2010/main" val="769597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18ADC143-0153-4BA9-A6E8-7761F1EAFAB0}" type="datetimeFigureOut">
              <a:rPr lang="cs-CZ" smtClean="0"/>
              <a:t>27.4.2015</a:t>
            </a:fld>
            <a:endParaRPr lang="cs-CZ"/>
          </a:p>
        </p:txBody>
      </p:sp>
      <p:sp>
        <p:nvSpPr>
          <p:cNvPr id="4" name="Zástupný symbol pro obrázek snímku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3577" y="4688007"/>
            <a:ext cx="5388610" cy="444127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6746E873-C506-4267-B0C4-4D9C1F1BCD80}" type="slidenum">
              <a:rPr lang="cs-CZ" smtClean="0"/>
              <a:t>‹#›</a:t>
            </a:fld>
            <a:endParaRPr lang="cs-CZ"/>
          </a:p>
        </p:txBody>
      </p:sp>
    </p:spTree>
    <p:extLst>
      <p:ext uri="{BB962C8B-B14F-4D97-AF65-F5344CB8AC3E}">
        <p14:creationId xmlns:p14="http://schemas.microsoft.com/office/powerpoint/2010/main" val="1346492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Investiční priority a jejich</a:t>
            </a:r>
            <a:r>
              <a:rPr lang="cs-CZ" baseline="0" dirty="0" smtClean="0"/>
              <a:t> hlavní podporované aktivity</a:t>
            </a:r>
          </a:p>
          <a:p>
            <a:endParaRPr lang="cs-CZ" baseline="0" dirty="0" smtClean="0"/>
          </a:p>
          <a:p>
            <a:r>
              <a:rPr lang="cs-CZ" altLang="cs-CZ" b="1" dirty="0" smtClean="0"/>
              <a:t>IP1.1 – podporované aktivity</a:t>
            </a:r>
            <a:r>
              <a:rPr lang="cs-CZ" altLang="cs-CZ" dirty="0" smtClean="0"/>
              <a:t>: zprostředkování zaměstnání, poradenské a informační činnosti a programy, bilanční a pracovní diagnostika, rekvalifikace, rozvoj základních kompetencí, podpora vytváření nových pracovních míst, podpora umístění na uvolněná pracovní místa, podpora aktivit k získání pracovních návyků a zkušeností, podpora flexibilních forem zaměstnání, doprovodná opatření umožňující začlenění podpořených osob na trh práce, motivační aktivity, pracovní rehabilitace, realizace nových či inovativních nástrojů aktivní politiky zaměstnanosti </a:t>
            </a:r>
          </a:p>
          <a:p>
            <a:endParaRPr lang="cs-CZ" altLang="cs-CZ" dirty="0" smtClean="0"/>
          </a:p>
          <a:p>
            <a:r>
              <a:rPr lang="cs-CZ" altLang="cs-CZ" b="1" dirty="0" smtClean="0"/>
              <a:t>IP1.2 – podporované aktivity: </a:t>
            </a:r>
            <a:r>
              <a:rPr lang="cs-CZ" altLang="cs-CZ" dirty="0" smtClean="0"/>
              <a:t>vznik a provoz dětských skupin dle zákona, dětských klubů,  případně dalších typů, s důrazem na pokrytí stávající absence služeb pro děti do tří let, případně pro starší děti dle aktuální demografické situace; další profesní vzdělávání pro ženy a osoby pečující o jiné závislé osoby zaměřené na zlepšení jejich přístupu na trh práce; komplexní programy na podporu podnikání žen (bilanční diagnostika, poradenství, vzdělávání, příprava podnikatelského plánu, </a:t>
            </a:r>
            <a:r>
              <a:rPr lang="cs-CZ" altLang="cs-CZ" dirty="0" err="1" smtClean="0"/>
              <a:t>koučink</a:t>
            </a:r>
            <a:r>
              <a:rPr lang="cs-CZ" altLang="cs-CZ" dirty="0" smtClean="0"/>
              <a:t>, </a:t>
            </a:r>
            <a:r>
              <a:rPr lang="cs-CZ" altLang="cs-CZ" dirty="0" err="1" smtClean="0"/>
              <a:t>mentoring</a:t>
            </a:r>
            <a:r>
              <a:rPr lang="cs-CZ" altLang="cs-CZ" dirty="0" smtClean="0"/>
              <a:t>, síťování podnikatelek, podpora během prvního roku podnikání); podpora zaměstnavatelů při implementaci opatření ve prospěch rovnosti žen a mužů (genderové audity a následná realizace doporučení – např. zavádění flexibilních forem práce, rovné zastoupení žen a mužů ve vedení, odstraňování platové diskriminace apod.); podpora aktivit zaměřených na vyšší míru zapojení mužů do péče o děti a další závislé osoby; systémové projekty na podporu rovných příležitostí (např. implementace Vládní strategie pro rovnost žen a mužů v České republice na léta 2014 </a:t>
            </a:r>
            <a:r>
              <a:rPr lang="cs-CZ" altLang="cs-CZ" b="1" dirty="0" smtClean="0"/>
              <a:t>–</a:t>
            </a:r>
            <a:r>
              <a:rPr lang="cs-CZ" altLang="cs-CZ" dirty="0" smtClean="0"/>
              <a:t> 2020 ).</a:t>
            </a:r>
            <a:endParaRPr lang="cs-CZ" altLang="cs-CZ" b="1" dirty="0" smtClean="0"/>
          </a:p>
          <a:p>
            <a:endParaRPr lang="cs-CZ" altLang="cs-CZ" b="1" dirty="0" smtClean="0"/>
          </a:p>
          <a:p>
            <a:r>
              <a:rPr lang="cs-CZ" altLang="cs-CZ" b="1" dirty="0" smtClean="0"/>
              <a:t>IP 1.3 – podporované aktivity: např. </a:t>
            </a:r>
            <a:r>
              <a:rPr lang="cs-CZ" altLang="cs-CZ" dirty="0" smtClean="0"/>
              <a:t>další profesní vzdělávání zaměstnanců podporované zaměstnavateli, zaměřené na odborné i klíčové kompetence, včetně podpory dalšího profesního vzdělávání OSVČ; tvorba a realizace podnikových vzdělávacích programů, včetně přípravy podnikových lektorů a instruktorů; podpora a poradenství při vytváření a zavádění moderních systémů řízení a rozvoje lidských zdrojů v podnicích; Podpora sdružování malých a středních podniků za účelem vzdělávání (např. formou vzdělávacích klastrů);tvorba a realizace vzdělávacích programů pro zaměstnance, kteří jsou ohroženi propouštěním; poradenské a informační aktivity v podnicích v oblasti kariérového poradenství, orientace na trhu práce, možností služeb zaměstnanosti atd., vzdělávací a rekvalifikační programy pro zaměstnance podniků procházejících restrukturalizací nebo končících svoji činnost, včetně propouštěných zaměstnanců; podpora zavádění </a:t>
            </a:r>
            <a:r>
              <a:rPr lang="cs-CZ" altLang="cs-CZ" dirty="0" err="1" smtClean="0"/>
              <a:t>age</a:t>
            </a:r>
            <a:r>
              <a:rPr lang="cs-CZ" altLang="cs-CZ" dirty="0" smtClean="0"/>
              <a:t> managementu (řízení s ohledem na věk, schopnosti a potenciál pracovníků) do podniků; </a:t>
            </a:r>
            <a:r>
              <a:rPr lang="cs-CZ" altLang="cs-CZ" dirty="0" smtClean="0">
                <a:solidFill>
                  <a:srgbClr val="FF0000"/>
                </a:solidFill>
              </a:rPr>
              <a:t>podpora odborné praxe a stáží v podnicích; </a:t>
            </a:r>
            <a:r>
              <a:rPr lang="cs-CZ" altLang="cs-CZ" dirty="0" smtClean="0"/>
              <a:t>podpora spolupráce podniků a vzdělávacích institucí za účelem slaďování kvalifikační úrovně a kvalifikační struktury pracovní síly s požadavky trhu práce; budování kapacit sociálních partnerů zejména prostřednictvím vzdělávání, opatření na vytváření sítí a posílení sociálního dialogu a činnosti společně uskutečňované sociálními partnery.</a:t>
            </a:r>
          </a:p>
          <a:p>
            <a:pPr algn="just"/>
            <a:endParaRPr lang="cs-CZ" altLang="cs-CZ" b="1" dirty="0" smtClean="0"/>
          </a:p>
          <a:p>
            <a:endParaRPr lang="cs-CZ" dirty="0"/>
          </a:p>
        </p:txBody>
      </p:sp>
      <p:sp>
        <p:nvSpPr>
          <p:cNvPr id="4" name="Zástupný symbol pro číslo snímku 3"/>
          <p:cNvSpPr>
            <a:spLocks noGrp="1"/>
          </p:cNvSpPr>
          <p:nvPr>
            <p:ph type="sldNum" sz="quarter" idx="10"/>
          </p:nvPr>
        </p:nvSpPr>
        <p:spPr/>
        <p:txBody>
          <a:bodyPr/>
          <a:lstStyle/>
          <a:p>
            <a:fld id="{7FB00E8A-34AC-4AF6-8E0E-430E3FCF89B2}" type="slidenum">
              <a:rPr lang="cs-CZ" smtClean="0"/>
              <a:t>6</a:t>
            </a:fld>
            <a:endParaRPr lang="cs-CZ"/>
          </a:p>
        </p:txBody>
      </p:sp>
    </p:spTree>
    <p:extLst>
      <p:ext uri="{BB962C8B-B14F-4D97-AF65-F5344CB8AC3E}">
        <p14:creationId xmlns:p14="http://schemas.microsoft.com/office/powerpoint/2010/main" val="1134813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ltLang="cs-CZ" b="1" dirty="0" smtClean="0"/>
              <a:t>SC 1.1.1</a:t>
            </a:r>
          </a:p>
          <a:p>
            <a:r>
              <a:rPr lang="cs-CZ" altLang="cs-CZ" b="1" dirty="0" smtClean="0"/>
              <a:t>Cílové skupiny </a:t>
            </a:r>
            <a:r>
              <a:rPr lang="cs-CZ" altLang="cs-CZ" dirty="0" smtClean="0"/>
              <a:t>zahrnují především uchazeče a zájemce o zaměstnání, OZP - osoby se zdravotním postižením, osoby s kumulací hendikepů na trhu práce a ekonomicky neaktivní osoby, včetně osob vracejících se na trh práce po návratu z mateřské/rodičovské dovolené. Zvláštní důraz bude kladen na osoby znevýhodněné na trhu práce (např. osoby 55 – 64 let, osoby do 25 let věku, příslušníci etnických menšin a osoby s nízkou úrovní kvalifikace (stupeň ISCED 0 – 2)). </a:t>
            </a:r>
          </a:p>
          <a:p>
            <a:endParaRPr lang="cs-CZ" altLang="cs-CZ" dirty="0" smtClean="0"/>
          </a:p>
          <a:p>
            <a:r>
              <a:rPr lang="cs-CZ" altLang="cs-CZ" dirty="0" smtClean="0"/>
              <a:t>Podporované aktivity – jedná se o nástroje a opatření aktivní politiky zaměstnanosti</a:t>
            </a:r>
          </a:p>
          <a:p>
            <a:pPr algn="just">
              <a:spcAft>
                <a:spcPts val="600"/>
              </a:spcAft>
            </a:pPr>
            <a:r>
              <a:rPr lang="cs-CZ" altLang="cs-CZ" i="1" dirty="0" smtClean="0">
                <a:cs typeface="Times New Roman" pitchFamily="18" charset="0"/>
              </a:rPr>
              <a:t>Aktivity v rámci specifického cíle 1.1.1 </a:t>
            </a:r>
            <a:r>
              <a:rPr lang="cs-CZ" altLang="cs-CZ" dirty="0" smtClean="0">
                <a:cs typeface="Times New Roman" pitchFamily="18" charset="0"/>
              </a:rPr>
              <a:t>Zvýšit zaměstnanost podpořených osob, zejména starších, </a:t>
            </a:r>
            <a:r>
              <a:rPr lang="cs-CZ" altLang="cs-CZ" dirty="0" err="1" smtClean="0">
                <a:cs typeface="Times New Roman" pitchFamily="18" charset="0"/>
              </a:rPr>
              <a:t>nízkokvalifikovaných</a:t>
            </a:r>
            <a:r>
              <a:rPr lang="cs-CZ" altLang="cs-CZ" dirty="0" smtClean="0">
                <a:cs typeface="Times New Roman" pitchFamily="18" charset="0"/>
              </a:rPr>
              <a:t> a znevýhodněných</a:t>
            </a:r>
            <a:r>
              <a:rPr lang="cs-CZ" altLang="cs-CZ" i="1" dirty="0" smtClean="0">
                <a:cs typeface="Times New Roman" pitchFamily="18" charset="0"/>
              </a:rPr>
              <a:t>:</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Zprostředkování zaměstnání</a:t>
            </a:r>
            <a:r>
              <a:rPr lang="cs-CZ" altLang="cs-CZ" dirty="0" smtClean="0">
                <a:cs typeface="Times New Roman" pitchFamily="18" charset="0"/>
              </a:rPr>
              <a:t> – realizace činností souvisejících s vyhledáváním zaměstnání pro osobu, která se o práci uchází včetně podpory mezinárodní pracovní mobility; dále s vyhledáváním zaměstnanců pro zaměstnavatele, který hledá nové pracovní síly; poradenská a informační činnost v oblasti pracovních příležitostí; sdílené zprostředkování zaměstnání prostřednictvím agentur práce;</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Poradenské a informační činnosti a programy </a:t>
            </a:r>
            <a:r>
              <a:rPr lang="cs-CZ" altLang="cs-CZ" dirty="0" smtClean="0">
                <a:cs typeface="Times New Roman" pitchFamily="18" charset="0"/>
              </a:rPr>
              <a:t>– realizace poradenských činností a programů, jejichž cílem je zjišťování osobnostních a kvalifikačních předpokladů osob pro volbu povolání, pro zprostředkování vhodného zaměstnání; příprava k práci osob se zdravotním postižením a při výběru vhodných nástrojů aktivní politiky zaměstnanosti (za možného využití profilace uchazečů o zaměstnání a </a:t>
            </a:r>
            <a:r>
              <a:rPr lang="cs-CZ" altLang="cs-CZ" dirty="0" err="1" smtClean="0">
                <a:cs typeface="Times New Roman" pitchFamily="18" charset="0"/>
              </a:rPr>
              <a:t>targetingu</a:t>
            </a:r>
            <a:r>
              <a:rPr lang="cs-CZ" altLang="cs-CZ" dirty="0" smtClean="0">
                <a:cs typeface="Times New Roman" pitchFamily="18" charset="0"/>
              </a:rPr>
              <a:t>), podpora JOB klubů,</a:t>
            </a:r>
            <a:r>
              <a:rPr lang="cs-CZ" altLang="cs-CZ" sz="1400" dirty="0" smtClean="0">
                <a:latin typeface="Times New Roman" pitchFamily="18" charset="0"/>
                <a:cs typeface="Times New Roman" pitchFamily="18" charset="0"/>
              </a:rPr>
              <a:t> </a:t>
            </a:r>
            <a:r>
              <a:rPr lang="cs-CZ" altLang="cs-CZ" dirty="0" smtClean="0">
                <a:cs typeface="Times New Roman" pitchFamily="18" charset="0"/>
              </a:rPr>
              <a:t>řízené poradenství ke změně kvalifikace;</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Bilanční a pracovní diagnostika</a:t>
            </a:r>
            <a:r>
              <a:rPr lang="cs-CZ" altLang="cs-CZ" dirty="0" smtClean="0">
                <a:cs typeface="Times New Roman" pitchFamily="18" charset="0"/>
              </a:rPr>
              <a:t> – podpora souladu mezi schopnostním, vzdělanostním a pracovním potenciálem osob a možností jejich reálného uplatnění na trhu práce; pracovní diagnostika jako subsystém bilanční diagnostiky se přímo zaměřuje na možnosti konkrétního pracovního uplatnění odpovídajícího schopnostem a zájmům klienta;</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Rekvalifikace</a:t>
            </a:r>
            <a:r>
              <a:rPr lang="cs-CZ" altLang="cs-CZ" dirty="0" smtClean="0">
                <a:cs typeface="Times New Roman" pitchFamily="18" charset="0"/>
              </a:rPr>
              <a:t> – podpora při získání nové kvalifikace, při zvyšování, rozšiřování nebo prohlubování dosavadní kvalifikace, včetně jejího udržování a obnovování. Za rekvalifikaci se považuje i získání kvalifikace pro pracovní uplatnění osoby, která dosud žádnou kvalifikaci nezískala;</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Rozvoj základních kompetencí </a:t>
            </a:r>
            <a:r>
              <a:rPr lang="cs-CZ" altLang="cs-CZ" dirty="0" smtClean="0">
                <a:cs typeface="Times New Roman" pitchFamily="18" charset="0"/>
              </a:rPr>
              <a:t>za účelem snazšího uplatnění na trhu práce (např. čtenářská gramotnost, numerická gramotnost či rozvoj digitálních kompetencí apod.)</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Podpora vytváření nových pracovních míst </a:t>
            </a:r>
            <a:r>
              <a:rPr lang="cs-CZ" altLang="cs-CZ" dirty="0" smtClean="0">
                <a:cs typeface="Times New Roman" pitchFamily="18" charset="0"/>
              </a:rPr>
              <a:t>nebo míst vyhrazených pro určitou skupinu osob náležejících k ohroženým skupinám na trhu práce, včetně podpory začínajících OSVČ z řad uchazečů o zaměstnání či jiných skupin osob znevýhodněných na trhu práce;</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Podpora umístění na uvolněná pracovní místa </a:t>
            </a:r>
            <a:r>
              <a:rPr lang="cs-CZ" altLang="cs-CZ" dirty="0" smtClean="0">
                <a:cs typeface="Times New Roman" pitchFamily="18" charset="0"/>
              </a:rPr>
              <a:t>– bude podporováno nejenom vytváření či vymezování nových pracovních míst, ale rovněž umisťování ohrožených skupin osob na ta místa, která budou z různých příčin (např. odchod do důchodu, atd.) na trhu práce uvolňována; </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Podpora aktivit k získání pracovních návyků a zkušeností </a:t>
            </a:r>
            <a:r>
              <a:rPr lang="cs-CZ" altLang="cs-CZ" dirty="0" smtClean="0">
                <a:cs typeface="Times New Roman" pitchFamily="18" charset="0"/>
              </a:rPr>
              <a:t>jako jsou veřejně prospěšné práce, společensky účelná pracovní místa, krátkodobé pracovní příležitosti, pracovní trénink, odborné praxe a stáže, včetně podpory mezinárodní pracovní mobility;</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Podpora flexibilních forem zaměstnání </a:t>
            </a:r>
            <a:r>
              <a:rPr lang="cs-CZ" altLang="cs-CZ" dirty="0" smtClean="0">
                <a:cs typeface="Times New Roman" pitchFamily="18" charset="0"/>
              </a:rPr>
              <a:t>jako způsobu vytváření podmínek zejména pro uplatnění žen, mladých lidí, starších osob a dalších osob znevýhodněných na trhu práce (zkrácený úvazek, rotace na pracovním místě, sdílení pracovního místa, práce na dálku apod.);</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Doprovodná opatření umožňující začlenění podpořených osob na trh práce </a:t>
            </a:r>
            <a:r>
              <a:rPr lang="cs-CZ" altLang="cs-CZ" dirty="0" smtClean="0">
                <a:cs typeface="Times New Roman" pitchFamily="18" charset="0"/>
              </a:rPr>
              <a:t>s cílem usnadnění přístupu cílových skupin k hlavní formě podpory v této investiční prioritě – zejména podpora zapracování, dopravy, ubytování a stravování účastníků, péče o závislé osoby, zvyšování finanční gramotnosti a prevence předlužení a další doprovodné sociální aktivity umožňující začlenění podpořených osob na trh práce. Tyto aktivity jsou dostupné podpořeným osobám pouze po dobu jejich účasti na projektu, resp. po dobu trvání hlavní formy podpory v rámci projektu;</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Motivační aktivity</a:t>
            </a:r>
            <a:r>
              <a:rPr lang="cs-CZ" altLang="cs-CZ" dirty="0" smtClean="0">
                <a:cs typeface="Times New Roman" pitchFamily="18" charset="0"/>
              </a:rPr>
              <a:t> – aktivity zaměřené na zvýšení orientace v požadavcích trhu práce, požadavcích volných pracovních míst na trhu práce, dále příprava k zařazení do rekvalifikace, resp. jiného nástroje aktivní politiky zaměstnanosti, včetně obnovení pracovních návyků;</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Pracovní rehabilitace </a:t>
            </a:r>
            <a:r>
              <a:rPr lang="cs-CZ" altLang="cs-CZ" dirty="0" smtClean="0">
                <a:cs typeface="Times New Roman" pitchFamily="18" charset="0"/>
              </a:rPr>
              <a:t>– podpora souvislé činnosti zaměřené na získání a udržení vhodného zaměstnání osoby se zdravotním postižením;</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Realizace nových či inovativních nástrojů aktivní politiky zaměstnanosti </a:t>
            </a:r>
            <a:r>
              <a:rPr lang="cs-CZ" altLang="cs-CZ" dirty="0" smtClean="0">
                <a:cs typeface="Times New Roman" pitchFamily="18" charset="0"/>
              </a:rPr>
              <a:t>v souladu s aktuálními potřebami trhu práce, včetně podpory principů sociální ekonomiky;</a:t>
            </a:r>
          </a:p>
          <a:p>
            <a:pPr algn="just">
              <a:spcBef>
                <a:spcPts val="300"/>
              </a:spcBef>
              <a:spcAft>
                <a:spcPts val="300"/>
              </a:spcAft>
              <a:buFont typeface="Symbol" pitchFamily="18" charset="2"/>
              <a:buChar char=""/>
            </a:pPr>
            <a:endParaRPr lang="cs-CZ" altLang="cs-CZ" dirty="0" smtClean="0">
              <a:cs typeface="Times New Roman" pitchFamily="18" charset="0"/>
            </a:endParaRPr>
          </a:p>
          <a:p>
            <a:pPr algn="just">
              <a:spcBef>
                <a:spcPts val="725"/>
              </a:spcBef>
              <a:spcAft>
                <a:spcPts val="725"/>
              </a:spcAft>
            </a:pPr>
            <a:r>
              <a:rPr lang="cs-CZ" altLang="cs-CZ" sz="1400" dirty="0" smtClean="0">
                <a:latin typeface="Times New Roman" pitchFamily="18" charset="0"/>
                <a:cs typeface="Times New Roman" pitchFamily="18" charset="0"/>
              </a:rPr>
              <a:t>Aktivity v rámci specifického cíle 1.1.2 </a:t>
            </a:r>
            <a:r>
              <a:rPr lang="cs-CZ" altLang="cs-CZ" sz="1400" dirty="0" smtClean="0">
                <a:cs typeface="Times New Roman" pitchFamily="18" charset="0"/>
              </a:rPr>
              <a:t>Zvýšit zaměstnanost podpořených mladých osob prostřednictvím programu Záruky pro mládež</a:t>
            </a:r>
            <a:endParaRPr lang="cs-CZ" altLang="cs-CZ" sz="1600" dirty="0" smtClean="0">
              <a:latin typeface="Times New Roman" pitchFamily="18" charset="0"/>
              <a:cs typeface="Times New Roman" pitchFamily="18" charset="0"/>
            </a:endParaRPr>
          </a:p>
          <a:p>
            <a:pPr algn="just">
              <a:spcAft>
                <a:spcPts val="600"/>
              </a:spcAft>
              <a:buFont typeface="Symbol" pitchFamily="18" charset="2"/>
              <a:buChar char=""/>
            </a:pPr>
            <a:r>
              <a:rPr lang="cs-CZ" altLang="cs-CZ" sz="1400" dirty="0" smtClean="0">
                <a:latin typeface="Times New Roman" pitchFamily="18" charset="0"/>
                <a:cs typeface="Times New Roman" pitchFamily="18" charset="0"/>
              </a:rPr>
              <a:t>  </a:t>
            </a:r>
            <a:r>
              <a:rPr lang="cs-CZ" altLang="cs-CZ" sz="1400" dirty="0" smtClean="0">
                <a:solidFill>
                  <a:srgbClr val="000000"/>
                </a:solidFill>
                <a:cs typeface="Times New Roman" pitchFamily="18" charset="0"/>
              </a:rPr>
              <a:t>Zprostředkování zaměstnání uchazečům o zaměstnání a poskytování souvisejících služeb v oblasti zaměstnanosti; </a:t>
            </a:r>
            <a:endParaRPr lang="cs-CZ" altLang="cs-CZ" sz="1600" dirty="0" smtClean="0">
              <a:latin typeface="Times New Roman" pitchFamily="18" charset="0"/>
              <a:cs typeface="Times New Roman" pitchFamily="18" charset="0"/>
            </a:endParaRPr>
          </a:p>
          <a:p>
            <a:pPr algn="just">
              <a:spcAft>
                <a:spcPts val="600"/>
              </a:spcAft>
              <a:buFont typeface="Symbol" pitchFamily="18" charset="2"/>
              <a:buChar char=""/>
            </a:pPr>
            <a:r>
              <a:rPr lang="cs-CZ" altLang="cs-CZ" sz="1400" dirty="0" smtClean="0">
                <a:solidFill>
                  <a:srgbClr val="000000"/>
                </a:solidFill>
                <a:cs typeface="Times New Roman" pitchFamily="18" charset="0"/>
              </a:rPr>
              <a:t>Poskytování poradenské činnosti za účelem zjišťování osobnostních a kvalifikačních předpokladů mladých pro volbu povolání, pro zprostředkování vhodného zaměstnání  a při výběru vhodných nástrojů aktivní politiky zaměstnanosti. Poskytování poradenství v oblasti další účasti ve vzdělávání, zvyšování či prohlubování kvalifikace, včetně podpory rekvalifikací, s cílem harmonizovat vztah mezi nabídkou a poptávkou na trhu práce; </a:t>
            </a:r>
            <a:endParaRPr lang="cs-CZ" altLang="cs-CZ" sz="1600" dirty="0" smtClean="0">
              <a:latin typeface="Times New Roman" pitchFamily="18" charset="0"/>
              <a:cs typeface="Times New Roman" pitchFamily="18" charset="0"/>
            </a:endParaRPr>
          </a:p>
          <a:p>
            <a:pPr algn="just">
              <a:spcAft>
                <a:spcPts val="600"/>
              </a:spcAft>
              <a:buFont typeface="Symbol" pitchFamily="18" charset="2"/>
              <a:buChar char=""/>
            </a:pPr>
            <a:r>
              <a:rPr lang="cs-CZ" altLang="cs-CZ" sz="1400" dirty="0" smtClean="0">
                <a:cs typeface="Times New Roman" pitchFamily="18" charset="0"/>
              </a:rPr>
              <a:t>Poskytování rekvalifikací – získání nové kvalifikace, zvyšování, rozšiřování nebo prohlubování dosavadní kvalifikace, včetně jejího udržování a obnovování. Za rekvalifikaci se považuje i získání kvalifikace pro pracovní uplatnění osoby, která dosud žádnou kvalifikaci nezískala;</a:t>
            </a:r>
            <a:endParaRPr lang="cs-CZ" altLang="cs-CZ" sz="1600" dirty="0" smtClean="0">
              <a:latin typeface="Times New Roman" pitchFamily="18" charset="0"/>
              <a:cs typeface="Times New Roman" pitchFamily="18" charset="0"/>
            </a:endParaRPr>
          </a:p>
          <a:p>
            <a:pPr algn="just">
              <a:spcAft>
                <a:spcPts val="600"/>
              </a:spcAft>
              <a:buFont typeface="Symbol" pitchFamily="18" charset="2"/>
              <a:buChar char=""/>
            </a:pPr>
            <a:r>
              <a:rPr lang="cs-CZ" altLang="cs-CZ" sz="1400" dirty="0" smtClean="0">
                <a:solidFill>
                  <a:srgbClr val="000000"/>
                </a:solidFill>
                <a:cs typeface="Times New Roman" pitchFamily="18" charset="0"/>
              </a:rPr>
              <a:t>Podpora aktivit k získání pracovních návyků a zkušeností jako jsou veřejně prospěšné práce, společensky účelná pracovní místa, krátkodobé pracovní příležitosti, pracovní trénink, odborné praxe a stáže, včetně podpory mezinárodní pracovní mobility; podpora vytváření míst určených k získání odborné praxe či podpora vytváření stáží;</a:t>
            </a:r>
            <a:endParaRPr lang="cs-CZ" altLang="cs-CZ" sz="1600" dirty="0" smtClean="0">
              <a:latin typeface="Times New Roman" pitchFamily="18" charset="0"/>
              <a:cs typeface="Times New Roman" pitchFamily="18" charset="0"/>
            </a:endParaRPr>
          </a:p>
          <a:p>
            <a:pPr algn="just">
              <a:spcAft>
                <a:spcPts val="600"/>
              </a:spcAft>
              <a:buFont typeface="Symbol" pitchFamily="18" charset="2"/>
              <a:buChar char=""/>
            </a:pPr>
            <a:r>
              <a:rPr lang="cs-CZ" altLang="cs-CZ" sz="1400" dirty="0" smtClean="0">
                <a:solidFill>
                  <a:srgbClr val="000000"/>
                </a:solidFill>
                <a:cs typeface="Times New Roman" pitchFamily="18" charset="0"/>
              </a:rPr>
              <a:t>Podpora zahájení samostatné výdělečné činnosti, a to zejména formou rekvalifikací, poradenství a poskytování příspěvků;</a:t>
            </a:r>
            <a:endParaRPr lang="cs-CZ" altLang="cs-CZ" sz="1600" dirty="0" smtClean="0">
              <a:latin typeface="Times New Roman" pitchFamily="18" charset="0"/>
              <a:cs typeface="Times New Roman" pitchFamily="18" charset="0"/>
            </a:endParaRPr>
          </a:p>
          <a:p>
            <a:pPr algn="just">
              <a:spcAft>
                <a:spcPts val="600"/>
              </a:spcAft>
              <a:buFont typeface="Symbol" pitchFamily="18" charset="2"/>
              <a:buChar char=""/>
            </a:pPr>
            <a:r>
              <a:rPr lang="cs-CZ" altLang="cs-CZ" sz="1400" dirty="0" smtClean="0">
                <a:solidFill>
                  <a:srgbClr val="000000"/>
                </a:solidFill>
                <a:cs typeface="Times New Roman" pitchFamily="18" charset="0"/>
              </a:rPr>
              <a:t>Motivační aktivity zaměřené na zvýšení orientace mladých lidí v požadavcích trhu práce, požadavcích volných pracovních míst na trhu práce, dále příprava k zařazení do rekvalifikace, resp. jiného</a:t>
            </a:r>
            <a:r>
              <a:rPr lang="cs-CZ" altLang="cs-CZ" sz="1400" dirty="0" smtClean="0">
                <a:cs typeface="Times New Roman" pitchFamily="18" charset="0"/>
              </a:rPr>
              <a:t> nástroje aktivní politiky zaměstnanosti, včetně obnovení nebo získání pracovních návyků.</a:t>
            </a:r>
            <a:endParaRPr lang="cs-CZ" altLang="cs-CZ" sz="1600" dirty="0" smtClean="0">
              <a:latin typeface="Times New Roman" pitchFamily="18" charset="0"/>
              <a:cs typeface="Times New Roman" pitchFamily="18" charset="0"/>
            </a:endParaRPr>
          </a:p>
          <a:p>
            <a:pPr algn="just">
              <a:spcBef>
                <a:spcPts val="300"/>
              </a:spcBef>
              <a:spcAft>
                <a:spcPts val="300"/>
              </a:spcAft>
              <a:buFont typeface="Symbol" pitchFamily="18" charset="2"/>
              <a:buNone/>
            </a:pPr>
            <a:endParaRPr lang="cs-CZ" altLang="cs-CZ" sz="1400" dirty="0" smtClean="0">
              <a:latin typeface="Times New Roman" pitchFamily="18" charset="0"/>
              <a:cs typeface="Times New Roman" pitchFamily="18" charset="0"/>
            </a:endParaRPr>
          </a:p>
          <a:p>
            <a:endParaRPr lang="cs-CZ" dirty="0"/>
          </a:p>
        </p:txBody>
      </p:sp>
      <p:sp>
        <p:nvSpPr>
          <p:cNvPr id="4" name="Zástupný symbol pro číslo snímku 3"/>
          <p:cNvSpPr>
            <a:spLocks noGrp="1"/>
          </p:cNvSpPr>
          <p:nvPr>
            <p:ph type="sldNum" sz="quarter" idx="10"/>
          </p:nvPr>
        </p:nvSpPr>
        <p:spPr/>
        <p:txBody>
          <a:bodyPr/>
          <a:lstStyle/>
          <a:p>
            <a:fld id="{7FB00E8A-34AC-4AF6-8E0E-430E3FCF89B2}" type="slidenum">
              <a:rPr lang="cs-CZ" smtClean="0"/>
              <a:t>7</a:t>
            </a:fld>
            <a:endParaRPr lang="cs-CZ"/>
          </a:p>
        </p:txBody>
      </p:sp>
    </p:spTree>
    <p:extLst>
      <p:ext uri="{BB962C8B-B14F-4D97-AF65-F5344CB8AC3E}">
        <p14:creationId xmlns:p14="http://schemas.microsoft.com/office/powerpoint/2010/main" val="1042058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lvl1pPr algn="just" eaLnBrk="0" hangingPunct="0">
              <a:lnSpc>
                <a:spcPct val="145000"/>
              </a:lnSpc>
              <a:buChar char="•"/>
              <a:defRPr>
                <a:solidFill>
                  <a:srgbClr val="143F7E"/>
                </a:solidFill>
                <a:latin typeface="Arial" charset="0"/>
              </a:defRPr>
            </a:lvl1pPr>
            <a:lvl2pPr marL="742950" indent="-285750" algn="just" eaLnBrk="0" hangingPunct="0">
              <a:lnSpc>
                <a:spcPct val="145000"/>
              </a:lnSpc>
              <a:buChar char="•"/>
              <a:defRPr>
                <a:solidFill>
                  <a:srgbClr val="143F7E"/>
                </a:solidFill>
                <a:latin typeface="Arial" charset="0"/>
              </a:defRPr>
            </a:lvl2pPr>
            <a:lvl3pPr marL="1143000" indent="-228600" algn="just" eaLnBrk="0" hangingPunct="0">
              <a:lnSpc>
                <a:spcPct val="145000"/>
              </a:lnSpc>
              <a:buChar char="•"/>
              <a:defRPr>
                <a:solidFill>
                  <a:srgbClr val="143F7E"/>
                </a:solidFill>
                <a:latin typeface="Arial" charset="0"/>
              </a:defRPr>
            </a:lvl3pPr>
            <a:lvl4pPr marL="1600200" indent="-228600" algn="just" eaLnBrk="0" hangingPunct="0">
              <a:lnSpc>
                <a:spcPct val="145000"/>
              </a:lnSpc>
              <a:buChar char="•"/>
              <a:defRPr>
                <a:solidFill>
                  <a:srgbClr val="143F7E"/>
                </a:solidFill>
                <a:latin typeface="Arial" charset="0"/>
              </a:defRPr>
            </a:lvl4pPr>
            <a:lvl5pPr marL="2057400" indent="-228600" algn="just" eaLnBrk="0" hangingPunct="0">
              <a:lnSpc>
                <a:spcPct val="145000"/>
              </a:lnSpc>
              <a:buChar char="•"/>
              <a:defRPr>
                <a:solidFill>
                  <a:srgbClr val="143F7E"/>
                </a:solidFill>
                <a:latin typeface="Arial" charset="0"/>
              </a:defRPr>
            </a:lvl5pPr>
            <a:lvl6pPr marL="2514600" indent="-228600" algn="just" eaLnBrk="0" fontAlgn="base" hangingPunct="0">
              <a:lnSpc>
                <a:spcPct val="145000"/>
              </a:lnSpc>
              <a:spcBef>
                <a:spcPct val="0"/>
              </a:spcBef>
              <a:spcAft>
                <a:spcPct val="0"/>
              </a:spcAft>
              <a:buChar char="•"/>
              <a:defRPr>
                <a:solidFill>
                  <a:srgbClr val="143F7E"/>
                </a:solidFill>
                <a:latin typeface="Arial" charset="0"/>
              </a:defRPr>
            </a:lvl6pPr>
            <a:lvl7pPr marL="2971800" indent="-228600" algn="just" eaLnBrk="0" fontAlgn="base" hangingPunct="0">
              <a:lnSpc>
                <a:spcPct val="145000"/>
              </a:lnSpc>
              <a:spcBef>
                <a:spcPct val="0"/>
              </a:spcBef>
              <a:spcAft>
                <a:spcPct val="0"/>
              </a:spcAft>
              <a:buChar char="•"/>
              <a:defRPr>
                <a:solidFill>
                  <a:srgbClr val="143F7E"/>
                </a:solidFill>
                <a:latin typeface="Arial" charset="0"/>
              </a:defRPr>
            </a:lvl7pPr>
            <a:lvl8pPr marL="3429000" indent="-228600" algn="just" eaLnBrk="0" fontAlgn="base" hangingPunct="0">
              <a:lnSpc>
                <a:spcPct val="145000"/>
              </a:lnSpc>
              <a:spcBef>
                <a:spcPct val="0"/>
              </a:spcBef>
              <a:spcAft>
                <a:spcPct val="0"/>
              </a:spcAft>
              <a:buChar char="•"/>
              <a:defRPr>
                <a:solidFill>
                  <a:srgbClr val="143F7E"/>
                </a:solidFill>
                <a:latin typeface="Arial" charset="0"/>
              </a:defRPr>
            </a:lvl8pPr>
            <a:lvl9pPr marL="3886200" indent="-228600" algn="just" eaLnBrk="0" fontAlgn="base" hangingPunct="0">
              <a:lnSpc>
                <a:spcPct val="145000"/>
              </a:lnSpc>
              <a:spcBef>
                <a:spcPct val="0"/>
              </a:spcBef>
              <a:spcAft>
                <a:spcPct val="0"/>
              </a:spcAft>
              <a:buChar char="•"/>
              <a:defRPr>
                <a:solidFill>
                  <a:srgbClr val="143F7E"/>
                </a:solidFill>
                <a:latin typeface="Arial" charset="0"/>
              </a:defRPr>
            </a:lvl9pPr>
          </a:lstStyle>
          <a:p>
            <a:pPr algn="r" eaLnBrk="1" hangingPunct="1">
              <a:lnSpc>
                <a:spcPct val="100000"/>
              </a:lnSpc>
              <a:buFontTx/>
              <a:buNone/>
              <a:defRPr/>
            </a:pPr>
            <a:fld id="{5AE89462-3DD5-4086-BE51-BAEC767B028F}" type="slidenum">
              <a:rPr lang="cs-CZ" smtClean="0">
                <a:solidFill>
                  <a:srgbClr val="000000"/>
                </a:solidFill>
              </a:rPr>
              <a:pPr algn="r" eaLnBrk="1" hangingPunct="1">
                <a:lnSpc>
                  <a:spcPct val="100000"/>
                </a:lnSpc>
                <a:buFontTx/>
                <a:buNone/>
                <a:defRPr/>
              </a:pPr>
              <a:t>8</a:t>
            </a:fld>
            <a:endParaRPr lang="cs-CZ" smtClean="0">
              <a:solidFill>
                <a:srgbClr val="000000"/>
              </a:solidFill>
            </a:endParaRPr>
          </a:p>
        </p:txBody>
      </p:sp>
      <p:sp>
        <p:nvSpPr>
          <p:cNvPr id="33795" name="Rectangle 1026"/>
          <p:cNvSpPr>
            <a:spLocks noGrp="1" noRot="1" noChangeAspect="1" noChangeArrowheads="1" noTextEdit="1"/>
          </p:cNvSpPr>
          <p:nvPr>
            <p:ph type="sldImg"/>
          </p:nvPr>
        </p:nvSpPr>
        <p:spPr>
          <a:ln/>
        </p:spPr>
      </p:sp>
      <p:sp>
        <p:nvSpPr>
          <p:cNvPr id="33796" name="Rectangle 1027"/>
          <p:cNvSpPr>
            <a:spLocks noGrp="1" noChangeArrowheads="1"/>
          </p:cNvSpPr>
          <p:nvPr>
            <p:ph type="body" idx="1"/>
          </p:nvPr>
        </p:nvSpPr>
        <p:spPr>
          <a:noFill/>
        </p:spPr>
        <p:txBody>
          <a:bodyPr/>
          <a:lstStyle/>
          <a:p>
            <a:pPr eaLnBrk="1" hangingPunct="1"/>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ltLang="cs-CZ" b="1" dirty="0" smtClean="0"/>
              <a:t>SC 1.1.1</a:t>
            </a:r>
          </a:p>
          <a:p>
            <a:r>
              <a:rPr lang="cs-CZ" altLang="cs-CZ" b="1" dirty="0" smtClean="0"/>
              <a:t>Cílové skupiny </a:t>
            </a:r>
            <a:r>
              <a:rPr lang="cs-CZ" altLang="cs-CZ" dirty="0" smtClean="0"/>
              <a:t>zahrnují především uchazeče a zájemce o zaměstnání, OZP - osoby se zdravotním postižením, osoby s kumulací hendikepů na trhu práce a ekonomicky neaktivní osoby, včetně osob vracejících se na trh práce po návratu z mateřské/rodičovské dovolené. Zvláštní důraz bude kladen na osoby znevýhodněné na trhu práce (např. osoby 55 – 64 let, osoby do 25 let věku, příslušníci etnických menšin a osoby s nízkou úrovní kvalifikace (stupeň ISCED 0 – 2)). </a:t>
            </a:r>
          </a:p>
          <a:p>
            <a:endParaRPr lang="cs-CZ" altLang="cs-CZ" dirty="0" smtClean="0"/>
          </a:p>
          <a:p>
            <a:r>
              <a:rPr lang="cs-CZ" altLang="cs-CZ" dirty="0" smtClean="0"/>
              <a:t>Podporované aktivity – jedná se o nástroje a opatření aktivní politiky zaměstnanosti</a:t>
            </a:r>
          </a:p>
          <a:p>
            <a:pPr algn="just">
              <a:spcAft>
                <a:spcPts val="600"/>
              </a:spcAft>
            </a:pPr>
            <a:r>
              <a:rPr lang="cs-CZ" altLang="cs-CZ" i="1" dirty="0" smtClean="0">
                <a:cs typeface="Times New Roman" pitchFamily="18" charset="0"/>
              </a:rPr>
              <a:t>Aktivity v rámci specifického cíle 1.1.1 </a:t>
            </a:r>
            <a:r>
              <a:rPr lang="cs-CZ" altLang="cs-CZ" dirty="0" smtClean="0">
                <a:cs typeface="Times New Roman" pitchFamily="18" charset="0"/>
              </a:rPr>
              <a:t>Zvýšit zaměstnanost podpořených osob, zejména starších, </a:t>
            </a:r>
            <a:r>
              <a:rPr lang="cs-CZ" altLang="cs-CZ" dirty="0" err="1" smtClean="0">
                <a:cs typeface="Times New Roman" pitchFamily="18" charset="0"/>
              </a:rPr>
              <a:t>nízkokvalifikovaných</a:t>
            </a:r>
            <a:r>
              <a:rPr lang="cs-CZ" altLang="cs-CZ" dirty="0" smtClean="0">
                <a:cs typeface="Times New Roman" pitchFamily="18" charset="0"/>
              </a:rPr>
              <a:t> a znevýhodněných</a:t>
            </a:r>
            <a:r>
              <a:rPr lang="cs-CZ" altLang="cs-CZ" i="1" dirty="0" smtClean="0">
                <a:cs typeface="Times New Roman" pitchFamily="18" charset="0"/>
              </a:rPr>
              <a:t>:</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Zprostředkování zaměstnání</a:t>
            </a:r>
            <a:r>
              <a:rPr lang="cs-CZ" altLang="cs-CZ" dirty="0" smtClean="0">
                <a:cs typeface="Times New Roman" pitchFamily="18" charset="0"/>
              </a:rPr>
              <a:t> – realizace činností souvisejících s vyhledáváním zaměstnání pro osobu, která se o práci uchází včetně podpory mezinárodní pracovní mobility; dále s vyhledáváním zaměstnanců pro zaměstnavatele, který hledá nové pracovní síly; poradenská a informační činnost v oblasti pracovních příležitostí; sdílené zprostředkování zaměstnání prostřednictvím agentur práce;</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Poradenské a informační činnosti a programy </a:t>
            </a:r>
            <a:r>
              <a:rPr lang="cs-CZ" altLang="cs-CZ" dirty="0" smtClean="0">
                <a:cs typeface="Times New Roman" pitchFamily="18" charset="0"/>
              </a:rPr>
              <a:t>– realizace poradenských činností a programů, jejichž cílem je zjišťování osobnostních a kvalifikačních předpokladů osob pro volbu povolání, pro zprostředkování vhodného zaměstnání; příprava k práci osob se zdravotním postižením a při výběru vhodných nástrojů aktivní politiky zaměstnanosti (za možného využití profilace uchazečů o zaměstnání a </a:t>
            </a:r>
            <a:r>
              <a:rPr lang="cs-CZ" altLang="cs-CZ" dirty="0" err="1" smtClean="0">
                <a:cs typeface="Times New Roman" pitchFamily="18" charset="0"/>
              </a:rPr>
              <a:t>targetingu</a:t>
            </a:r>
            <a:r>
              <a:rPr lang="cs-CZ" altLang="cs-CZ" dirty="0" smtClean="0">
                <a:cs typeface="Times New Roman" pitchFamily="18" charset="0"/>
              </a:rPr>
              <a:t>), podpora JOB klubů,</a:t>
            </a:r>
            <a:r>
              <a:rPr lang="cs-CZ" altLang="cs-CZ" sz="1400" dirty="0" smtClean="0">
                <a:latin typeface="Times New Roman" pitchFamily="18" charset="0"/>
                <a:cs typeface="Times New Roman" pitchFamily="18" charset="0"/>
              </a:rPr>
              <a:t> </a:t>
            </a:r>
            <a:r>
              <a:rPr lang="cs-CZ" altLang="cs-CZ" dirty="0" smtClean="0">
                <a:cs typeface="Times New Roman" pitchFamily="18" charset="0"/>
              </a:rPr>
              <a:t>řízené poradenství ke změně kvalifikace;</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Bilanční a pracovní diagnostika</a:t>
            </a:r>
            <a:r>
              <a:rPr lang="cs-CZ" altLang="cs-CZ" dirty="0" smtClean="0">
                <a:cs typeface="Times New Roman" pitchFamily="18" charset="0"/>
              </a:rPr>
              <a:t> – podpora souladu mezi schopnostním, vzdělanostním a pracovním potenciálem osob a možností jejich reálného uplatnění na trhu práce; pracovní diagnostika jako subsystém bilanční diagnostiky se přímo zaměřuje na možnosti konkrétního pracovního uplatnění odpovídajícího schopnostem a zájmům klienta;</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Rekvalifikace</a:t>
            </a:r>
            <a:r>
              <a:rPr lang="cs-CZ" altLang="cs-CZ" dirty="0" smtClean="0">
                <a:cs typeface="Times New Roman" pitchFamily="18" charset="0"/>
              </a:rPr>
              <a:t> – podpora při získání nové kvalifikace, při zvyšování, rozšiřování nebo prohlubování dosavadní kvalifikace, včetně jejího udržování a obnovování. Za rekvalifikaci se považuje i získání kvalifikace pro pracovní uplatnění osoby, která dosud žádnou kvalifikaci nezískala;</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Rozvoj základních kompetencí </a:t>
            </a:r>
            <a:r>
              <a:rPr lang="cs-CZ" altLang="cs-CZ" dirty="0" smtClean="0">
                <a:cs typeface="Times New Roman" pitchFamily="18" charset="0"/>
              </a:rPr>
              <a:t>za účelem snazšího uplatnění na trhu práce (např. čtenářská gramotnost, numerická gramotnost či rozvoj digitálních kompetencí apod.)</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Podpora vytváření nových pracovních míst </a:t>
            </a:r>
            <a:r>
              <a:rPr lang="cs-CZ" altLang="cs-CZ" dirty="0" smtClean="0">
                <a:cs typeface="Times New Roman" pitchFamily="18" charset="0"/>
              </a:rPr>
              <a:t>nebo míst vyhrazených pro určitou skupinu osob náležejících k ohroženým skupinám na trhu práce, včetně podpory začínajících OSVČ z řad uchazečů o zaměstnání či jiných skupin osob znevýhodněných na trhu práce;</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Podpora umístění na uvolněná pracovní místa </a:t>
            </a:r>
            <a:r>
              <a:rPr lang="cs-CZ" altLang="cs-CZ" dirty="0" smtClean="0">
                <a:cs typeface="Times New Roman" pitchFamily="18" charset="0"/>
              </a:rPr>
              <a:t>– bude podporováno nejenom vytváření či vymezování nových pracovních míst, ale rovněž umisťování ohrožených skupin osob na ta místa, která budou z různých příčin (např. odchod do důchodu, atd.) na trhu práce uvolňována; </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Podpora aktivit k získání pracovních návyků a zkušeností </a:t>
            </a:r>
            <a:r>
              <a:rPr lang="cs-CZ" altLang="cs-CZ" dirty="0" smtClean="0">
                <a:cs typeface="Times New Roman" pitchFamily="18" charset="0"/>
              </a:rPr>
              <a:t>jako jsou veřejně prospěšné práce, společensky účelná pracovní místa, krátkodobé pracovní příležitosti, pracovní trénink, odborné praxe a stáže, včetně podpory mezinárodní pracovní mobility;</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Podpora flexibilních forem zaměstnání </a:t>
            </a:r>
            <a:r>
              <a:rPr lang="cs-CZ" altLang="cs-CZ" dirty="0" smtClean="0">
                <a:cs typeface="Times New Roman" pitchFamily="18" charset="0"/>
              </a:rPr>
              <a:t>jako způsobu vytváření podmínek zejména pro uplatnění žen, mladých lidí, starších osob a dalších osob znevýhodněných na trhu práce (zkrácený úvazek, rotace na pracovním místě, sdílení pracovního místa, práce na dálku apod.);</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Doprovodná opatření umožňující začlenění podpořených osob na trh práce </a:t>
            </a:r>
            <a:r>
              <a:rPr lang="cs-CZ" altLang="cs-CZ" dirty="0" smtClean="0">
                <a:cs typeface="Times New Roman" pitchFamily="18" charset="0"/>
              </a:rPr>
              <a:t>s cílem usnadnění přístupu cílových skupin k hlavní formě podpory v této investiční prioritě – zejména podpora zapracování, dopravy, ubytování a stravování účastníků, péče o závislé osoby, zvyšování finanční gramotnosti a prevence předlužení a další doprovodné sociální aktivity umožňující začlenění podpořených osob na trh práce. Tyto aktivity jsou dostupné podpořeným osobám pouze po dobu jejich účasti na projektu, resp. po dobu trvání hlavní formy podpory v rámci projektu;</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Motivační aktivity</a:t>
            </a:r>
            <a:r>
              <a:rPr lang="cs-CZ" altLang="cs-CZ" dirty="0" smtClean="0">
                <a:cs typeface="Times New Roman" pitchFamily="18" charset="0"/>
              </a:rPr>
              <a:t> – aktivity zaměřené na zvýšení orientace v požadavcích trhu práce, požadavcích volných pracovních míst na trhu práce, dále příprava k zařazení do rekvalifikace, resp. jiného nástroje aktivní politiky zaměstnanosti, včetně obnovení pracovních návyků;</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Pracovní rehabilitace </a:t>
            </a:r>
            <a:r>
              <a:rPr lang="cs-CZ" altLang="cs-CZ" dirty="0" smtClean="0">
                <a:cs typeface="Times New Roman" pitchFamily="18" charset="0"/>
              </a:rPr>
              <a:t>– podpora souvislé činnosti zaměřené na získání a udržení vhodného zaměstnání osoby se zdravotním postižením;</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Realizace nových či inovativních nástrojů aktivní politiky zaměstnanosti </a:t>
            </a:r>
            <a:r>
              <a:rPr lang="cs-CZ" altLang="cs-CZ" dirty="0" smtClean="0">
                <a:cs typeface="Times New Roman" pitchFamily="18" charset="0"/>
              </a:rPr>
              <a:t>v souladu s aktuálními potřebami trhu práce, včetně podpory principů sociální ekonomiky;</a:t>
            </a:r>
          </a:p>
          <a:p>
            <a:pPr algn="just">
              <a:spcBef>
                <a:spcPts val="300"/>
              </a:spcBef>
              <a:spcAft>
                <a:spcPts val="300"/>
              </a:spcAft>
              <a:buFont typeface="Symbol" pitchFamily="18" charset="2"/>
              <a:buChar char=""/>
            </a:pPr>
            <a:endParaRPr lang="cs-CZ" altLang="cs-CZ" dirty="0" smtClean="0">
              <a:cs typeface="Times New Roman" pitchFamily="18" charset="0"/>
            </a:endParaRPr>
          </a:p>
          <a:p>
            <a:pPr algn="just">
              <a:spcBef>
                <a:spcPts val="725"/>
              </a:spcBef>
              <a:spcAft>
                <a:spcPts val="725"/>
              </a:spcAft>
            </a:pPr>
            <a:r>
              <a:rPr lang="cs-CZ" altLang="cs-CZ" sz="1400" dirty="0" smtClean="0">
                <a:latin typeface="Times New Roman" pitchFamily="18" charset="0"/>
                <a:cs typeface="Times New Roman" pitchFamily="18" charset="0"/>
              </a:rPr>
              <a:t>Aktivity v rámci specifického cíle 1.1.2 </a:t>
            </a:r>
            <a:r>
              <a:rPr lang="cs-CZ" altLang="cs-CZ" sz="1400" dirty="0" smtClean="0">
                <a:cs typeface="Times New Roman" pitchFamily="18" charset="0"/>
              </a:rPr>
              <a:t>Zvýšit zaměstnanost podpořených mladých osob prostřednictvím programu Záruky pro mládež</a:t>
            </a:r>
            <a:endParaRPr lang="cs-CZ" altLang="cs-CZ" sz="1600" dirty="0" smtClean="0">
              <a:latin typeface="Times New Roman" pitchFamily="18" charset="0"/>
              <a:cs typeface="Times New Roman" pitchFamily="18" charset="0"/>
            </a:endParaRPr>
          </a:p>
          <a:p>
            <a:pPr algn="just">
              <a:spcAft>
                <a:spcPts val="600"/>
              </a:spcAft>
              <a:buFont typeface="Symbol" pitchFamily="18" charset="2"/>
              <a:buChar char=""/>
            </a:pPr>
            <a:r>
              <a:rPr lang="cs-CZ" altLang="cs-CZ" sz="1400" dirty="0" smtClean="0">
                <a:latin typeface="Times New Roman" pitchFamily="18" charset="0"/>
                <a:cs typeface="Times New Roman" pitchFamily="18" charset="0"/>
              </a:rPr>
              <a:t>  </a:t>
            </a:r>
            <a:r>
              <a:rPr lang="cs-CZ" altLang="cs-CZ" sz="1400" dirty="0" smtClean="0">
                <a:solidFill>
                  <a:srgbClr val="000000"/>
                </a:solidFill>
                <a:cs typeface="Times New Roman" pitchFamily="18" charset="0"/>
              </a:rPr>
              <a:t>Zprostředkování zaměstnání uchazečům o zaměstnání a poskytování souvisejících služeb v oblasti zaměstnanosti; </a:t>
            </a:r>
            <a:endParaRPr lang="cs-CZ" altLang="cs-CZ" sz="1600" dirty="0" smtClean="0">
              <a:latin typeface="Times New Roman" pitchFamily="18" charset="0"/>
              <a:cs typeface="Times New Roman" pitchFamily="18" charset="0"/>
            </a:endParaRPr>
          </a:p>
          <a:p>
            <a:pPr algn="just">
              <a:spcAft>
                <a:spcPts val="600"/>
              </a:spcAft>
              <a:buFont typeface="Symbol" pitchFamily="18" charset="2"/>
              <a:buChar char=""/>
            </a:pPr>
            <a:r>
              <a:rPr lang="cs-CZ" altLang="cs-CZ" sz="1400" dirty="0" smtClean="0">
                <a:solidFill>
                  <a:srgbClr val="000000"/>
                </a:solidFill>
                <a:cs typeface="Times New Roman" pitchFamily="18" charset="0"/>
              </a:rPr>
              <a:t>Poskytování poradenské činnosti za účelem zjišťování osobnostních a kvalifikačních předpokladů mladých pro volbu povolání, pro zprostředkování vhodného zaměstnání  a při výběru vhodných nástrojů aktivní politiky zaměstnanosti. Poskytování poradenství v oblasti další účasti ve vzdělávání, zvyšování či prohlubování kvalifikace, včetně podpory rekvalifikací, s cílem harmonizovat vztah mezi nabídkou a poptávkou na trhu práce; </a:t>
            </a:r>
            <a:endParaRPr lang="cs-CZ" altLang="cs-CZ" sz="1600" dirty="0" smtClean="0">
              <a:latin typeface="Times New Roman" pitchFamily="18" charset="0"/>
              <a:cs typeface="Times New Roman" pitchFamily="18" charset="0"/>
            </a:endParaRPr>
          </a:p>
          <a:p>
            <a:pPr algn="just">
              <a:spcAft>
                <a:spcPts val="600"/>
              </a:spcAft>
              <a:buFont typeface="Symbol" pitchFamily="18" charset="2"/>
              <a:buChar char=""/>
            </a:pPr>
            <a:r>
              <a:rPr lang="cs-CZ" altLang="cs-CZ" sz="1400" dirty="0" smtClean="0">
                <a:cs typeface="Times New Roman" pitchFamily="18" charset="0"/>
              </a:rPr>
              <a:t>Poskytování rekvalifikací – získání nové kvalifikace, zvyšování, rozšiřování nebo prohlubování dosavadní kvalifikace, včetně jejího udržování a obnovování. Za rekvalifikaci se považuje i získání kvalifikace pro pracovní uplatnění osoby, která dosud žádnou kvalifikaci nezískala;</a:t>
            </a:r>
            <a:endParaRPr lang="cs-CZ" altLang="cs-CZ" sz="1600" dirty="0" smtClean="0">
              <a:latin typeface="Times New Roman" pitchFamily="18" charset="0"/>
              <a:cs typeface="Times New Roman" pitchFamily="18" charset="0"/>
            </a:endParaRPr>
          </a:p>
          <a:p>
            <a:pPr algn="just">
              <a:spcAft>
                <a:spcPts val="600"/>
              </a:spcAft>
              <a:buFont typeface="Symbol" pitchFamily="18" charset="2"/>
              <a:buChar char=""/>
            </a:pPr>
            <a:r>
              <a:rPr lang="cs-CZ" altLang="cs-CZ" sz="1400" dirty="0" smtClean="0">
                <a:solidFill>
                  <a:srgbClr val="000000"/>
                </a:solidFill>
                <a:cs typeface="Times New Roman" pitchFamily="18" charset="0"/>
              </a:rPr>
              <a:t>Podpora aktivit k získání pracovních návyků a zkušeností jako jsou veřejně prospěšné práce, společensky účelná pracovní místa, krátkodobé pracovní příležitosti, pracovní trénink, odborné praxe a stáže, včetně podpory mezinárodní pracovní mobility; podpora vytváření míst určených k získání odborné praxe či podpora vytváření stáží;</a:t>
            </a:r>
            <a:endParaRPr lang="cs-CZ" altLang="cs-CZ" sz="1600" dirty="0" smtClean="0">
              <a:latin typeface="Times New Roman" pitchFamily="18" charset="0"/>
              <a:cs typeface="Times New Roman" pitchFamily="18" charset="0"/>
            </a:endParaRPr>
          </a:p>
          <a:p>
            <a:pPr algn="just">
              <a:spcAft>
                <a:spcPts val="600"/>
              </a:spcAft>
              <a:buFont typeface="Symbol" pitchFamily="18" charset="2"/>
              <a:buChar char=""/>
            </a:pPr>
            <a:r>
              <a:rPr lang="cs-CZ" altLang="cs-CZ" sz="1400" dirty="0" smtClean="0">
                <a:solidFill>
                  <a:srgbClr val="000000"/>
                </a:solidFill>
                <a:cs typeface="Times New Roman" pitchFamily="18" charset="0"/>
              </a:rPr>
              <a:t>Podpora zahájení samostatné výdělečné činnosti, a to zejména formou rekvalifikací, poradenství a poskytování příspěvků;</a:t>
            </a:r>
            <a:endParaRPr lang="cs-CZ" altLang="cs-CZ" sz="1600" dirty="0" smtClean="0">
              <a:latin typeface="Times New Roman" pitchFamily="18" charset="0"/>
              <a:cs typeface="Times New Roman" pitchFamily="18" charset="0"/>
            </a:endParaRPr>
          </a:p>
          <a:p>
            <a:pPr algn="just">
              <a:spcAft>
                <a:spcPts val="600"/>
              </a:spcAft>
              <a:buFont typeface="Symbol" pitchFamily="18" charset="2"/>
              <a:buChar char=""/>
            </a:pPr>
            <a:r>
              <a:rPr lang="cs-CZ" altLang="cs-CZ" sz="1400" dirty="0" smtClean="0">
                <a:solidFill>
                  <a:srgbClr val="000000"/>
                </a:solidFill>
                <a:cs typeface="Times New Roman" pitchFamily="18" charset="0"/>
              </a:rPr>
              <a:t>Motivační aktivity zaměřené na zvýšení orientace mladých lidí v požadavcích trhu práce, požadavcích volných pracovních míst na trhu práce, dále příprava k zařazení do rekvalifikace, resp. jiného</a:t>
            </a:r>
            <a:r>
              <a:rPr lang="cs-CZ" altLang="cs-CZ" sz="1400" dirty="0" smtClean="0">
                <a:cs typeface="Times New Roman" pitchFamily="18" charset="0"/>
              </a:rPr>
              <a:t> nástroje aktivní politiky zaměstnanosti, včetně obnovení nebo získání pracovních návyků.</a:t>
            </a:r>
            <a:endParaRPr lang="cs-CZ" altLang="cs-CZ" sz="1600" dirty="0" smtClean="0">
              <a:latin typeface="Times New Roman" pitchFamily="18" charset="0"/>
              <a:cs typeface="Times New Roman" pitchFamily="18" charset="0"/>
            </a:endParaRPr>
          </a:p>
          <a:p>
            <a:pPr algn="just">
              <a:spcBef>
                <a:spcPts val="300"/>
              </a:spcBef>
              <a:spcAft>
                <a:spcPts val="300"/>
              </a:spcAft>
              <a:buFont typeface="Symbol" pitchFamily="18" charset="2"/>
              <a:buNone/>
            </a:pPr>
            <a:endParaRPr lang="cs-CZ" altLang="cs-CZ" sz="1400" dirty="0" smtClean="0">
              <a:latin typeface="Times New Roman" pitchFamily="18" charset="0"/>
              <a:cs typeface="Times New Roman" pitchFamily="18" charset="0"/>
            </a:endParaRPr>
          </a:p>
          <a:p>
            <a:endParaRPr lang="cs-CZ" dirty="0"/>
          </a:p>
        </p:txBody>
      </p:sp>
      <p:sp>
        <p:nvSpPr>
          <p:cNvPr id="4" name="Zástupný symbol pro číslo snímku 3"/>
          <p:cNvSpPr>
            <a:spLocks noGrp="1"/>
          </p:cNvSpPr>
          <p:nvPr>
            <p:ph type="sldNum" sz="quarter" idx="10"/>
          </p:nvPr>
        </p:nvSpPr>
        <p:spPr/>
        <p:txBody>
          <a:bodyPr/>
          <a:lstStyle/>
          <a:p>
            <a:fld id="{7FB00E8A-34AC-4AF6-8E0E-430E3FCF89B2}" type="slidenum">
              <a:rPr lang="cs-CZ" smtClean="0"/>
              <a:t>9</a:t>
            </a:fld>
            <a:endParaRPr lang="cs-CZ"/>
          </a:p>
        </p:txBody>
      </p:sp>
    </p:spTree>
    <p:extLst>
      <p:ext uri="{BB962C8B-B14F-4D97-AF65-F5344CB8AC3E}">
        <p14:creationId xmlns:p14="http://schemas.microsoft.com/office/powerpoint/2010/main" val="1042058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lvl1pPr algn="just" eaLnBrk="0" hangingPunct="0">
              <a:lnSpc>
                <a:spcPct val="145000"/>
              </a:lnSpc>
              <a:buChar char="•"/>
              <a:defRPr>
                <a:solidFill>
                  <a:srgbClr val="143F7E"/>
                </a:solidFill>
                <a:latin typeface="Arial" charset="0"/>
              </a:defRPr>
            </a:lvl1pPr>
            <a:lvl2pPr marL="742950" indent="-285750" algn="just" eaLnBrk="0" hangingPunct="0">
              <a:lnSpc>
                <a:spcPct val="145000"/>
              </a:lnSpc>
              <a:buChar char="•"/>
              <a:defRPr>
                <a:solidFill>
                  <a:srgbClr val="143F7E"/>
                </a:solidFill>
                <a:latin typeface="Arial" charset="0"/>
              </a:defRPr>
            </a:lvl2pPr>
            <a:lvl3pPr marL="1143000" indent="-228600" algn="just" eaLnBrk="0" hangingPunct="0">
              <a:lnSpc>
                <a:spcPct val="145000"/>
              </a:lnSpc>
              <a:buChar char="•"/>
              <a:defRPr>
                <a:solidFill>
                  <a:srgbClr val="143F7E"/>
                </a:solidFill>
                <a:latin typeface="Arial" charset="0"/>
              </a:defRPr>
            </a:lvl3pPr>
            <a:lvl4pPr marL="1600200" indent="-228600" algn="just" eaLnBrk="0" hangingPunct="0">
              <a:lnSpc>
                <a:spcPct val="145000"/>
              </a:lnSpc>
              <a:buChar char="•"/>
              <a:defRPr>
                <a:solidFill>
                  <a:srgbClr val="143F7E"/>
                </a:solidFill>
                <a:latin typeface="Arial" charset="0"/>
              </a:defRPr>
            </a:lvl4pPr>
            <a:lvl5pPr marL="2057400" indent="-228600" algn="just" eaLnBrk="0" hangingPunct="0">
              <a:lnSpc>
                <a:spcPct val="145000"/>
              </a:lnSpc>
              <a:buChar char="•"/>
              <a:defRPr>
                <a:solidFill>
                  <a:srgbClr val="143F7E"/>
                </a:solidFill>
                <a:latin typeface="Arial" charset="0"/>
              </a:defRPr>
            </a:lvl5pPr>
            <a:lvl6pPr marL="2514600" indent="-228600" algn="just" eaLnBrk="0" fontAlgn="base" hangingPunct="0">
              <a:lnSpc>
                <a:spcPct val="145000"/>
              </a:lnSpc>
              <a:spcBef>
                <a:spcPct val="0"/>
              </a:spcBef>
              <a:spcAft>
                <a:spcPct val="0"/>
              </a:spcAft>
              <a:buChar char="•"/>
              <a:defRPr>
                <a:solidFill>
                  <a:srgbClr val="143F7E"/>
                </a:solidFill>
                <a:latin typeface="Arial" charset="0"/>
              </a:defRPr>
            </a:lvl6pPr>
            <a:lvl7pPr marL="2971800" indent="-228600" algn="just" eaLnBrk="0" fontAlgn="base" hangingPunct="0">
              <a:lnSpc>
                <a:spcPct val="145000"/>
              </a:lnSpc>
              <a:spcBef>
                <a:spcPct val="0"/>
              </a:spcBef>
              <a:spcAft>
                <a:spcPct val="0"/>
              </a:spcAft>
              <a:buChar char="•"/>
              <a:defRPr>
                <a:solidFill>
                  <a:srgbClr val="143F7E"/>
                </a:solidFill>
                <a:latin typeface="Arial" charset="0"/>
              </a:defRPr>
            </a:lvl7pPr>
            <a:lvl8pPr marL="3429000" indent="-228600" algn="just" eaLnBrk="0" fontAlgn="base" hangingPunct="0">
              <a:lnSpc>
                <a:spcPct val="145000"/>
              </a:lnSpc>
              <a:spcBef>
                <a:spcPct val="0"/>
              </a:spcBef>
              <a:spcAft>
                <a:spcPct val="0"/>
              </a:spcAft>
              <a:buChar char="•"/>
              <a:defRPr>
                <a:solidFill>
                  <a:srgbClr val="143F7E"/>
                </a:solidFill>
                <a:latin typeface="Arial" charset="0"/>
              </a:defRPr>
            </a:lvl8pPr>
            <a:lvl9pPr marL="3886200" indent="-228600" algn="just" eaLnBrk="0" fontAlgn="base" hangingPunct="0">
              <a:lnSpc>
                <a:spcPct val="145000"/>
              </a:lnSpc>
              <a:spcBef>
                <a:spcPct val="0"/>
              </a:spcBef>
              <a:spcAft>
                <a:spcPct val="0"/>
              </a:spcAft>
              <a:buChar char="•"/>
              <a:defRPr>
                <a:solidFill>
                  <a:srgbClr val="143F7E"/>
                </a:solidFill>
                <a:latin typeface="Arial" charset="0"/>
              </a:defRPr>
            </a:lvl9pPr>
          </a:lstStyle>
          <a:p>
            <a:pPr algn="r" eaLnBrk="1" hangingPunct="1">
              <a:lnSpc>
                <a:spcPct val="100000"/>
              </a:lnSpc>
              <a:buFontTx/>
              <a:buNone/>
              <a:defRPr/>
            </a:pPr>
            <a:fld id="{5AE89462-3DD5-4086-BE51-BAEC767B028F}" type="slidenum">
              <a:rPr lang="cs-CZ" smtClean="0">
                <a:solidFill>
                  <a:srgbClr val="000000"/>
                </a:solidFill>
              </a:rPr>
              <a:pPr algn="r" eaLnBrk="1" hangingPunct="1">
                <a:lnSpc>
                  <a:spcPct val="100000"/>
                </a:lnSpc>
                <a:buFontTx/>
                <a:buNone/>
                <a:defRPr/>
              </a:pPr>
              <a:t>10</a:t>
            </a:fld>
            <a:endParaRPr lang="cs-CZ" smtClean="0">
              <a:solidFill>
                <a:srgbClr val="000000"/>
              </a:solidFill>
            </a:endParaRPr>
          </a:p>
        </p:txBody>
      </p:sp>
      <p:sp>
        <p:nvSpPr>
          <p:cNvPr id="33795" name="Rectangle 1026"/>
          <p:cNvSpPr>
            <a:spLocks noGrp="1" noRot="1" noChangeAspect="1" noChangeArrowheads="1" noTextEdit="1"/>
          </p:cNvSpPr>
          <p:nvPr>
            <p:ph type="sldImg"/>
          </p:nvPr>
        </p:nvSpPr>
        <p:spPr>
          <a:ln/>
        </p:spPr>
      </p:sp>
      <p:sp>
        <p:nvSpPr>
          <p:cNvPr id="33796" name="Rectangle 1027"/>
          <p:cNvSpPr>
            <a:spLocks noGrp="1" noChangeArrowheads="1"/>
          </p:cNvSpPr>
          <p:nvPr>
            <p:ph type="body" idx="1"/>
          </p:nvPr>
        </p:nvSpPr>
        <p:spPr>
          <a:noFill/>
        </p:spPr>
        <p:txBody>
          <a:bodyPr/>
          <a:lstStyle/>
          <a:p>
            <a:pPr eaLnBrk="1" hangingPunct="1"/>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ltLang="cs-CZ" b="1" dirty="0" smtClean="0"/>
              <a:t>SC 1.1.1</a:t>
            </a:r>
          </a:p>
          <a:p>
            <a:r>
              <a:rPr lang="cs-CZ" altLang="cs-CZ" b="1" dirty="0" smtClean="0"/>
              <a:t>Cílové skupiny </a:t>
            </a:r>
            <a:r>
              <a:rPr lang="cs-CZ" altLang="cs-CZ" dirty="0" smtClean="0"/>
              <a:t>zahrnují především uchazeče a zájemce o zaměstnání, OZP - osoby se zdravotním postižením, osoby s kumulací hendikepů na trhu práce a ekonomicky neaktivní osoby, včetně osob vracejících se na trh práce po návratu z mateřské/rodičovské dovolené. Zvláštní důraz bude kladen na osoby znevýhodněné na trhu práce (např. osoby 55 – 64 let, osoby do 25 let věku, příslušníci etnických menšin a osoby s nízkou úrovní kvalifikace (stupeň ISCED 0 – 2)). </a:t>
            </a:r>
          </a:p>
          <a:p>
            <a:endParaRPr lang="cs-CZ" altLang="cs-CZ" dirty="0" smtClean="0"/>
          </a:p>
          <a:p>
            <a:r>
              <a:rPr lang="cs-CZ" altLang="cs-CZ" dirty="0" smtClean="0"/>
              <a:t>Podporované aktivity – jedná se o nástroje a opatření aktivní politiky zaměstnanosti</a:t>
            </a:r>
          </a:p>
          <a:p>
            <a:pPr algn="just">
              <a:spcAft>
                <a:spcPts val="600"/>
              </a:spcAft>
            </a:pPr>
            <a:r>
              <a:rPr lang="cs-CZ" altLang="cs-CZ" i="1" dirty="0" smtClean="0">
                <a:cs typeface="Times New Roman" pitchFamily="18" charset="0"/>
              </a:rPr>
              <a:t>Aktivity v rámci specifického cíle 1.1.1 </a:t>
            </a:r>
            <a:r>
              <a:rPr lang="cs-CZ" altLang="cs-CZ" dirty="0" smtClean="0">
                <a:cs typeface="Times New Roman" pitchFamily="18" charset="0"/>
              </a:rPr>
              <a:t>Zvýšit zaměstnanost podpořených osob, zejména starších, </a:t>
            </a:r>
            <a:r>
              <a:rPr lang="cs-CZ" altLang="cs-CZ" dirty="0" err="1" smtClean="0">
                <a:cs typeface="Times New Roman" pitchFamily="18" charset="0"/>
              </a:rPr>
              <a:t>nízkokvalifikovaných</a:t>
            </a:r>
            <a:r>
              <a:rPr lang="cs-CZ" altLang="cs-CZ" dirty="0" smtClean="0">
                <a:cs typeface="Times New Roman" pitchFamily="18" charset="0"/>
              </a:rPr>
              <a:t> a znevýhodněných</a:t>
            </a:r>
            <a:r>
              <a:rPr lang="cs-CZ" altLang="cs-CZ" i="1" dirty="0" smtClean="0">
                <a:cs typeface="Times New Roman" pitchFamily="18" charset="0"/>
              </a:rPr>
              <a:t>:</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Zprostředkování zaměstnání</a:t>
            </a:r>
            <a:r>
              <a:rPr lang="cs-CZ" altLang="cs-CZ" dirty="0" smtClean="0">
                <a:cs typeface="Times New Roman" pitchFamily="18" charset="0"/>
              </a:rPr>
              <a:t> – realizace činností souvisejících s vyhledáváním zaměstnání pro osobu, která se o práci uchází včetně podpory mezinárodní pracovní mobility; dále s vyhledáváním zaměstnanců pro zaměstnavatele, který hledá nové pracovní síly; poradenská a informační činnost v oblasti pracovních příležitostí; sdílené zprostředkování zaměstnání prostřednictvím agentur práce;</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Poradenské a informační činnosti a programy </a:t>
            </a:r>
            <a:r>
              <a:rPr lang="cs-CZ" altLang="cs-CZ" dirty="0" smtClean="0">
                <a:cs typeface="Times New Roman" pitchFamily="18" charset="0"/>
              </a:rPr>
              <a:t>– realizace poradenských činností a programů, jejichž cílem je zjišťování osobnostních a kvalifikačních předpokladů osob pro volbu povolání, pro zprostředkování vhodného zaměstnání; příprava k práci osob se zdravotním postižením a při výběru vhodných nástrojů aktivní politiky zaměstnanosti (za možného využití profilace uchazečů o zaměstnání a </a:t>
            </a:r>
            <a:r>
              <a:rPr lang="cs-CZ" altLang="cs-CZ" dirty="0" err="1" smtClean="0">
                <a:cs typeface="Times New Roman" pitchFamily="18" charset="0"/>
              </a:rPr>
              <a:t>targetingu</a:t>
            </a:r>
            <a:r>
              <a:rPr lang="cs-CZ" altLang="cs-CZ" dirty="0" smtClean="0">
                <a:cs typeface="Times New Roman" pitchFamily="18" charset="0"/>
              </a:rPr>
              <a:t>), podpora JOB klubů,</a:t>
            </a:r>
            <a:r>
              <a:rPr lang="cs-CZ" altLang="cs-CZ" sz="1400" dirty="0" smtClean="0">
                <a:latin typeface="Times New Roman" pitchFamily="18" charset="0"/>
                <a:cs typeface="Times New Roman" pitchFamily="18" charset="0"/>
              </a:rPr>
              <a:t> </a:t>
            </a:r>
            <a:r>
              <a:rPr lang="cs-CZ" altLang="cs-CZ" dirty="0" smtClean="0">
                <a:cs typeface="Times New Roman" pitchFamily="18" charset="0"/>
              </a:rPr>
              <a:t>řízené poradenství ke změně kvalifikace;</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Bilanční a pracovní diagnostika</a:t>
            </a:r>
            <a:r>
              <a:rPr lang="cs-CZ" altLang="cs-CZ" dirty="0" smtClean="0">
                <a:cs typeface="Times New Roman" pitchFamily="18" charset="0"/>
              </a:rPr>
              <a:t> – podpora souladu mezi schopnostním, vzdělanostním a pracovním potenciálem osob a možností jejich reálného uplatnění na trhu práce; pracovní diagnostika jako subsystém bilanční diagnostiky se přímo zaměřuje na možnosti konkrétního pracovního uplatnění odpovídajícího schopnostem a zájmům klienta;</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Rekvalifikace</a:t>
            </a:r>
            <a:r>
              <a:rPr lang="cs-CZ" altLang="cs-CZ" dirty="0" smtClean="0">
                <a:cs typeface="Times New Roman" pitchFamily="18" charset="0"/>
              </a:rPr>
              <a:t> – podpora při získání nové kvalifikace, při zvyšování, rozšiřování nebo prohlubování dosavadní kvalifikace, včetně jejího udržování a obnovování. Za rekvalifikaci se považuje i získání kvalifikace pro pracovní uplatnění osoby, která dosud žádnou kvalifikaci nezískala;</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Rozvoj základních kompetencí </a:t>
            </a:r>
            <a:r>
              <a:rPr lang="cs-CZ" altLang="cs-CZ" dirty="0" smtClean="0">
                <a:cs typeface="Times New Roman" pitchFamily="18" charset="0"/>
              </a:rPr>
              <a:t>za účelem snazšího uplatnění na trhu práce (např. čtenářská gramotnost, numerická gramotnost či rozvoj digitálních kompetencí apod.)</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Podpora vytváření nových pracovních míst </a:t>
            </a:r>
            <a:r>
              <a:rPr lang="cs-CZ" altLang="cs-CZ" dirty="0" smtClean="0">
                <a:cs typeface="Times New Roman" pitchFamily="18" charset="0"/>
              </a:rPr>
              <a:t>nebo míst vyhrazených pro určitou skupinu osob náležejících k ohroženým skupinám na trhu práce, včetně podpory začínajících OSVČ z řad uchazečů o zaměstnání či jiných skupin osob znevýhodněných na trhu práce;</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Podpora umístění na uvolněná pracovní místa </a:t>
            </a:r>
            <a:r>
              <a:rPr lang="cs-CZ" altLang="cs-CZ" dirty="0" smtClean="0">
                <a:cs typeface="Times New Roman" pitchFamily="18" charset="0"/>
              </a:rPr>
              <a:t>– bude podporováno nejenom vytváření či vymezování nových pracovních míst, ale rovněž umisťování ohrožených skupin osob na ta místa, která budou z různých příčin (např. odchod do důchodu, atd.) na trhu práce uvolňována; </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Podpora aktivit k získání pracovních návyků a zkušeností </a:t>
            </a:r>
            <a:r>
              <a:rPr lang="cs-CZ" altLang="cs-CZ" dirty="0" smtClean="0">
                <a:cs typeface="Times New Roman" pitchFamily="18" charset="0"/>
              </a:rPr>
              <a:t>jako jsou veřejně prospěšné práce, společensky účelná pracovní místa, krátkodobé pracovní příležitosti, pracovní trénink, odborné praxe a stáže, včetně podpory mezinárodní pracovní mobility;</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Podpora flexibilních forem zaměstnání </a:t>
            </a:r>
            <a:r>
              <a:rPr lang="cs-CZ" altLang="cs-CZ" dirty="0" smtClean="0">
                <a:cs typeface="Times New Roman" pitchFamily="18" charset="0"/>
              </a:rPr>
              <a:t>jako způsobu vytváření podmínek zejména pro uplatnění žen, mladých lidí, starších osob a dalších osob znevýhodněných na trhu práce (zkrácený úvazek, rotace na pracovním místě, sdílení pracovního místa, práce na dálku apod.);</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Doprovodná opatření umožňující začlenění podpořených osob na trh práce </a:t>
            </a:r>
            <a:r>
              <a:rPr lang="cs-CZ" altLang="cs-CZ" dirty="0" smtClean="0">
                <a:cs typeface="Times New Roman" pitchFamily="18" charset="0"/>
              </a:rPr>
              <a:t>s cílem usnadnění přístupu cílových skupin k hlavní formě podpory v této investiční prioritě – zejména podpora zapracování, dopravy, ubytování a stravování účastníků, péče o závislé osoby, zvyšování finanční gramotnosti a prevence předlužení a další doprovodné sociální aktivity umožňující začlenění podpořených osob na trh práce. Tyto aktivity jsou dostupné podpořeným osobám pouze po dobu jejich účasti na projektu, resp. po dobu trvání hlavní formy podpory v rámci projektu;</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Motivační aktivity</a:t>
            </a:r>
            <a:r>
              <a:rPr lang="cs-CZ" altLang="cs-CZ" dirty="0" smtClean="0">
                <a:cs typeface="Times New Roman" pitchFamily="18" charset="0"/>
              </a:rPr>
              <a:t> – aktivity zaměřené na zvýšení orientace v požadavcích trhu práce, požadavcích volných pracovních míst na trhu práce, dále příprava k zařazení do rekvalifikace, resp. jiného nástroje aktivní politiky zaměstnanosti, včetně obnovení pracovních návyků;</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Pracovní rehabilitace </a:t>
            </a:r>
            <a:r>
              <a:rPr lang="cs-CZ" altLang="cs-CZ" dirty="0" smtClean="0">
                <a:cs typeface="Times New Roman" pitchFamily="18" charset="0"/>
              </a:rPr>
              <a:t>– podpora souvislé činnosti zaměřené na získání a udržení vhodného zaměstnání osoby se zdravotním postižením;</a:t>
            </a:r>
            <a:endParaRPr lang="cs-CZ" altLang="cs-CZ" sz="1400" dirty="0" smtClean="0">
              <a:latin typeface="Times New Roman" pitchFamily="18" charset="0"/>
              <a:cs typeface="Times New Roman" pitchFamily="18" charset="0"/>
            </a:endParaRPr>
          </a:p>
          <a:p>
            <a:pPr algn="just">
              <a:spcBef>
                <a:spcPts val="300"/>
              </a:spcBef>
              <a:spcAft>
                <a:spcPts val="300"/>
              </a:spcAft>
              <a:buFont typeface="Symbol" pitchFamily="18" charset="2"/>
              <a:buChar char=""/>
            </a:pPr>
            <a:r>
              <a:rPr lang="cs-CZ" altLang="cs-CZ" b="1" dirty="0" smtClean="0">
                <a:cs typeface="Times New Roman" pitchFamily="18" charset="0"/>
              </a:rPr>
              <a:t>Realizace nových či inovativních nástrojů aktivní politiky zaměstnanosti </a:t>
            </a:r>
            <a:r>
              <a:rPr lang="cs-CZ" altLang="cs-CZ" dirty="0" smtClean="0">
                <a:cs typeface="Times New Roman" pitchFamily="18" charset="0"/>
              </a:rPr>
              <a:t>v souladu s aktuálními potřebami trhu práce, včetně podpory principů sociální ekonomiky;</a:t>
            </a:r>
          </a:p>
          <a:p>
            <a:pPr algn="just">
              <a:spcBef>
                <a:spcPts val="300"/>
              </a:spcBef>
              <a:spcAft>
                <a:spcPts val="300"/>
              </a:spcAft>
              <a:buFont typeface="Symbol" pitchFamily="18" charset="2"/>
              <a:buChar char=""/>
            </a:pPr>
            <a:endParaRPr lang="cs-CZ" altLang="cs-CZ" dirty="0" smtClean="0">
              <a:cs typeface="Times New Roman" pitchFamily="18" charset="0"/>
            </a:endParaRPr>
          </a:p>
          <a:p>
            <a:pPr algn="just">
              <a:spcBef>
                <a:spcPts val="725"/>
              </a:spcBef>
              <a:spcAft>
                <a:spcPts val="725"/>
              </a:spcAft>
            </a:pPr>
            <a:r>
              <a:rPr lang="cs-CZ" altLang="cs-CZ" sz="1400" dirty="0" smtClean="0">
                <a:latin typeface="Times New Roman" pitchFamily="18" charset="0"/>
                <a:cs typeface="Times New Roman" pitchFamily="18" charset="0"/>
              </a:rPr>
              <a:t>Aktivity v rámci specifického cíle 1.1.2 </a:t>
            </a:r>
            <a:r>
              <a:rPr lang="cs-CZ" altLang="cs-CZ" sz="1400" dirty="0" smtClean="0">
                <a:cs typeface="Times New Roman" pitchFamily="18" charset="0"/>
              </a:rPr>
              <a:t>Zvýšit zaměstnanost podpořených mladých osob prostřednictvím programu Záruky pro mládež</a:t>
            </a:r>
            <a:endParaRPr lang="cs-CZ" altLang="cs-CZ" sz="1600" dirty="0" smtClean="0">
              <a:latin typeface="Times New Roman" pitchFamily="18" charset="0"/>
              <a:cs typeface="Times New Roman" pitchFamily="18" charset="0"/>
            </a:endParaRPr>
          </a:p>
          <a:p>
            <a:pPr algn="just">
              <a:spcAft>
                <a:spcPts val="600"/>
              </a:spcAft>
              <a:buFont typeface="Symbol" pitchFamily="18" charset="2"/>
              <a:buChar char=""/>
            </a:pPr>
            <a:r>
              <a:rPr lang="cs-CZ" altLang="cs-CZ" sz="1400" dirty="0" smtClean="0">
                <a:latin typeface="Times New Roman" pitchFamily="18" charset="0"/>
                <a:cs typeface="Times New Roman" pitchFamily="18" charset="0"/>
              </a:rPr>
              <a:t>  </a:t>
            </a:r>
            <a:r>
              <a:rPr lang="cs-CZ" altLang="cs-CZ" sz="1400" dirty="0" smtClean="0">
                <a:solidFill>
                  <a:srgbClr val="000000"/>
                </a:solidFill>
                <a:cs typeface="Times New Roman" pitchFamily="18" charset="0"/>
              </a:rPr>
              <a:t>Zprostředkování zaměstnání uchazečům o zaměstnání a poskytování souvisejících služeb v oblasti zaměstnanosti; </a:t>
            </a:r>
            <a:endParaRPr lang="cs-CZ" altLang="cs-CZ" sz="1600" dirty="0" smtClean="0">
              <a:latin typeface="Times New Roman" pitchFamily="18" charset="0"/>
              <a:cs typeface="Times New Roman" pitchFamily="18" charset="0"/>
            </a:endParaRPr>
          </a:p>
          <a:p>
            <a:pPr algn="just">
              <a:spcAft>
                <a:spcPts val="600"/>
              </a:spcAft>
              <a:buFont typeface="Symbol" pitchFamily="18" charset="2"/>
              <a:buChar char=""/>
            </a:pPr>
            <a:r>
              <a:rPr lang="cs-CZ" altLang="cs-CZ" sz="1400" dirty="0" smtClean="0">
                <a:solidFill>
                  <a:srgbClr val="000000"/>
                </a:solidFill>
                <a:cs typeface="Times New Roman" pitchFamily="18" charset="0"/>
              </a:rPr>
              <a:t>Poskytování poradenské činnosti za účelem zjišťování osobnostních a kvalifikačních předpokladů mladých pro volbu povolání, pro zprostředkování vhodného zaměstnání  a při výběru vhodných nástrojů aktivní politiky zaměstnanosti. Poskytování poradenství v oblasti další účasti ve vzdělávání, zvyšování či prohlubování kvalifikace, včetně podpory rekvalifikací, s cílem harmonizovat vztah mezi nabídkou a poptávkou na trhu práce; </a:t>
            </a:r>
            <a:endParaRPr lang="cs-CZ" altLang="cs-CZ" sz="1600" dirty="0" smtClean="0">
              <a:latin typeface="Times New Roman" pitchFamily="18" charset="0"/>
              <a:cs typeface="Times New Roman" pitchFamily="18" charset="0"/>
            </a:endParaRPr>
          </a:p>
          <a:p>
            <a:pPr algn="just">
              <a:spcAft>
                <a:spcPts val="600"/>
              </a:spcAft>
              <a:buFont typeface="Symbol" pitchFamily="18" charset="2"/>
              <a:buChar char=""/>
            </a:pPr>
            <a:r>
              <a:rPr lang="cs-CZ" altLang="cs-CZ" sz="1400" dirty="0" smtClean="0">
                <a:cs typeface="Times New Roman" pitchFamily="18" charset="0"/>
              </a:rPr>
              <a:t>Poskytování rekvalifikací – získání nové kvalifikace, zvyšování, rozšiřování nebo prohlubování dosavadní kvalifikace, včetně jejího udržování a obnovování. Za rekvalifikaci se považuje i získání kvalifikace pro pracovní uplatnění osoby, která dosud žádnou kvalifikaci nezískala;</a:t>
            </a:r>
            <a:endParaRPr lang="cs-CZ" altLang="cs-CZ" sz="1600" dirty="0" smtClean="0">
              <a:latin typeface="Times New Roman" pitchFamily="18" charset="0"/>
              <a:cs typeface="Times New Roman" pitchFamily="18" charset="0"/>
            </a:endParaRPr>
          </a:p>
          <a:p>
            <a:pPr algn="just">
              <a:spcAft>
                <a:spcPts val="600"/>
              </a:spcAft>
              <a:buFont typeface="Symbol" pitchFamily="18" charset="2"/>
              <a:buChar char=""/>
            </a:pPr>
            <a:r>
              <a:rPr lang="cs-CZ" altLang="cs-CZ" sz="1400" dirty="0" smtClean="0">
                <a:solidFill>
                  <a:srgbClr val="000000"/>
                </a:solidFill>
                <a:cs typeface="Times New Roman" pitchFamily="18" charset="0"/>
              </a:rPr>
              <a:t>Podpora aktivit k získání pracovních návyků a zkušeností jako jsou veřejně prospěšné práce, společensky účelná pracovní místa, krátkodobé pracovní příležitosti, pracovní trénink, odborné praxe a stáže, včetně podpory mezinárodní pracovní mobility; podpora vytváření míst určených k získání odborné praxe či podpora vytváření stáží;</a:t>
            </a:r>
            <a:endParaRPr lang="cs-CZ" altLang="cs-CZ" sz="1600" dirty="0" smtClean="0">
              <a:latin typeface="Times New Roman" pitchFamily="18" charset="0"/>
              <a:cs typeface="Times New Roman" pitchFamily="18" charset="0"/>
            </a:endParaRPr>
          </a:p>
          <a:p>
            <a:pPr algn="just">
              <a:spcAft>
                <a:spcPts val="600"/>
              </a:spcAft>
              <a:buFont typeface="Symbol" pitchFamily="18" charset="2"/>
              <a:buChar char=""/>
            </a:pPr>
            <a:r>
              <a:rPr lang="cs-CZ" altLang="cs-CZ" sz="1400" dirty="0" smtClean="0">
                <a:solidFill>
                  <a:srgbClr val="000000"/>
                </a:solidFill>
                <a:cs typeface="Times New Roman" pitchFamily="18" charset="0"/>
              </a:rPr>
              <a:t>Podpora zahájení samostatné výdělečné činnosti, a to zejména formou rekvalifikací, poradenství a poskytování příspěvků;</a:t>
            </a:r>
            <a:endParaRPr lang="cs-CZ" altLang="cs-CZ" sz="1600" dirty="0" smtClean="0">
              <a:latin typeface="Times New Roman" pitchFamily="18" charset="0"/>
              <a:cs typeface="Times New Roman" pitchFamily="18" charset="0"/>
            </a:endParaRPr>
          </a:p>
          <a:p>
            <a:pPr algn="just">
              <a:spcAft>
                <a:spcPts val="600"/>
              </a:spcAft>
              <a:buFont typeface="Symbol" pitchFamily="18" charset="2"/>
              <a:buChar char=""/>
            </a:pPr>
            <a:r>
              <a:rPr lang="cs-CZ" altLang="cs-CZ" sz="1400" dirty="0" smtClean="0">
                <a:solidFill>
                  <a:srgbClr val="000000"/>
                </a:solidFill>
                <a:cs typeface="Times New Roman" pitchFamily="18" charset="0"/>
              </a:rPr>
              <a:t>Motivační aktivity zaměřené na zvýšení orientace mladých lidí v požadavcích trhu práce, požadavcích volných pracovních míst na trhu práce, dále příprava k zařazení do rekvalifikace, resp. jiného</a:t>
            </a:r>
            <a:r>
              <a:rPr lang="cs-CZ" altLang="cs-CZ" sz="1400" dirty="0" smtClean="0">
                <a:cs typeface="Times New Roman" pitchFamily="18" charset="0"/>
              </a:rPr>
              <a:t> nástroje aktivní politiky zaměstnanosti, včetně obnovení nebo získání pracovních návyků.</a:t>
            </a:r>
            <a:endParaRPr lang="cs-CZ" altLang="cs-CZ" sz="1600" dirty="0" smtClean="0">
              <a:latin typeface="Times New Roman" pitchFamily="18" charset="0"/>
              <a:cs typeface="Times New Roman" pitchFamily="18" charset="0"/>
            </a:endParaRPr>
          </a:p>
          <a:p>
            <a:pPr algn="just">
              <a:spcBef>
                <a:spcPts val="300"/>
              </a:spcBef>
              <a:spcAft>
                <a:spcPts val="300"/>
              </a:spcAft>
              <a:buFont typeface="Symbol" pitchFamily="18" charset="2"/>
              <a:buNone/>
            </a:pPr>
            <a:endParaRPr lang="cs-CZ" altLang="cs-CZ" sz="1400" dirty="0" smtClean="0">
              <a:latin typeface="Times New Roman" pitchFamily="18" charset="0"/>
              <a:cs typeface="Times New Roman" pitchFamily="18" charset="0"/>
            </a:endParaRPr>
          </a:p>
          <a:p>
            <a:endParaRPr lang="cs-CZ" dirty="0"/>
          </a:p>
        </p:txBody>
      </p:sp>
      <p:sp>
        <p:nvSpPr>
          <p:cNvPr id="4" name="Zástupný symbol pro číslo snímku 3"/>
          <p:cNvSpPr>
            <a:spLocks noGrp="1"/>
          </p:cNvSpPr>
          <p:nvPr>
            <p:ph type="sldNum" sz="quarter" idx="10"/>
          </p:nvPr>
        </p:nvSpPr>
        <p:spPr/>
        <p:txBody>
          <a:bodyPr/>
          <a:lstStyle/>
          <a:p>
            <a:fld id="{7FB00E8A-34AC-4AF6-8E0E-430E3FCF89B2}" type="slidenum">
              <a:rPr lang="cs-CZ" smtClean="0"/>
              <a:t>11</a:t>
            </a:fld>
            <a:endParaRPr lang="cs-CZ"/>
          </a:p>
        </p:txBody>
      </p:sp>
    </p:spTree>
    <p:extLst>
      <p:ext uri="{BB962C8B-B14F-4D97-AF65-F5344CB8AC3E}">
        <p14:creationId xmlns:p14="http://schemas.microsoft.com/office/powerpoint/2010/main" val="1042058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lvl1pPr algn="just" eaLnBrk="0" hangingPunct="0">
              <a:lnSpc>
                <a:spcPct val="145000"/>
              </a:lnSpc>
              <a:buChar char="•"/>
              <a:defRPr>
                <a:solidFill>
                  <a:srgbClr val="143F7E"/>
                </a:solidFill>
                <a:latin typeface="Arial" charset="0"/>
              </a:defRPr>
            </a:lvl1pPr>
            <a:lvl2pPr marL="742950" indent="-285750" algn="just" eaLnBrk="0" hangingPunct="0">
              <a:lnSpc>
                <a:spcPct val="145000"/>
              </a:lnSpc>
              <a:buChar char="•"/>
              <a:defRPr>
                <a:solidFill>
                  <a:srgbClr val="143F7E"/>
                </a:solidFill>
                <a:latin typeface="Arial" charset="0"/>
              </a:defRPr>
            </a:lvl2pPr>
            <a:lvl3pPr marL="1143000" indent="-228600" algn="just" eaLnBrk="0" hangingPunct="0">
              <a:lnSpc>
                <a:spcPct val="145000"/>
              </a:lnSpc>
              <a:buChar char="•"/>
              <a:defRPr>
                <a:solidFill>
                  <a:srgbClr val="143F7E"/>
                </a:solidFill>
                <a:latin typeface="Arial" charset="0"/>
              </a:defRPr>
            </a:lvl3pPr>
            <a:lvl4pPr marL="1600200" indent="-228600" algn="just" eaLnBrk="0" hangingPunct="0">
              <a:lnSpc>
                <a:spcPct val="145000"/>
              </a:lnSpc>
              <a:buChar char="•"/>
              <a:defRPr>
                <a:solidFill>
                  <a:srgbClr val="143F7E"/>
                </a:solidFill>
                <a:latin typeface="Arial" charset="0"/>
              </a:defRPr>
            </a:lvl4pPr>
            <a:lvl5pPr marL="2057400" indent="-228600" algn="just" eaLnBrk="0" hangingPunct="0">
              <a:lnSpc>
                <a:spcPct val="145000"/>
              </a:lnSpc>
              <a:buChar char="•"/>
              <a:defRPr>
                <a:solidFill>
                  <a:srgbClr val="143F7E"/>
                </a:solidFill>
                <a:latin typeface="Arial" charset="0"/>
              </a:defRPr>
            </a:lvl5pPr>
            <a:lvl6pPr marL="2514600" indent="-228600" algn="just" eaLnBrk="0" fontAlgn="base" hangingPunct="0">
              <a:lnSpc>
                <a:spcPct val="145000"/>
              </a:lnSpc>
              <a:spcBef>
                <a:spcPct val="0"/>
              </a:spcBef>
              <a:spcAft>
                <a:spcPct val="0"/>
              </a:spcAft>
              <a:buChar char="•"/>
              <a:defRPr>
                <a:solidFill>
                  <a:srgbClr val="143F7E"/>
                </a:solidFill>
                <a:latin typeface="Arial" charset="0"/>
              </a:defRPr>
            </a:lvl6pPr>
            <a:lvl7pPr marL="2971800" indent="-228600" algn="just" eaLnBrk="0" fontAlgn="base" hangingPunct="0">
              <a:lnSpc>
                <a:spcPct val="145000"/>
              </a:lnSpc>
              <a:spcBef>
                <a:spcPct val="0"/>
              </a:spcBef>
              <a:spcAft>
                <a:spcPct val="0"/>
              </a:spcAft>
              <a:buChar char="•"/>
              <a:defRPr>
                <a:solidFill>
                  <a:srgbClr val="143F7E"/>
                </a:solidFill>
                <a:latin typeface="Arial" charset="0"/>
              </a:defRPr>
            </a:lvl7pPr>
            <a:lvl8pPr marL="3429000" indent="-228600" algn="just" eaLnBrk="0" fontAlgn="base" hangingPunct="0">
              <a:lnSpc>
                <a:spcPct val="145000"/>
              </a:lnSpc>
              <a:spcBef>
                <a:spcPct val="0"/>
              </a:spcBef>
              <a:spcAft>
                <a:spcPct val="0"/>
              </a:spcAft>
              <a:buChar char="•"/>
              <a:defRPr>
                <a:solidFill>
                  <a:srgbClr val="143F7E"/>
                </a:solidFill>
                <a:latin typeface="Arial" charset="0"/>
              </a:defRPr>
            </a:lvl8pPr>
            <a:lvl9pPr marL="3886200" indent="-228600" algn="just" eaLnBrk="0" fontAlgn="base" hangingPunct="0">
              <a:lnSpc>
                <a:spcPct val="145000"/>
              </a:lnSpc>
              <a:spcBef>
                <a:spcPct val="0"/>
              </a:spcBef>
              <a:spcAft>
                <a:spcPct val="0"/>
              </a:spcAft>
              <a:buChar char="•"/>
              <a:defRPr>
                <a:solidFill>
                  <a:srgbClr val="143F7E"/>
                </a:solidFill>
                <a:latin typeface="Arial" charset="0"/>
              </a:defRPr>
            </a:lvl9pPr>
          </a:lstStyle>
          <a:p>
            <a:pPr algn="r" eaLnBrk="1" hangingPunct="1">
              <a:lnSpc>
                <a:spcPct val="100000"/>
              </a:lnSpc>
              <a:buFontTx/>
              <a:buNone/>
              <a:defRPr/>
            </a:pPr>
            <a:fld id="{5AE89462-3DD5-4086-BE51-BAEC767B028F}" type="slidenum">
              <a:rPr lang="cs-CZ" smtClean="0">
                <a:solidFill>
                  <a:srgbClr val="000000"/>
                </a:solidFill>
              </a:rPr>
              <a:pPr algn="r" eaLnBrk="1" hangingPunct="1">
                <a:lnSpc>
                  <a:spcPct val="100000"/>
                </a:lnSpc>
                <a:buFontTx/>
                <a:buNone/>
                <a:defRPr/>
              </a:pPr>
              <a:t>12</a:t>
            </a:fld>
            <a:endParaRPr lang="cs-CZ" smtClean="0">
              <a:solidFill>
                <a:srgbClr val="000000"/>
              </a:solidFill>
            </a:endParaRPr>
          </a:p>
        </p:txBody>
      </p:sp>
      <p:sp>
        <p:nvSpPr>
          <p:cNvPr id="33795" name="Rectangle 1026"/>
          <p:cNvSpPr>
            <a:spLocks noGrp="1" noRot="1" noChangeAspect="1" noChangeArrowheads="1" noTextEdit="1"/>
          </p:cNvSpPr>
          <p:nvPr>
            <p:ph type="sldImg"/>
          </p:nvPr>
        </p:nvSpPr>
        <p:spPr>
          <a:ln/>
        </p:spPr>
      </p:sp>
      <p:sp>
        <p:nvSpPr>
          <p:cNvPr id="33796" name="Rectangle 1027"/>
          <p:cNvSpPr>
            <a:spLocks noGrp="1" noChangeArrowheads="1"/>
          </p:cNvSpPr>
          <p:nvPr>
            <p:ph type="body" idx="1"/>
          </p:nvPr>
        </p:nvSpPr>
        <p:spPr>
          <a:noFill/>
        </p:spPr>
        <p:txBody>
          <a:bodyPr/>
          <a:lstStyle/>
          <a:p>
            <a:pPr eaLnBrk="1" hangingPunct="1"/>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lvl1pPr algn="just" eaLnBrk="0" hangingPunct="0">
              <a:lnSpc>
                <a:spcPct val="145000"/>
              </a:lnSpc>
              <a:buChar char="•"/>
              <a:defRPr>
                <a:solidFill>
                  <a:srgbClr val="143F7E"/>
                </a:solidFill>
                <a:latin typeface="Arial" charset="0"/>
              </a:defRPr>
            </a:lvl1pPr>
            <a:lvl2pPr marL="742950" indent="-285750" algn="just" eaLnBrk="0" hangingPunct="0">
              <a:lnSpc>
                <a:spcPct val="145000"/>
              </a:lnSpc>
              <a:buChar char="•"/>
              <a:defRPr>
                <a:solidFill>
                  <a:srgbClr val="143F7E"/>
                </a:solidFill>
                <a:latin typeface="Arial" charset="0"/>
              </a:defRPr>
            </a:lvl2pPr>
            <a:lvl3pPr marL="1143000" indent="-228600" algn="just" eaLnBrk="0" hangingPunct="0">
              <a:lnSpc>
                <a:spcPct val="145000"/>
              </a:lnSpc>
              <a:buChar char="•"/>
              <a:defRPr>
                <a:solidFill>
                  <a:srgbClr val="143F7E"/>
                </a:solidFill>
                <a:latin typeface="Arial" charset="0"/>
              </a:defRPr>
            </a:lvl3pPr>
            <a:lvl4pPr marL="1600200" indent="-228600" algn="just" eaLnBrk="0" hangingPunct="0">
              <a:lnSpc>
                <a:spcPct val="145000"/>
              </a:lnSpc>
              <a:buChar char="•"/>
              <a:defRPr>
                <a:solidFill>
                  <a:srgbClr val="143F7E"/>
                </a:solidFill>
                <a:latin typeface="Arial" charset="0"/>
              </a:defRPr>
            </a:lvl4pPr>
            <a:lvl5pPr marL="2057400" indent="-228600" algn="just" eaLnBrk="0" hangingPunct="0">
              <a:lnSpc>
                <a:spcPct val="145000"/>
              </a:lnSpc>
              <a:buChar char="•"/>
              <a:defRPr>
                <a:solidFill>
                  <a:srgbClr val="143F7E"/>
                </a:solidFill>
                <a:latin typeface="Arial" charset="0"/>
              </a:defRPr>
            </a:lvl5pPr>
            <a:lvl6pPr marL="2514600" indent="-228600" algn="just" eaLnBrk="0" fontAlgn="base" hangingPunct="0">
              <a:lnSpc>
                <a:spcPct val="145000"/>
              </a:lnSpc>
              <a:spcBef>
                <a:spcPct val="0"/>
              </a:spcBef>
              <a:spcAft>
                <a:spcPct val="0"/>
              </a:spcAft>
              <a:buChar char="•"/>
              <a:defRPr>
                <a:solidFill>
                  <a:srgbClr val="143F7E"/>
                </a:solidFill>
                <a:latin typeface="Arial" charset="0"/>
              </a:defRPr>
            </a:lvl6pPr>
            <a:lvl7pPr marL="2971800" indent="-228600" algn="just" eaLnBrk="0" fontAlgn="base" hangingPunct="0">
              <a:lnSpc>
                <a:spcPct val="145000"/>
              </a:lnSpc>
              <a:spcBef>
                <a:spcPct val="0"/>
              </a:spcBef>
              <a:spcAft>
                <a:spcPct val="0"/>
              </a:spcAft>
              <a:buChar char="•"/>
              <a:defRPr>
                <a:solidFill>
                  <a:srgbClr val="143F7E"/>
                </a:solidFill>
                <a:latin typeface="Arial" charset="0"/>
              </a:defRPr>
            </a:lvl7pPr>
            <a:lvl8pPr marL="3429000" indent="-228600" algn="just" eaLnBrk="0" fontAlgn="base" hangingPunct="0">
              <a:lnSpc>
                <a:spcPct val="145000"/>
              </a:lnSpc>
              <a:spcBef>
                <a:spcPct val="0"/>
              </a:spcBef>
              <a:spcAft>
                <a:spcPct val="0"/>
              </a:spcAft>
              <a:buChar char="•"/>
              <a:defRPr>
                <a:solidFill>
                  <a:srgbClr val="143F7E"/>
                </a:solidFill>
                <a:latin typeface="Arial" charset="0"/>
              </a:defRPr>
            </a:lvl8pPr>
            <a:lvl9pPr marL="3886200" indent="-228600" algn="just" eaLnBrk="0" fontAlgn="base" hangingPunct="0">
              <a:lnSpc>
                <a:spcPct val="145000"/>
              </a:lnSpc>
              <a:spcBef>
                <a:spcPct val="0"/>
              </a:spcBef>
              <a:spcAft>
                <a:spcPct val="0"/>
              </a:spcAft>
              <a:buChar char="•"/>
              <a:defRPr>
                <a:solidFill>
                  <a:srgbClr val="143F7E"/>
                </a:solidFill>
                <a:latin typeface="Arial" charset="0"/>
              </a:defRPr>
            </a:lvl9pPr>
          </a:lstStyle>
          <a:p>
            <a:pPr algn="r" eaLnBrk="1" hangingPunct="1">
              <a:lnSpc>
                <a:spcPct val="100000"/>
              </a:lnSpc>
              <a:buFontTx/>
              <a:buNone/>
              <a:defRPr/>
            </a:pPr>
            <a:fld id="{5AE89462-3DD5-4086-BE51-BAEC767B028F}" type="slidenum">
              <a:rPr lang="cs-CZ" smtClean="0">
                <a:solidFill>
                  <a:srgbClr val="000000"/>
                </a:solidFill>
              </a:rPr>
              <a:pPr algn="r" eaLnBrk="1" hangingPunct="1">
                <a:lnSpc>
                  <a:spcPct val="100000"/>
                </a:lnSpc>
                <a:buFontTx/>
                <a:buNone/>
                <a:defRPr/>
              </a:pPr>
              <a:t>13</a:t>
            </a:fld>
            <a:endParaRPr lang="cs-CZ" smtClean="0">
              <a:solidFill>
                <a:srgbClr val="000000"/>
              </a:solidFill>
            </a:endParaRPr>
          </a:p>
        </p:txBody>
      </p:sp>
      <p:sp>
        <p:nvSpPr>
          <p:cNvPr id="33795" name="Rectangle 1026"/>
          <p:cNvSpPr>
            <a:spLocks noGrp="1" noRot="1" noChangeAspect="1" noChangeArrowheads="1" noTextEdit="1"/>
          </p:cNvSpPr>
          <p:nvPr>
            <p:ph type="sldImg"/>
          </p:nvPr>
        </p:nvSpPr>
        <p:spPr>
          <a:ln/>
        </p:spPr>
      </p:sp>
      <p:sp>
        <p:nvSpPr>
          <p:cNvPr id="33796" name="Rectangle 1027"/>
          <p:cNvSpPr>
            <a:spLocks noGrp="1" noChangeArrowheads="1"/>
          </p:cNvSpPr>
          <p:nvPr>
            <p:ph type="body" idx="1"/>
          </p:nvPr>
        </p:nvSpPr>
        <p:spPr>
          <a:noFill/>
        </p:spPr>
        <p:txBody>
          <a:bodyPr/>
          <a:lstStyle/>
          <a:p>
            <a:pPr eaLnBrk="1" hangingPunct="1"/>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cs-CZ" smtClean="0"/>
              <a:t>Kliknutím lze upravit styl.</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4/27/2015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1">
    <p:spTree>
      <p:nvGrpSpPr>
        <p:cNvPr id="1" name=""/>
        <p:cNvGrpSpPr/>
        <p:nvPr/>
      </p:nvGrpSpPr>
      <p:grpSpPr>
        <a:xfrm>
          <a:off x="0" y="0"/>
          <a:ext cx="0" cy="0"/>
          <a:chOff x="0" y="0"/>
          <a:chExt cx="0" cy="0"/>
        </a:xfrm>
      </p:grpSpPr>
      <p:sp>
        <p:nvSpPr>
          <p:cNvPr id="15" name="Zaoblený obdélník 14"/>
          <p:cNvSpPr/>
          <p:nvPr userDrawn="1"/>
        </p:nvSpPr>
        <p:spPr>
          <a:xfrm>
            <a:off x="431540" y="332656"/>
            <a:ext cx="8280920" cy="61926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6330980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cs-CZ" smtClean="0"/>
              <a:t>Kliknutím lze upravit styl.</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2A2683B9-6ECA-47FA-93CF-B124A0FAC208}" type="datetime1">
              <a:rPr lang="en-US" smtClean="0"/>
              <a:pPr/>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4/27/2015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4/27/2015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4/27/2015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cs-CZ" smtClean="0"/>
              <a:t>Kliknutím lze upravit styl.</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93F2040-9975-4642-A906-1DF87F8BE202}" type="datetime1">
              <a:rPr lang="en-US" smtClean="0"/>
              <a:pPr/>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cs-CZ" smtClean="0"/>
              <a:t>Kliknutím lze upravit styl.</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51E52B4A-BA08-4841-AB08-A0D822ABC34D}" type="datetime1">
              <a:rPr lang="en-US" smtClean="0"/>
              <a:pPr/>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cs-CZ" smtClean="0"/>
              <a:t>Kliknutím lze upravit styl.</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4/27/2015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mseu.mssf.cz/"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hyperlink" Target="http://www.ceske-socialni-podnikani.cz/"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kapa-ops.cz/" TargetMode="External"/><Relationship Id="rId2" Type="http://schemas.openxmlformats.org/officeDocument/2006/relationships/hyperlink" Target="mailto:kapa@trz.cz"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827584" y="1556792"/>
            <a:ext cx="7543800" cy="1524000"/>
          </a:xfrm>
        </p:spPr>
        <p:txBody>
          <a:bodyPr/>
          <a:lstStyle/>
          <a:p>
            <a:r>
              <a:rPr lang="cs-CZ" sz="3600" dirty="0">
                <a:solidFill>
                  <a:schemeClr val="bg1"/>
                </a:solidFill>
              </a:rPr>
              <a:t>Jak mohou obce využít nový Operační program Zaměstnanost</a:t>
            </a:r>
          </a:p>
        </p:txBody>
      </p:sp>
      <p:sp>
        <p:nvSpPr>
          <p:cNvPr id="3" name="Podnadpis 2"/>
          <p:cNvSpPr>
            <a:spLocks noGrp="1"/>
          </p:cNvSpPr>
          <p:nvPr>
            <p:ph type="subTitle" idx="1"/>
          </p:nvPr>
        </p:nvSpPr>
        <p:spPr>
          <a:xfrm>
            <a:off x="762000" y="4724400"/>
            <a:ext cx="7626424" cy="1368896"/>
          </a:xfrm>
        </p:spPr>
        <p:txBody>
          <a:bodyPr>
            <a:normAutofit fontScale="77500" lnSpcReduction="20000"/>
          </a:bodyPr>
          <a:lstStyle/>
          <a:p>
            <a:r>
              <a:rPr lang="cs-CZ" cap="all" spc="250" dirty="0">
                <a:solidFill>
                  <a:srgbClr val="C00000"/>
                </a:solidFill>
                <a:latin typeface="Arial Black" panose="020B0A04020102020204" pitchFamily="34" charset="0"/>
              </a:rPr>
              <a:t>Ing. Markéta </a:t>
            </a:r>
            <a:r>
              <a:rPr lang="cs-CZ" cap="all" spc="250" dirty="0" err="1">
                <a:solidFill>
                  <a:srgbClr val="C00000"/>
                </a:solidFill>
                <a:latin typeface="Arial Black" panose="020B0A04020102020204" pitchFamily="34" charset="0"/>
              </a:rPr>
              <a:t>uhrová</a:t>
            </a:r>
            <a:endParaRPr lang="cs-CZ" cap="all" spc="250" dirty="0">
              <a:solidFill>
                <a:srgbClr val="C00000"/>
              </a:solidFill>
              <a:latin typeface="Arial Black" panose="020B0A04020102020204" pitchFamily="34" charset="0"/>
            </a:endParaRPr>
          </a:p>
          <a:p>
            <a:endParaRPr lang="cs-CZ" dirty="0">
              <a:latin typeface="Arial Black" panose="020B0A04020102020204" pitchFamily="34" charset="0"/>
            </a:endParaRPr>
          </a:p>
          <a:p>
            <a:r>
              <a:rPr lang="cs-CZ" dirty="0">
                <a:latin typeface="Arial Black" panose="020B0A04020102020204" pitchFamily="34" charset="0"/>
              </a:rPr>
              <a:t>Kvalifikační a personální agentura, o. p. s.</a:t>
            </a:r>
          </a:p>
          <a:p>
            <a:r>
              <a:rPr lang="cs-CZ" dirty="0" smtClean="0">
                <a:latin typeface="Arial Black" panose="020B0A04020102020204" pitchFamily="34" charset="0"/>
              </a:rPr>
              <a:t>Třinec</a:t>
            </a:r>
            <a:endParaRPr lang="cs-CZ" dirty="0">
              <a:latin typeface="Arial Black" panose="020B0A04020102020204" pitchFamily="34" charset="0"/>
            </a:endParaRPr>
          </a:p>
          <a:p>
            <a:endParaRPr lang="cs-CZ" dirty="0"/>
          </a:p>
        </p:txBody>
      </p:sp>
      <p:sp>
        <p:nvSpPr>
          <p:cNvPr id="5" name="TextovéPole 4"/>
          <p:cNvSpPr txBox="1"/>
          <p:nvPr/>
        </p:nvSpPr>
        <p:spPr>
          <a:xfrm>
            <a:off x="827584" y="260648"/>
            <a:ext cx="7128792" cy="523220"/>
          </a:xfrm>
          <a:prstGeom prst="rect">
            <a:avLst/>
          </a:prstGeom>
          <a:noFill/>
        </p:spPr>
        <p:txBody>
          <a:bodyPr wrap="square" rtlCol="0">
            <a:spAutoFit/>
          </a:bodyPr>
          <a:lstStyle/>
          <a:p>
            <a:r>
              <a:rPr lang="cs-CZ" sz="2800" b="1" dirty="0" smtClean="0">
                <a:solidFill>
                  <a:schemeClr val="tx2"/>
                </a:solidFill>
              </a:rPr>
              <a:t>KÚ MSK, 16. 4. 2015</a:t>
            </a:r>
            <a:endParaRPr lang="nl-NL" sz="2800" b="1" dirty="0">
              <a:solidFill>
                <a:schemeClr val="tx2"/>
              </a:solidFill>
            </a:endParaRPr>
          </a:p>
        </p:txBody>
      </p:sp>
    </p:spTree>
    <p:extLst>
      <p:ext uri="{BB962C8B-B14F-4D97-AF65-F5344CB8AC3E}">
        <p14:creationId xmlns:p14="http://schemas.microsoft.com/office/powerpoint/2010/main" val="3849174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683568" y="692696"/>
            <a:ext cx="8229600" cy="633413"/>
          </a:xfrm>
        </p:spPr>
        <p:txBody>
          <a:bodyPr/>
          <a:lstStyle/>
          <a:p>
            <a:pPr lvl="1"/>
            <a:r>
              <a:rPr lang="cs-CZ" sz="2800" b="1" dirty="0" smtClean="0">
                <a:solidFill>
                  <a:srgbClr val="C00000"/>
                </a:solidFill>
                <a:latin typeface="+mj-lt"/>
              </a:rPr>
              <a:t>PO2 </a:t>
            </a:r>
            <a:r>
              <a:rPr lang="cs-CZ" sz="2800" b="1" dirty="0">
                <a:solidFill>
                  <a:srgbClr val="C00000"/>
                </a:solidFill>
                <a:latin typeface="+mj-lt"/>
              </a:rPr>
              <a:t>Sociální začleňování a boj s chudobou  </a:t>
            </a:r>
            <a:endParaRPr lang="en-GB" sz="2800" b="1" noProof="0" dirty="0" smtClean="0">
              <a:solidFill>
                <a:srgbClr val="C00000"/>
              </a:solidFill>
              <a:latin typeface="+mj-lt"/>
            </a:endParaRPr>
          </a:p>
        </p:txBody>
      </p:sp>
      <p:sp>
        <p:nvSpPr>
          <p:cNvPr id="59395" name="Rectangle 1027"/>
          <p:cNvSpPr>
            <a:spLocks noGrp="1" noChangeArrowheads="1"/>
          </p:cNvSpPr>
          <p:nvPr>
            <p:ph idx="1"/>
          </p:nvPr>
        </p:nvSpPr>
        <p:spPr>
          <a:xfrm>
            <a:off x="630238" y="1341438"/>
            <a:ext cx="8412162" cy="5183187"/>
          </a:xfrm>
        </p:spPr>
        <p:txBody>
          <a:bodyPr>
            <a:normAutofit/>
          </a:bodyPr>
          <a:lstStyle/>
          <a:p>
            <a:pPr marL="57150" indent="0">
              <a:lnSpc>
                <a:spcPct val="80000"/>
              </a:lnSpc>
              <a:spcAft>
                <a:spcPts val="600"/>
              </a:spcAft>
              <a:buNone/>
              <a:defRPr/>
            </a:pPr>
            <a:r>
              <a:rPr lang="cs-CZ" sz="2000" b="1" dirty="0">
                <a:solidFill>
                  <a:schemeClr val="tx1"/>
                </a:solidFill>
                <a:cs typeface="Times New Roman" pitchFamily="18" charset="0"/>
              </a:rPr>
              <a:t>IP 3 Rozvojové strategie řízené na místní úrovni</a:t>
            </a:r>
          </a:p>
          <a:p>
            <a:pPr indent="-285750">
              <a:lnSpc>
                <a:spcPct val="80000"/>
              </a:lnSpc>
              <a:spcAft>
                <a:spcPts val="600"/>
              </a:spcAft>
              <a:defRPr/>
            </a:pPr>
            <a:r>
              <a:rPr lang="cs-CZ" sz="1800" b="1" dirty="0" smtClean="0">
                <a:solidFill>
                  <a:srgbClr val="C00000"/>
                </a:solidFill>
                <a:cs typeface="Times New Roman" pitchFamily="18" charset="0"/>
              </a:rPr>
              <a:t>Možnost využití mj. komunitně vedeného místního rozvoje (za účelem dosažení </a:t>
            </a:r>
            <a:r>
              <a:rPr lang="cs-CZ" sz="1800" b="1" dirty="0" err="1" smtClean="0">
                <a:solidFill>
                  <a:srgbClr val="C00000"/>
                </a:solidFill>
                <a:cs typeface="Times New Roman" pitchFamily="18" charset="0"/>
              </a:rPr>
              <a:t>spec</a:t>
            </a:r>
            <a:r>
              <a:rPr lang="cs-CZ" sz="1800" b="1" dirty="0" smtClean="0">
                <a:solidFill>
                  <a:srgbClr val="C00000"/>
                </a:solidFill>
                <a:cs typeface="Times New Roman" pitchFamily="18" charset="0"/>
              </a:rPr>
              <a:t>. cíle budou podporovány aktivity, které budou identifikovány jednotlivými MAS ve schválených Komunitně vedených strategiích místního rozvoje)</a:t>
            </a:r>
          </a:p>
          <a:p>
            <a:pPr indent="-285750">
              <a:lnSpc>
                <a:spcPct val="80000"/>
              </a:lnSpc>
              <a:spcAft>
                <a:spcPts val="600"/>
              </a:spcAft>
              <a:defRPr/>
            </a:pPr>
            <a:r>
              <a:rPr lang="cs-CZ" sz="1800" b="1" dirty="0">
                <a:solidFill>
                  <a:srgbClr val="C00000"/>
                </a:solidFill>
                <a:cs typeface="Times New Roman" pitchFamily="18" charset="0"/>
              </a:rPr>
              <a:t>Aktivity: </a:t>
            </a:r>
            <a:r>
              <a:rPr lang="cs-CZ" sz="1800" b="1" dirty="0" smtClean="0">
                <a:solidFill>
                  <a:srgbClr val="C00000"/>
                </a:solidFill>
                <a:cs typeface="Times New Roman" pitchFamily="18" charset="0"/>
              </a:rPr>
              <a:t>posilování koordinační </a:t>
            </a:r>
            <a:r>
              <a:rPr lang="cs-CZ" sz="1800" b="1" dirty="0">
                <a:solidFill>
                  <a:srgbClr val="C00000"/>
                </a:solidFill>
                <a:cs typeface="Times New Roman" pitchFamily="18" charset="0"/>
              </a:rPr>
              <a:t>role obcí s rozšířenou </a:t>
            </a:r>
            <a:r>
              <a:rPr lang="cs-CZ" sz="1800" b="1" dirty="0" smtClean="0">
                <a:solidFill>
                  <a:srgbClr val="C00000"/>
                </a:solidFill>
                <a:cs typeface="Times New Roman" pitchFamily="18" charset="0"/>
              </a:rPr>
              <a:t>působností; </a:t>
            </a:r>
            <a:r>
              <a:rPr lang="cs-CZ" sz="1800" b="1" dirty="0">
                <a:solidFill>
                  <a:srgbClr val="C00000"/>
                </a:solidFill>
                <a:cs typeface="Times New Roman" pitchFamily="18" charset="0"/>
              </a:rPr>
              <a:t>tvorba strategií </a:t>
            </a:r>
            <a:r>
              <a:rPr lang="cs-CZ" sz="1800" b="1" dirty="0" smtClean="0">
                <a:solidFill>
                  <a:srgbClr val="C00000"/>
                </a:solidFill>
                <a:cs typeface="Times New Roman" pitchFamily="18" charset="0"/>
              </a:rPr>
              <a:t>komplexního </a:t>
            </a:r>
            <a:r>
              <a:rPr lang="cs-CZ" sz="1800" b="1" dirty="0">
                <a:solidFill>
                  <a:srgbClr val="C00000"/>
                </a:solidFill>
                <a:cs typeface="Times New Roman" pitchFamily="18" charset="0"/>
              </a:rPr>
              <a:t>řešení problémů sociálního vyloučení na místní </a:t>
            </a:r>
            <a:r>
              <a:rPr lang="cs-CZ" sz="1800" b="1" dirty="0" smtClean="0">
                <a:solidFill>
                  <a:srgbClr val="C00000"/>
                </a:solidFill>
                <a:cs typeface="Times New Roman" pitchFamily="18" charset="0"/>
              </a:rPr>
              <a:t>úrovni; podpora aktivit </a:t>
            </a:r>
            <a:r>
              <a:rPr lang="cs-CZ" sz="1800" b="1" dirty="0">
                <a:solidFill>
                  <a:srgbClr val="C00000"/>
                </a:solidFill>
                <a:cs typeface="Times New Roman" pitchFamily="18" charset="0"/>
              </a:rPr>
              <a:t>místních samospráv při optimalizaci pokrytí sociálními </a:t>
            </a:r>
            <a:r>
              <a:rPr lang="cs-CZ" sz="1800" b="1" dirty="0" smtClean="0">
                <a:solidFill>
                  <a:srgbClr val="C00000"/>
                </a:solidFill>
                <a:cs typeface="Times New Roman" pitchFamily="18" charset="0"/>
              </a:rPr>
              <a:t>službami; </a:t>
            </a:r>
            <a:r>
              <a:rPr lang="cs-CZ" sz="1800" b="1" dirty="0">
                <a:solidFill>
                  <a:srgbClr val="C00000"/>
                </a:solidFill>
                <a:cs typeface="Times New Roman" pitchFamily="18" charset="0"/>
              </a:rPr>
              <a:t>podpora monitorování, evaluace a informovanosti o problematice sociálního vyloučení  </a:t>
            </a:r>
          </a:p>
          <a:p>
            <a:pPr marL="57150" indent="0">
              <a:lnSpc>
                <a:spcPct val="80000"/>
              </a:lnSpc>
              <a:spcAft>
                <a:spcPts val="600"/>
              </a:spcAft>
              <a:buNone/>
              <a:defRPr/>
            </a:pPr>
            <a:endParaRPr lang="cs-CZ" sz="1800" b="1" i="1" dirty="0" smtClean="0">
              <a:solidFill>
                <a:srgbClr val="14407E"/>
              </a:solidFill>
              <a:cs typeface="Times New Roman" pitchFamily="18" charset="0"/>
            </a:endParaRPr>
          </a:p>
          <a:p>
            <a:pPr marL="57150" indent="0">
              <a:lnSpc>
                <a:spcPct val="80000"/>
              </a:lnSpc>
              <a:spcAft>
                <a:spcPts val="600"/>
              </a:spcAft>
              <a:buNone/>
              <a:defRPr/>
            </a:pPr>
            <a:endParaRPr lang="cs-CZ" sz="1800" b="1" i="1" dirty="0">
              <a:solidFill>
                <a:srgbClr val="14407E"/>
              </a:solidFill>
              <a:cs typeface="Times New Roman" pitchFamily="18" charset="0"/>
            </a:endParaRPr>
          </a:p>
          <a:p>
            <a:pPr marL="57150" indent="0">
              <a:lnSpc>
                <a:spcPct val="80000"/>
              </a:lnSpc>
              <a:spcAft>
                <a:spcPts val="600"/>
              </a:spcAft>
              <a:buNone/>
              <a:defRPr/>
            </a:pPr>
            <a:r>
              <a:rPr lang="cs-CZ" sz="1800" b="1" dirty="0" smtClean="0">
                <a:solidFill>
                  <a:schemeClr val="tx1"/>
                </a:solidFill>
                <a:cs typeface="Times New Roman" pitchFamily="18" charset="0"/>
              </a:rPr>
              <a:t>Cílové </a:t>
            </a:r>
            <a:r>
              <a:rPr lang="cs-CZ" sz="1800" b="1" dirty="0">
                <a:solidFill>
                  <a:schemeClr val="tx1"/>
                </a:solidFill>
                <a:cs typeface="Times New Roman" pitchFamily="18" charset="0"/>
              </a:rPr>
              <a:t>skupiny v PO2: </a:t>
            </a:r>
            <a:r>
              <a:rPr lang="cs-CZ" sz="1800" dirty="0">
                <a:solidFill>
                  <a:schemeClr val="tx1"/>
                </a:solidFill>
                <a:cs typeface="Times New Roman" pitchFamily="18" charset="0"/>
              </a:rPr>
              <a:t>osoby sociálně vyloučené a osoby sociálním vyloučením ohrožené, znevýhodněné skupiny obyvatel, osoby žijící </a:t>
            </a:r>
            <a:r>
              <a:rPr lang="cs-CZ" sz="1800" dirty="0" smtClean="0">
                <a:solidFill>
                  <a:schemeClr val="tx1"/>
                </a:solidFill>
                <a:cs typeface="Times New Roman" pitchFamily="18" charset="0"/>
              </a:rPr>
              <a:t>v sociálně </a:t>
            </a:r>
            <a:r>
              <a:rPr lang="cs-CZ" sz="1800" dirty="0">
                <a:solidFill>
                  <a:schemeClr val="tx1"/>
                </a:solidFill>
                <a:cs typeface="Times New Roman" pitchFamily="18" charset="0"/>
              </a:rPr>
              <a:t>vyloučených lokalitách, etnické menšiny a osoby z jiného </a:t>
            </a:r>
            <a:r>
              <a:rPr lang="cs-CZ" sz="1800" dirty="0" err="1">
                <a:solidFill>
                  <a:schemeClr val="tx1"/>
                </a:solidFill>
                <a:cs typeface="Times New Roman" pitchFamily="18" charset="0"/>
              </a:rPr>
              <a:t>socio</a:t>
            </a:r>
            <a:r>
              <a:rPr lang="cs-CZ" sz="1800" dirty="0">
                <a:solidFill>
                  <a:schemeClr val="tx1"/>
                </a:solidFill>
                <a:cs typeface="Times New Roman" pitchFamily="18" charset="0"/>
              </a:rPr>
              <a:t>-kulturního prostředí, imigranti a azylanti, osoby bez přístřeší, poskytovatelé a zadavatelé sociálních a zdravotních služeb, </a:t>
            </a:r>
            <a:r>
              <a:rPr lang="cs-CZ" sz="1800" b="1" dirty="0">
                <a:solidFill>
                  <a:srgbClr val="C00000"/>
                </a:solidFill>
                <a:cs typeface="Times New Roman" pitchFamily="18" charset="0"/>
              </a:rPr>
              <a:t>místní samosprávy.  </a:t>
            </a:r>
          </a:p>
          <a:p>
            <a:pPr marL="57150" indent="0">
              <a:lnSpc>
                <a:spcPct val="80000"/>
              </a:lnSpc>
              <a:spcAft>
                <a:spcPts val="600"/>
              </a:spcAft>
              <a:buNone/>
              <a:defRPr/>
            </a:pPr>
            <a:endParaRPr lang="cs-CZ" sz="1800" b="1" dirty="0">
              <a:solidFill>
                <a:srgbClr val="14407E"/>
              </a:solidFill>
              <a:cs typeface="Times New Roman" pitchFamily="18" charset="0"/>
            </a:endParaRPr>
          </a:p>
          <a:p>
            <a:pPr marL="457200" lvl="1" indent="0" eaLnBrk="1" hangingPunct="1">
              <a:lnSpc>
                <a:spcPct val="80000"/>
              </a:lnSpc>
              <a:spcAft>
                <a:spcPts val="600"/>
              </a:spcAft>
              <a:buNone/>
              <a:defRPr/>
            </a:pPr>
            <a:endParaRPr lang="en-GB" sz="2400" b="1" noProof="0" dirty="0">
              <a:solidFill>
                <a:srgbClr val="14407E"/>
              </a:solidFill>
              <a:cs typeface="Times New Roman" pitchFamily="18" charset="0"/>
            </a:endParaRPr>
          </a:p>
        </p:txBody>
      </p:sp>
    </p:spTree>
    <p:extLst>
      <p:ext uri="{BB962C8B-B14F-4D97-AF65-F5344CB8AC3E}">
        <p14:creationId xmlns:p14="http://schemas.microsoft.com/office/powerpoint/2010/main" val="3106529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rotWithShape="1">
          <a:blip r:embed="rId3">
            <a:duotone>
              <a:prstClr val="black"/>
              <a:srgbClr val="C00000">
                <a:tint val="45000"/>
                <a:satMod val="400000"/>
              </a:srgbClr>
            </a:duotone>
            <a:extLst>
              <a:ext uri="{28A0092B-C50C-407E-A947-70E740481C1C}">
                <a14:useLocalDpi xmlns:a14="http://schemas.microsoft.com/office/drawing/2010/main" val="0"/>
              </a:ext>
            </a:extLst>
          </a:blip>
          <a:srcRect b="24427"/>
          <a:stretch/>
        </p:blipFill>
        <p:spPr>
          <a:xfrm>
            <a:off x="399461" y="-230835"/>
            <a:ext cx="8343776" cy="1679613"/>
          </a:xfrm>
          <a:prstGeom prst="rect">
            <a:avLst/>
          </a:prstGeom>
        </p:spPr>
      </p:pic>
      <p:sp>
        <p:nvSpPr>
          <p:cNvPr id="4" name="TextovéPole 3"/>
          <p:cNvSpPr txBox="1"/>
          <p:nvPr/>
        </p:nvSpPr>
        <p:spPr>
          <a:xfrm>
            <a:off x="1006953" y="608972"/>
            <a:ext cx="7128792" cy="461665"/>
          </a:xfrm>
          <a:prstGeom prst="rect">
            <a:avLst/>
          </a:prstGeom>
          <a:noFill/>
        </p:spPr>
        <p:txBody>
          <a:bodyPr wrap="square" rtlCol="0">
            <a:spAutoFit/>
          </a:bodyPr>
          <a:lstStyle/>
          <a:p>
            <a:pPr algn="ctr">
              <a:defRPr/>
            </a:pPr>
            <a:r>
              <a:rPr lang="cs-CZ" altLang="cs-CZ" sz="2400" b="1" dirty="0" smtClean="0">
                <a:solidFill>
                  <a:srgbClr val="C00000"/>
                </a:solidFill>
              </a:rPr>
              <a:t>Vybrané specifické cíle PO2</a:t>
            </a:r>
            <a:endParaRPr lang="nl-NL" sz="2400" b="1" dirty="0">
              <a:solidFill>
                <a:srgbClr val="C00000"/>
              </a:solidFill>
            </a:endParaRPr>
          </a:p>
        </p:txBody>
      </p:sp>
      <p:sp>
        <p:nvSpPr>
          <p:cNvPr id="5" name="TextovéPole 4"/>
          <p:cNvSpPr txBox="1"/>
          <p:nvPr/>
        </p:nvSpPr>
        <p:spPr>
          <a:xfrm>
            <a:off x="1040640" y="1677880"/>
            <a:ext cx="8208912" cy="3388620"/>
          </a:xfrm>
          <a:prstGeom prst="rect">
            <a:avLst/>
          </a:prstGeom>
          <a:noFill/>
        </p:spPr>
        <p:txBody>
          <a:bodyPr wrap="square" rtlCol="0">
            <a:spAutoFit/>
          </a:bodyPr>
          <a:lstStyle/>
          <a:p>
            <a:pPr lvl="1">
              <a:lnSpc>
                <a:spcPct val="115000"/>
              </a:lnSpc>
            </a:pPr>
            <a:endParaRPr lang="cs-CZ" sz="1400" dirty="0">
              <a:solidFill>
                <a:schemeClr val="tx2"/>
              </a:solidFill>
            </a:endParaRPr>
          </a:p>
          <a:p>
            <a:pPr marL="342900" indent="-342900">
              <a:buFont typeface="Wingdings" panose="05000000000000000000" pitchFamily="2" charset="2"/>
              <a:buChar char="Ø"/>
            </a:pPr>
            <a:endParaRPr lang="pl-PL" sz="1400" b="1" dirty="0">
              <a:solidFill>
                <a:schemeClr val="tx2"/>
              </a:solidFill>
            </a:endParaRPr>
          </a:p>
          <a:p>
            <a:pPr marL="342900" indent="-342900">
              <a:buFont typeface="+mj-lt"/>
              <a:buAutoNum type="arabicPeriod"/>
            </a:pPr>
            <a:endParaRPr lang="pl-PL" sz="1400" b="1" dirty="0" smtClean="0">
              <a:solidFill>
                <a:schemeClr val="tx2"/>
              </a:solidFill>
            </a:endParaRPr>
          </a:p>
          <a:p>
            <a:pPr marL="342900" indent="-342900">
              <a:buFont typeface="Wingdings" panose="05000000000000000000" pitchFamily="2" charset="2"/>
              <a:buChar char="Ø"/>
            </a:pPr>
            <a:endParaRPr lang="pl-PL" sz="1400" dirty="0">
              <a:solidFill>
                <a:schemeClr val="tx2"/>
              </a:solidFill>
            </a:endParaRPr>
          </a:p>
          <a:p>
            <a:pPr marL="342900" indent="-342900">
              <a:buFont typeface="+mj-lt"/>
              <a:buAutoNum type="arabicPeriod"/>
            </a:pPr>
            <a:endParaRPr lang="pl-PL" sz="1400" dirty="0">
              <a:solidFill>
                <a:schemeClr val="tx2"/>
              </a:solidFill>
            </a:endParaRPr>
          </a:p>
          <a:p>
            <a:pPr marL="342900" indent="-342900">
              <a:buFont typeface="+mj-lt"/>
              <a:buAutoNum type="arabicPeriod"/>
            </a:pPr>
            <a:endParaRPr lang="pl-PL" sz="1400" b="1" dirty="0">
              <a:solidFill>
                <a:schemeClr val="tx2"/>
              </a:solidFill>
            </a:endParaRPr>
          </a:p>
          <a:p>
            <a:pPr marL="342900" indent="-342900">
              <a:buFont typeface="+mj-lt"/>
              <a:buAutoNum type="arabicPeriod"/>
            </a:pPr>
            <a:endParaRPr lang="pl-PL" sz="1400" b="1" dirty="0">
              <a:solidFill>
                <a:schemeClr val="tx2"/>
              </a:solidFill>
            </a:endParaRPr>
          </a:p>
          <a:p>
            <a:pPr marL="342900" indent="-342900">
              <a:buFont typeface="Wingdings" panose="05000000000000000000" pitchFamily="2" charset="2"/>
              <a:buChar char="Ø"/>
            </a:pPr>
            <a:endParaRPr lang="pl-PL" sz="1400" b="1" dirty="0">
              <a:solidFill>
                <a:schemeClr val="tx2"/>
              </a:solidFill>
            </a:endParaRPr>
          </a:p>
          <a:p>
            <a:pPr marL="342900" indent="-342900">
              <a:buFont typeface="+mj-lt"/>
              <a:buAutoNum type="arabicPeriod"/>
            </a:pPr>
            <a:endParaRPr lang="pl-PL" sz="1400" b="1" dirty="0" smtClean="0">
              <a:solidFill>
                <a:schemeClr val="tx2"/>
              </a:solidFill>
            </a:endParaRPr>
          </a:p>
          <a:p>
            <a:endParaRPr lang="pl-PL" sz="1400" dirty="0" smtClean="0">
              <a:solidFill>
                <a:schemeClr val="tx2"/>
              </a:solidFill>
            </a:endParaRPr>
          </a:p>
          <a:p>
            <a:pPr marL="342900" indent="-342900">
              <a:buFont typeface="+mj-lt"/>
              <a:buAutoNum type="arabicPeriod"/>
            </a:pPr>
            <a:endParaRPr lang="pl-PL" sz="1400" dirty="0">
              <a:solidFill>
                <a:schemeClr val="tx2"/>
              </a:solidFill>
            </a:endParaRPr>
          </a:p>
          <a:p>
            <a:pPr marL="742950" lvl="1" indent="-285750">
              <a:lnSpc>
                <a:spcPct val="115000"/>
              </a:lnSpc>
              <a:spcAft>
                <a:spcPts val="0"/>
              </a:spcAft>
              <a:buFont typeface="Wingdings" panose="05000000000000000000" pitchFamily="2" charset="2"/>
              <a:buChar char="Ø"/>
            </a:pPr>
            <a:endParaRPr lang="cs-CZ" sz="1400" dirty="0" smtClean="0">
              <a:solidFill>
                <a:schemeClr val="tx2"/>
              </a:solidFill>
              <a:ea typeface="Calibri"/>
              <a:cs typeface="Times New Roman"/>
            </a:endParaRPr>
          </a:p>
          <a:p>
            <a:pPr marL="800100" lvl="1" indent="-342900">
              <a:buFont typeface="Wingdings" panose="05000000000000000000" pitchFamily="2" charset="2"/>
              <a:buChar char="Ø"/>
            </a:pPr>
            <a:endParaRPr lang="cs-CZ" sz="1400" dirty="0">
              <a:solidFill>
                <a:schemeClr val="tx2"/>
              </a:solidFill>
              <a:ea typeface="Calibri"/>
              <a:cs typeface="Times New Roman"/>
            </a:endParaRPr>
          </a:p>
          <a:p>
            <a:pPr marL="800100" lvl="1" indent="-342900">
              <a:buFont typeface="Wingdings" panose="05000000000000000000" pitchFamily="2" charset="2"/>
              <a:buChar char="Ø"/>
            </a:pPr>
            <a:endParaRPr lang="cs-CZ" sz="1400" dirty="0">
              <a:solidFill>
                <a:schemeClr val="tx2"/>
              </a:solidFill>
              <a:ea typeface="Calibri"/>
              <a:cs typeface="Times New Roman"/>
            </a:endParaRPr>
          </a:p>
          <a:p>
            <a:pPr marL="800100" lvl="1" indent="-342900">
              <a:buFont typeface="Wingdings" panose="05000000000000000000" pitchFamily="2" charset="2"/>
              <a:buChar char="Ø"/>
            </a:pPr>
            <a:endParaRPr lang="cs-CZ" sz="1400" dirty="0"/>
          </a:p>
        </p:txBody>
      </p:sp>
      <p:sp>
        <p:nvSpPr>
          <p:cNvPr id="8" name="Zástupný symbol pro obsah 4"/>
          <p:cNvSpPr txBox="1">
            <a:spLocks/>
          </p:cNvSpPr>
          <p:nvPr/>
        </p:nvSpPr>
        <p:spPr>
          <a:xfrm>
            <a:off x="462968" y="1556792"/>
            <a:ext cx="8208912" cy="475252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altLang="cs-CZ" sz="2000" dirty="0" smtClean="0">
              <a:solidFill>
                <a:srgbClr val="14407E"/>
              </a:solidFill>
              <a:cs typeface="Times New Roman" pitchFamily="18" charset="0"/>
            </a:endParaRPr>
          </a:p>
          <a:p>
            <a:endParaRPr lang="cs-CZ" sz="2000" dirty="0"/>
          </a:p>
        </p:txBody>
      </p:sp>
      <p:graphicFrame>
        <p:nvGraphicFramePr>
          <p:cNvPr id="7" name="Zástupný symbol pro obsah 4"/>
          <p:cNvGraphicFramePr>
            <a:graphicFrameLocks/>
          </p:cNvGraphicFramePr>
          <p:nvPr>
            <p:extLst>
              <p:ext uri="{D42A27DB-BD31-4B8C-83A1-F6EECF244321}">
                <p14:modId xmlns:p14="http://schemas.microsoft.com/office/powerpoint/2010/main" val="214420364"/>
              </p:ext>
            </p:extLst>
          </p:nvPr>
        </p:nvGraphicFramePr>
        <p:xfrm>
          <a:off x="678992" y="1389687"/>
          <a:ext cx="7776864" cy="4876836"/>
        </p:xfrm>
        <a:graphic>
          <a:graphicData uri="http://schemas.openxmlformats.org/drawingml/2006/table">
            <a:tbl>
              <a:tblPr firstRow="1" bandRow="1">
                <a:tableStyleId>{21E4AEA4-8DFA-4A89-87EB-49C32662AFE0}</a:tableStyleId>
              </a:tblPr>
              <a:tblGrid>
                <a:gridCol w="768158"/>
                <a:gridCol w="2046326"/>
                <a:gridCol w="1865881"/>
                <a:gridCol w="3096499"/>
              </a:tblGrid>
              <a:tr h="62681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b="1" kern="1200" dirty="0" smtClean="0">
                          <a:solidFill>
                            <a:schemeClr val="lt1"/>
                          </a:solidFill>
                          <a:latin typeface="+mn-lt"/>
                          <a:ea typeface="+mn-ea"/>
                          <a:cs typeface="+mn-cs"/>
                        </a:rPr>
                        <a:t>Specifický cíl</a:t>
                      </a:r>
                    </a:p>
                    <a:p>
                      <a:endParaRPr lang="cs-CZ" sz="1800" dirty="0"/>
                    </a:p>
                  </a:txBody>
                  <a:tcPr marL="91435" marR="91435" marT="45729" marB="45729">
                    <a:solidFill>
                      <a:srgbClr val="516C8A"/>
                    </a:solidFill>
                  </a:tcPr>
                </a:tc>
                <a:tc hMerge="1">
                  <a:txBody>
                    <a:bodyPr/>
                    <a:lstStyle/>
                    <a:p>
                      <a:endParaRPr lang="cs-CZ"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smtClean="0"/>
                        <a:t>Cílové skupiny</a:t>
                      </a:r>
                    </a:p>
                    <a:p>
                      <a:endParaRPr lang="cs-CZ" sz="1800" dirty="0"/>
                    </a:p>
                  </a:txBody>
                  <a:tcPr marL="91435" marR="91435" marT="45729" marB="45729">
                    <a:solidFill>
                      <a:srgbClr val="516C8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smtClean="0"/>
                        <a:t>Příjemci</a:t>
                      </a:r>
                    </a:p>
                    <a:p>
                      <a:endParaRPr lang="cs-CZ" sz="1800" dirty="0"/>
                    </a:p>
                  </a:txBody>
                  <a:tcPr marL="91435" marR="91435" marT="45729" marB="45729">
                    <a:solidFill>
                      <a:srgbClr val="516C8A"/>
                    </a:solidFill>
                  </a:tcPr>
                </a:tc>
              </a:tr>
              <a:tr h="4148805">
                <a:tc>
                  <a:txBody>
                    <a:bodyPr/>
                    <a:lstStyle/>
                    <a:p>
                      <a:r>
                        <a:rPr lang="cs-CZ" sz="1600" kern="1200" dirty="0" smtClean="0">
                          <a:solidFill>
                            <a:schemeClr val="tx2"/>
                          </a:solidFill>
                          <a:effectLst/>
                          <a:latin typeface="+mn-lt"/>
                          <a:ea typeface="+mn-ea"/>
                          <a:cs typeface="+mn-cs"/>
                        </a:rPr>
                        <a:t>2.3. 1</a:t>
                      </a:r>
                      <a:endParaRPr lang="cs-CZ" sz="1600" kern="1200" dirty="0">
                        <a:solidFill>
                          <a:schemeClr val="tx2"/>
                        </a:solidFill>
                        <a:effectLst/>
                        <a:latin typeface="+mn-lt"/>
                        <a:ea typeface="+mn-ea"/>
                        <a:cs typeface="+mn-cs"/>
                      </a:endParaRPr>
                    </a:p>
                  </a:txBody>
                  <a:tcPr marL="91435" marR="91435" marT="45729" marB="45729">
                    <a:solidFill>
                      <a:srgbClr val="EAEAEA"/>
                    </a:solidFill>
                  </a:tcPr>
                </a:tc>
                <a:tc>
                  <a:txBody>
                    <a:bodyPr/>
                    <a:lstStyle/>
                    <a:p>
                      <a:r>
                        <a:rPr lang="cs-CZ" sz="1600" kern="1200" dirty="0" smtClean="0">
                          <a:solidFill>
                            <a:schemeClr val="tx2"/>
                          </a:solidFill>
                          <a:effectLst/>
                          <a:latin typeface="+mn-lt"/>
                          <a:ea typeface="+mn-ea"/>
                          <a:cs typeface="+mn-cs"/>
                        </a:rPr>
                        <a:t>Zvýšit zapojení lokálních aktérů do řešení problémů nezaměstnanosti a sociálního začleňování ve venkovských oblastech</a:t>
                      </a:r>
                      <a:endParaRPr lang="cs-CZ" sz="1600" kern="1200" dirty="0">
                        <a:solidFill>
                          <a:schemeClr val="tx2"/>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lang="cs-CZ" altLang="cs-CZ" sz="1600" kern="1200" dirty="0" smtClean="0">
                        <a:solidFill>
                          <a:schemeClr val="tx2"/>
                        </a:solidFill>
                        <a:effectLst/>
                        <a:latin typeface="+mn-lt"/>
                        <a:ea typeface="+mn-ea"/>
                        <a:cs typeface="+mn-cs"/>
                      </a:endParaRPr>
                    </a:p>
                  </a:txBody>
                  <a:tcPr marL="91435" marR="91435" marT="45729" marB="45729">
                    <a:solidFill>
                      <a:srgbClr val="EAEAEA"/>
                    </a:solidFill>
                  </a:tcPr>
                </a:tc>
                <a:tc>
                  <a:txBody>
                    <a:bodyPr/>
                    <a:lstStyle/>
                    <a:p>
                      <a:r>
                        <a:rPr lang="cs-CZ" sz="1600" kern="1200" dirty="0" smtClean="0">
                          <a:solidFill>
                            <a:schemeClr val="tx2"/>
                          </a:solidFill>
                          <a:effectLst/>
                          <a:latin typeface="+mn-lt"/>
                          <a:ea typeface="+mn-ea"/>
                          <a:cs typeface="+mn-cs"/>
                        </a:rPr>
                        <a:t>Osoby sociálně vyloučené, osoby sociálním vyloučením ohrožené, uchazeči a zájemci o zaměstnání, neaktivní osoby a zaměstnanci místních aktérů, jejichž spolupráce</a:t>
                      </a:r>
                      <a:r>
                        <a:rPr lang="cs-CZ" sz="1600" kern="1200" baseline="0" dirty="0" smtClean="0">
                          <a:solidFill>
                            <a:schemeClr val="tx2"/>
                          </a:solidFill>
                          <a:effectLst/>
                          <a:latin typeface="+mn-lt"/>
                          <a:ea typeface="+mn-ea"/>
                          <a:cs typeface="+mn-cs"/>
                        </a:rPr>
                        <a:t> se bude podporovat v rámci projektů naplňujících strategii komunitně vedeného místního rozvoje</a:t>
                      </a:r>
                      <a:endParaRPr lang="cs-CZ" sz="1600" kern="1200" dirty="0">
                        <a:solidFill>
                          <a:schemeClr val="tx2"/>
                        </a:solidFill>
                        <a:effectLst/>
                        <a:latin typeface="+mn-lt"/>
                        <a:ea typeface="+mn-ea"/>
                        <a:cs typeface="+mn-cs"/>
                      </a:endParaRPr>
                    </a:p>
                  </a:txBody>
                  <a:tcPr marL="91435" marR="91435" marT="45729" marB="45729">
                    <a:solidFill>
                      <a:srgbClr val="EAEAEA"/>
                    </a:solidFill>
                  </a:tcPr>
                </a:tc>
                <a:tc>
                  <a:txBody>
                    <a:bodyPr/>
                    <a:lstStyle/>
                    <a:p>
                      <a:pPr algn="l"/>
                      <a:r>
                        <a:rPr lang="cs-CZ" sz="1600" kern="1200" dirty="0" smtClean="0">
                          <a:solidFill>
                            <a:schemeClr val="tx2"/>
                          </a:solidFill>
                          <a:effectLst/>
                          <a:latin typeface="+mn-lt"/>
                          <a:ea typeface="+mn-ea"/>
                          <a:cs typeface="+mn-cs"/>
                        </a:rPr>
                        <a:t>Příjemci budou subjekty realizující</a:t>
                      </a:r>
                      <a:r>
                        <a:rPr lang="cs-CZ" sz="1600" kern="1200" baseline="0" dirty="0" smtClean="0">
                          <a:solidFill>
                            <a:schemeClr val="tx2"/>
                          </a:solidFill>
                          <a:effectLst/>
                          <a:latin typeface="+mn-lt"/>
                          <a:ea typeface="+mn-ea"/>
                          <a:cs typeface="+mn-cs"/>
                        </a:rPr>
                        <a:t> projekty v rámci schválených Komunitně vedených strategií místního rozvoje</a:t>
                      </a:r>
                      <a:endParaRPr lang="cs-CZ" sz="1600" kern="1200" dirty="0">
                        <a:solidFill>
                          <a:schemeClr val="tx2"/>
                        </a:solidFill>
                        <a:effectLst/>
                        <a:latin typeface="+mn-lt"/>
                        <a:ea typeface="+mn-ea"/>
                        <a:cs typeface="+mn-cs"/>
                      </a:endParaRPr>
                    </a:p>
                  </a:txBody>
                  <a:tcPr marL="91435" marR="91435" marT="45729" marB="45729">
                    <a:solidFill>
                      <a:srgbClr val="EAEAEA"/>
                    </a:solidFill>
                  </a:tcPr>
                </a:tc>
              </a:tr>
            </a:tbl>
          </a:graphicData>
        </a:graphic>
      </p:graphicFrame>
    </p:spTree>
    <p:extLst>
      <p:ext uri="{BB962C8B-B14F-4D97-AF65-F5344CB8AC3E}">
        <p14:creationId xmlns:p14="http://schemas.microsoft.com/office/powerpoint/2010/main" val="1245868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323528" y="188640"/>
            <a:ext cx="8229600" cy="720080"/>
          </a:xfrm>
        </p:spPr>
        <p:txBody>
          <a:bodyPr/>
          <a:lstStyle/>
          <a:p>
            <a:r>
              <a:rPr lang="cs-CZ" sz="2800" b="1" dirty="0" smtClean="0">
                <a:solidFill>
                  <a:srgbClr val="C00000"/>
                </a:solidFill>
              </a:rPr>
              <a:t>PO3 Sociální inovace a mezinárodní </a:t>
            </a:r>
            <a:r>
              <a:rPr lang="cs-CZ" sz="2800" b="1" dirty="0">
                <a:solidFill>
                  <a:srgbClr val="C00000"/>
                </a:solidFill>
              </a:rPr>
              <a:t>spolupráce  </a:t>
            </a:r>
            <a:endParaRPr lang="en-GB" sz="2800" b="1" dirty="0">
              <a:solidFill>
                <a:srgbClr val="C00000"/>
              </a:solidFill>
            </a:endParaRPr>
          </a:p>
        </p:txBody>
      </p:sp>
      <p:sp>
        <p:nvSpPr>
          <p:cNvPr id="59395" name="Rectangle 1027"/>
          <p:cNvSpPr>
            <a:spLocks noGrp="1" noChangeArrowheads="1"/>
          </p:cNvSpPr>
          <p:nvPr>
            <p:ph idx="1"/>
          </p:nvPr>
        </p:nvSpPr>
        <p:spPr>
          <a:xfrm>
            <a:off x="323528" y="836712"/>
            <a:ext cx="8700194" cy="5399881"/>
          </a:xfrm>
        </p:spPr>
        <p:txBody>
          <a:bodyPr>
            <a:normAutofit fontScale="92500" lnSpcReduction="10000"/>
          </a:bodyPr>
          <a:lstStyle/>
          <a:p>
            <a:pPr marL="57150" indent="0">
              <a:lnSpc>
                <a:spcPct val="120000"/>
              </a:lnSpc>
              <a:spcAft>
                <a:spcPts val="600"/>
              </a:spcAft>
              <a:buNone/>
              <a:defRPr/>
            </a:pPr>
            <a:r>
              <a:rPr lang="cs-CZ" sz="1800" b="1" dirty="0" smtClean="0">
                <a:solidFill>
                  <a:schemeClr val="tx1"/>
                </a:solidFill>
                <a:cs typeface="Times New Roman" pitchFamily="18" charset="0"/>
              </a:rPr>
              <a:t>IP </a:t>
            </a:r>
            <a:r>
              <a:rPr lang="cs-CZ" sz="1800" b="1" dirty="0">
                <a:solidFill>
                  <a:schemeClr val="tx1"/>
                </a:solidFill>
                <a:cs typeface="Times New Roman" pitchFamily="18" charset="0"/>
              </a:rPr>
              <a:t>1 Přístup k zaměstnání pro osoby hledající zaměstnání a neaktivní osoby, včetně místních iniciativ na podporu zaměstnanosti a mobility pracovníků</a:t>
            </a:r>
          </a:p>
          <a:p>
            <a:pPr marL="57150" indent="0">
              <a:spcAft>
                <a:spcPts val="600"/>
              </a:spcAft>
              <a:buNone/>
              <a:defRPr/>
            </a:pPr>
            <a:r>
              <a:rPr lang="cs-CZ" sz="1700" dirty="0">
                <a:solidFill>
                  <a:schemeClr val="tx1"/>
                </a:solidFill>
                <a:cs typeface="Times New Roman" pitchFamily="18" charset="0"/>
              </a:rPr>
              <a:t>Aktivity: podpora kapacit a infrastruktury pro vývoj a šíření inovací; vytvoření kapacit pro inovační nabídku a poptávku; výměna zkušeností a přenos dobré praxe mezi členskými státy EU v otázkách týkajících se aktivní politiky zaměstnanosti; podpora vzniku tematických sítí a spolupráce mezi projekty v různých členských státech EU</a:t>
            </a:r>
          </a:p>
          <a:p>
            <a:pPr marL="57150" indent="0">
              <a:lnSpc>
                <a:spcPct val="80000"/>
              </a:lnSpc>
              <a:spcAft>
                <a:spcPts val="600"/>
              </a:spcAft>
              <a:buNone/>
              <a:defRPr/>
            </a:pPr>
            <a:endParaRPr lang="cs-CZ" sz="1200" b="1" dirty="0">
              <a:solidFill>
                <a:schemeClr val="tx1"/>
              </a:solidFill>
              <a:cs typeface="Times New Roman" pitchFamily="18" charset="0"/>
            </a:endParaRPr>
          </a:p>
          <a:p>
            <a:pPr marL="57150" indent="0">
              <a:lnSpc>
                <a:spcPct val="80000"/>
              </a:lnSpc>
              <a:spcAft>
                <a:spcPts val="600"/>
              </a:spcAft>
              <a:buNone/>
              <a:defRPr/>
            </a:pPr>
            <a:r>
              <a:rPr lang="cs-CZ" sz="1800" b="1" dirty="0">
                <a:solidFill>
                  <a:schemeClr val="tx1"/>
                </a:solidFill>
                <a:cs typeface="Times New Roman" pitchFamily="18" charset="0"/>
              </a:rPr>
              <a:t>IP 2 - Aktivní začleňování, </a:t>
            </a:r>
            <a:r>
              <a:rPr lang="cs-CZ" sz="1800" b="1" dirty="0" smtClean="0">
                <a:solidFill>
                  <a:schemeClr val="tx1"/>
                </a:solidFill>
                <a:cs typeface="Times New Roman" pitchFamily="18" charset="0"/>
              </a:rPr>
              <a:t>zejména </a:t>
            </a:r>
            <a:r>
              <a:rPr lang="cs-CZ" sz="1800" b="1" dirty="0">
                <a:solidFill>
                  <a:schemeClr val="tx1"/>
                </a:solidFill>
                <a:cs typeface="Times New Roman" pitchFamily="18" charset="0"/>
              </a:rPr>
              <a:t>s cílem zvýšení zaměstnatelnosti </a:t>
            </a:r>
          </a:p>
          <a:p>
            <a:pPr marL="57150" indent="0">
              <a:spcAft>
                <a:spcPts val="600"/>
              </a:spcAft>
              <a:buNone/>
              <a:defRPr/>
            </a:pPr>
            <a:r>
              <a:rPr lang="cs-CZ" sz="1700" dirty="0">
                <a:solidFill>
                  <a:schemeClr val="tx1"/>
                </a:solidFill>
                <a:cs typeface="Times New Roman" pitchFamily="18" charset="0"/>
              </a:rPr>
              <a:t>Aktivity: podpora kapacit a infrastruktury pro vývoj a šíření inovací;  vytvoření kapacit pro inovační nabídku a poptávku; podpora projektů na evaluace sociálních inovací, sociální experimentování; výměna zkušeností a přenos dobré praxe mezi členskými státy EU v oblasti řešení problémů sociálního začleňování osob vyloučených nebo ohrožených sociálním vyloučením a chudobou</a:t>
            </a:r>
          </a:p>
          <a:p>
            <a:pPr marL="57150" indent="0">
              <a:lnSpc>
                <a:spcPct val="120000"/>
              </a:lnSpc>
              <a:spcBef>
                <a:spcPts val="0"/>
              </a:spcBef>
              <a:spcAft>
                <a:spcPts val="0"/>
              </a:spcAft>
              <a:buNone/>
              <a:defRPr/>
            </a:pPr>
            <a:endParaRPr lang="cs-CZ" sz="1500" b="1" dirty="0" smtClean="0">
              <a:solidFill>
                <a:schemeClr val="tx1"/>
              </a:solidFill>
              <a:cs typeface="Times New Roman" pitchFamily="18" charset="0"/>
            </a:endParaRPr>
          </a:p>
          <a:p>
            <a:pPr marL="57150" indent="0">
              <a:lnSpc>
                <a:spcPct val="120000"/>
              </a:lnSpc>
              <a:spcBef>
                <a:spcPts val="0"/>
              </a:spcBef>
              <a:spcAft>
                <a:spcPts val="600"/>
              </a:spcAft>
              <a:buNone/>
              <a:defRPr/>
            </a:pPr>
            <a:r>
              <a:rPr lang="cs-CZ" sz="1700" b="1" dirty="0" smtClean="0">
                <a:solidFill>
                  <a:schemeClr val="tx1"/>
                </a:solidFill>
                <a:cs typeface="Times New Roman" pitchFamily="18" charset="0"/>
              </a:rPr>
              <a:t>Příjemci v této IP budou zejména veřejně prospěšné organizace, NNO, kraje, </a:t>
            </a:r>
            <a:r>
              <a:rPr lang="cs-CZ" sz="1700" b="1" dirty="0" smtClean="0">
                <a:solidFill>
                  <a:srgbClr val="C00000"/>
                </a:solidFill>
                <a:cs typeface="Times New Roman" pitchFamily="18" charset="0"/>
              </a:rPr>
              <a:t>obce, svazky obcí a jejich asociace, </a:t>
            </a:r>
            <a:r>
              <a:rPr lang="cs-CZ" sz="1700" b="1" dirty="0" smtClean="0">
                <a:solidFill>
                  <a:schemeClr val="tx1"/>
                </a:solidFill>
                <a:cs typeface="Times New Roman" pitchFamily="18" charset="0"/>
              </a:rPr>
              <a:t>organizační složky státu a jimi zřízené p. o., sociální partneři atd.</a:t>
            </a:r>
            <a:endParaRPr lang="cs-CZ" sz="1700" b="1" dirty="0">
              <a:solidFill>
                <a:schemeClr val="tx1"/>
              </a:solidFill>
              <a:cs typeface="Times New Roman" pitchFamily="18" charset="0"/>
            </a:endParaRPr>
          </a:p>
          <a:p>
            <a:pPr marL="57150" indent="0">
              <a:lnSpc>
                <a:spcPct val="110000"/>
              </a:lnSpc>
              <a:spcAft>
                <a:spcPts val="600"/>
              </a:spcAft>
              <a:buNone/>
              <a:defRPr/>
            </a:pPr>
            <a:r>
              <a:rPr lang="cs-CZ" sz="1700" b="1" dirty="0" smtClean="0">
                <a:solidFill>
                  <a:schemeClr val="tx1"/>
                </a:solidFill>
                <a:cs typeface="Times New Roman" pitchFamily="18" charset="0"/>
              </a:rPr>
              <a:t>Cílové </a:t>
            </a:r>
            <a:r>
              <a:rPr lang="cs-CZ" sz="1700" b="1" dirty="0">
                <a:solidFill>
                  <a:schemeClr val="tx1"/>
                </a:solidFill>
                <a:cs typeface="Times New Roman" pitchFamily="18" charset="0"/>
              </a:rPr>
              <a:t>skupiny v PO3</a:t>
            </a:r>
            <a:r>
              <a:rPr lang="cs-CZ" sz="1700" dirty="0" smtClean="0">
                <a:solidFill>
                  <a:schemeClr val="tx1"/>
                </a:solidFill>
                <a:cs typeface="Times New Roman" pitchFamily="18" charset="0"/>
              </a:rPr>
              <a:t>: uchazeči a </a:t>
            </a:r>
            <a:r>
              <a:rPr lang="cs-CZ" sz="1700" dirty="0">
                <a:solidFill>
                  <a:schemeClr val="tx1"/>
                </a:solidFill>
                <a:cs typeface="Times New Roman" pitchFamily="18" charset="0"/>
              </a:rPr>
              <a:t>zájemci o zaměstnání, neaktivní osoby, osoby sociálně vyloučené nebo ohrožené sociálním vyloučením a chudobou, zaměstnavatelé a zaměstnanci (osoby  55 – 64 let, osoby do 25 let, rodiče s malými dětmi, osoby pečující o další závislé členy rodiny, sociální pracovníci poskytovatelů služeb, zaměstnanci NNO/VPO a sociálních podniků, zaměstnavatelé a vzdělávací a poradenské </a:t>
            </a:r>
            <a:r>
              <a:rPr lang="cs-CZ" sz="1700" dirty="0" smtClean="0">
                <a:solidFill>
                  <a:schemeClr val="tx1"/>
                </a:solidFill>
                <a:cs typeface="Times New Roman" pitchFamily="18" charset="0"/>
              </a:rPr>
              <a:t>instituce</a:t>
            </a:r>
            <a:endParaRPr lang="cs-CZ" sz="1700" dirty="0">
              <a:solidFill>
                <a:schemeClr val="tx1"/>
              </a:solidFill>
              <a:cs typeface="Times New Roman" pitchFamily="18" charset="0"/>
            </a:endParaRPr>
          </a:p>
        </p:txBody>
      </p:sp>
    </p:spTree>
    <p:extLst>
      <p:ext uri="{BB962C8B-B14F-4D97-AF65-F5344CB8AC3E}">
        <p14:creationId xmlns:p14="http://schemas.microsoft.com/office/powerpoint/2010/main" val="3310888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395536" y="260648"/>
            <a:ext cx="8229600" cy="792088"/>
          </a:xfrm>
        </p:spPr>
        <p:txBody>
          <a:bodyPr/>
          <a:lstStyle/>
          <a:p>
            <a:r>
              <a:rPr lang="cs-CZ" sz="2800" b="1" dirty="0" smtClean="0">
                <a:solidFill>
                  <a:srgbClr val="C00000"/>
                </a:solidFill>
              </a:rPr>
              <a:t>PO4 </a:t>
            </a:r>
            <a:r>
              <a:rPr lang="cs-CZ" sz="2800" b="1" dirty="0">
                <a:solidFill>
                  <a:srgbClr val="C00000"/>
                </a:solidFill>
              </a:rPr>
              <a:t>Efektivní veřejná </a:t>
            </a:r>
            <a:r>
              <a:rPr lang="cs-CZ" sz="2800" b="1" dirty="0" smtClean="0">
                <a:solidFill>
                  <a:srgbClr val="C00000"/>
                </a:solidFill>
              </a:rPr>
              <a:t>správa</a:t>
            </a:r>
            <a:endParaRPr lang="en-GB" sz="2800" b="1" noProof="0" dirty="0" smtClean="0">
              <a:solidFill>
                <a:srgbClr val="C00000"/>
              </a:solidFill>
            </a:endParaRPr>
          </a:p>
        </p:txBody>
      </p:sp>
      <p:sp>
        <p:nvSpPr>
          <p:cNvPr id="59395" name="Rectangle 1027"/>
          <p:cNvSpPr>
            <a:spLocks noGrp="1" noChangeArrowheads="1"/>
          </p:cNvSpPr>
          <p:nvPr>
            <p:ph idx="1"/>
          </p:nvPr>
        </p:nvSpPr>
        <p:spPr>
          <a:xfrm>
            <a:off x="395536" y="1052736"/>
            <a:ext cx="8748464" cy="4967163"/>
          </a:xfrm>
        </p:spPr>
        <p:txBody>
          <a:bodyPr>
            <a:normAutofit/>
          </a:bodyPr>
          <a:lstStyle/>
          <a:p>
            <a:pPr marL="0" indent="0">
              <a:buNone/>
            </a:pPr>
            <a:r>
              <a:rPr lang="cs-CZ" sz="1800" b="1" dirty="0">
                <a:solidFill>
                  <a:schemeClr val="tx1"/>
                </a:solidFill>
                <a:cs typeface="Times New Roman" pitchFamily="18" charset="0"/>
              </a:rPr>
              <a:t>IP1 Investice do institucionální kapacity a efektivnosti veřejné správy a veřejných služeb s ohledem na reformy, lepší regulaci a dobrou správu </a:t>
            </a:r>
          </a:p>
          <a:p>
            <a:pPr marL="0" lvl="0" indent="0">
              <a:buNone/>
            </a:pPr>
            <a:endParaRPr lang="cs-CZ" sz="800" b="1" i="1" dirty="0" smtClean="0">
              <a:solidFill>
                <a:schemeClr val="tx1"/>
              </a:solidFill>
              <a:cs typeface="Times New Roman" pitchFamily="18" charset="0"/>
            </a:endParaRPr>
          </a:p>
          <a:p>
            <a:pPr marL="0" lvl="0" indent="0">
              <a:buNone/>
            </a:pPr>
            <a:r>
              <a:rPr lang="cs-CZ" sz="1600" b="1" dirty="0" smtClean="0">
                <a:solidFill>
                  <a:schemeClr val="tx1"/>
                </a:solidFill>
                <a:cs typeface="Times New Roman" pitchFamily="18" charset="0"/>
              </a:rPr>
              <a:t>Aktivity</a:t>
            </a:r>
            <a:r>
              <a:rPr lang="cs-CZ" sz="1600" b="1" dirty="0">
                <a:solidFill>
                  <a:schemeClr val="tx1"/>
                </a:solidFill>
                <a:cs typeface="Times New Roman" pitchFamily="18" charset="0"/>
              </a:rPr>
              <a:t>:  </a:t>
            </a:r>
          </a:p>
          <a:p>
            <a:pPr lvl="0"/>
            <a:r>
              <a:rPr lang="cs-CZ" sz="1600" b="1" dirty="0">
                <a:solidFill>
                  <a:schemeClr val="tx1"/>
                </a:solidFill>
                <a:cs typeface="Times New Roman" pitchFamily="18" charset="0"/>
              </a:rPr>
              <a:t>dokončení </a:t>
            </a:r>
            <a:r>
              <a:rPr lang="cs-CZ" sz="1600" b="1" dirty="0" smtClean="0">
                <a:solidFill>
                  <a:schemeClr val="tx1"/>
                </a:solidFill>
                <a:cs typeface="Times New Roman" pitchFamily="18" charset="0"/>
              </a:rPr>
              <a:t>plošného </a:t>
            </a:r>
            <a:r>
              <a:rPr lang="cs-CZ" sz="1600" b="1" dirty="0">
                <a:solidFill>
                  <a:schemeClr val="tx1"/>
                </a:solidFill>
                <a:cs typeface="Times New Roman" pitchFamily="18" charset="0"/>
              </a:rPr>
              <a:t>zavedení procesního modelování agend; pokračování v provádění identifikace působnosti jednotlivých orgánů veřejné správy </a:t>
            </a:r>
          </a:p>
          <a:p>
            <a:pPr lvl="0"/>
            <a:r>
              <a:rPr lang="cs-CZ" sz="1600" b="1" dirty="0">
                <a:solidFill>
                  <a:schemeClr val="tx1"/>
                </a:solidFill>
                <a:cs typeface="Times New Roman" pitchFamily="18" charset="0"/>
              </a:rPr>
              <a:t>zlepšení dostupnosti, atraktivity a propagace on-line služeb </a:t>
            </a:r>
            <a:r>
              <a:rPr lang="cs-CZ" sz="1600" b="1" dirty="0" err="1">
                <a:solidFill>
                  <a:schemeClr val="tx1"/>
                </a:solidFill>
                <a:cs typeface="Times New Roman" pitchFamily="18" charset="0"/>
              </a:rPr>
              <a:t>eGovernmentu</a:t>
            </a:r>
            <a:r>
              <a:rPr lang="cs-CZ" sz="1600" b="1" dirty="0">
                <a:solidFill>
                  <a:schemeClr val="tx1"/>
                </a:solidFill>
                <a:cs typeface="Times New Roman" pitchFamily="18" charset="0"/>
              </a:rPr>
              <a:t>; dokončení elektronizace justice a zdravotnictví </a:t>
            </a:r>
          </a:p>
          <a:p>
            <a:pPr lvl="0"/>
            <a:r>
              <a:rPr lang="cs-CZ" sz="1600" b="1" dirty="0" smtClean="0">
                <a:solidFill>
                  <a:schemeClr val="tx1"/>
                </a:solidFill>
                <a:cs typeface="Times New Roman" pitchFamily="18" charset="0"/>
              </a:rPr>
              <a:t>posílení </a:t>
            </a:r>
            <a:r>
              <a:rPr lang="cs-CZ" sz="1600" b="1" dirty="0">
                <a:solidFill>
                  <a:schemeClr val="tx1"/>
                </a:solidFill>
                <a:cs typeface="Times New Roman" pitchFamily="18" charset="0"/>
              </a:rPr>
              <a:t>a </a:t>
            </a:r>
            <a:r>
              <a:rPr lang="cs-CZ" sz="1600" b="1" dirty="0" smtClean="0">
                <a:solidFill>
                  <a:schemeClr val="tx1"/>
                </a:solidFill>
                <a:cs typeface="Times New Roman" pitchFamily="18" charset="0"/>
              </a:rPr>
              <a:t>zlepšení </a:t>
            </a:r>
            <a:r>
              <a:rPr lang="cs-CZ" sz="1600" b="1" dirty="0">
                <a:solidFill>
                  <a:schemeClr val="tx1"/>
                </a:solidFill>
                <a:cs typeface="Times New Roman" pitchFamily="18" charset="0"/>
              </a:rPr>
              <a:t>aplikaci RIA v procesu přípravy legislativy; </a:t>
            </a:r>
            <a:r>
              <a:rPr lang="cs-CZ" sz="1600" b="1" dirty="0" smtClean="0">
                <a:solidFill>
                  <a:schemeClr val="tx1"/>
                </a:solidFill>
                <a:cs typeface="Times New Roman" pitchFamily="18" charset="0"/>
              </a:rPr>
              <a:t>zavedení </a:t>
            </a:r>
            <a:r>
              <a:rPr lang="cs-CZ" sz="1600" b="1" dirty="0">
                <a:solidFill>
                  <a:schemeClr val="tx1"/>
                </a:solidFill>
                <a:cs typeface="Times New Roman" pitchFamily="18" charset="0"/>
              </a:rPr>
              <a:t>ex post hodnocení dopadu regulace</a:t>
            </a:r>
          </a:p>
          <a:p>
            <a:pPr lvl="0"/>
            <a:r>
              <a:rPr lang="cs-CZ" sz="1600" b="1" dirty="0" smtClean="0">
                <a:solidFill>
                  <a:schemeClr val="tx1"/>
                </a:solidFill>
                <a:cs typeface="Times New Roman" pitchFamily="18" charset="0"/>
              </a:rPr>
              <a:t>zavedení </a:t>
            </a:r>
            <a:r>
              <a:rPr lang="cs-CZ" sz="1600" b="1" dirty="0">
                <a:solidFill>
                  <a:schemeClr val="tx1"/>
                </a:solidFill>
                <a:cs typeface="Times New Roman" pitchFamily="18" charset="0"/>
              </a:rPr>
              <a:t>opatření k podpoře výstupů z realizace projektů </a:t>
            </a:r>
            <a:r>
              <a:rPr lang="cs-CZ" sz="1600" b="1" dirty="0" err="1">
                <a:solidFill>
                  <a:schemeClr val="tx1"/>
                </a:solidFill>
                <a:cs typeface="Times New Roman" pitchFamily="18" charset="0"/>
              </a:rPr>
              <a:t>eSbírka</a:t>
            </a:r>
            <a:r>
              <a:rPr lang="cs-CZ" sz="1600" b="1" dirty="0">
                <a:solidFill>
                  <a:schemeClr val="tx1"/>
                </a:solidFill>
                <a:cs typeface="Times New Roman" pitchFamily="18" charset="0"/>
              </a:rPr>
              <a:t> a </a:t>
            </a:r>
            <a:r>
              <a:rPr lang="cs-CZ" sz="1600" b="1" dirty="0" err="1">
                <a:solidFill>
                  <a:schemeClr val="tx1"/>
                </a:solidFill>
                <a:cs typeface="Times New Roman" pitchFamily="18" charset="0"/>
              </a:rPr>
              <a:t>eLegislativa</a:t>
            </a:r>
            <a:endParaRPr lang="cs-CZ" sz="1600" b="1" dirty="0">
              <a:solidFill>
                <a:schemeClr val="tx1"/>
              </a:solidFill>
              <a:cs typeface="Times New Roman" pitchFamily="18" charset="0"/>
            </a:endParaRPr>
          </a:p>
          <a:p>
            <a:pPr lvl="0"/>
            <a:r>
              <a:rPr lang="cs-CZ" sz="1600" b="1" dirty="0">
                <a:solidFill>
                  <a:schemeClr val="tx1"/>
                </a:solidFill>
                <a:cs typeface="Times New Roman" pitchFamily="18" charset="0"/>
              </a:rPr>
              <a:t>zavedení jednotného systému vzdělávání zaměstnanců veřejné správy</a:t>
            </a:r>
          </a:p>
          <a:p>
            <a:pPr marL="0" lvl="0" indent="0">
              <a:buNone/>
            </a:pPr>
            <a:endParaRPr lang="cs-CZ" sz="1800" b="1" dirty="0" smtClean="0">
              <a:solidFill>
                <a:schemeClr val="tx1"/>
              </a:solidFill>
              <a:cs typeface="Times New Roman" pitchFamily="18" charset="0"/>
            </a:endParaRPr>
          </a:p>
          <a:p>
            <a:pPr marL="0" lvl="0" indent="0">
              <a:buNone/>
            </a:pPr>
            <a:r>
              <a:rPr lang="cs-CZ" sz="1800" b="1" dirty="0" smtClean="0">
                <a:solidFill>
                  <a:schemeClr val="tx1"/>
                </a:solidFill>
                <a:cs typeface="Times New Roman" pitchFamily="18" charset="0"/>
              </a:rPr>
              <a:t>Cílové skupiny </a:t>
            </a:r>
            <a:r>
              <a:rPr lang="cs-CZ" sz="1800" b="1" dirty="0">
                <a:solidFill>
                  <a:schemeClr val="tx1"/>
                </a:solidFill>
                <a:cs typeface="Times New Roman" pitchFamily="18" charset="0"/>
              </a:rPr>
              <a:t>v PO4: </a:t>
            </a:r>
            <a:r>
              <a:rPr lang="cs-CZ" sz="1800" dirty="0">
                <a:solidFill>
                  <a:schemeClr val="tx1"/>
                </a:solidFill>
                <a:cs typeface="Times New Roman" pitchFamily="18" charset="0"/>
              </a:rPr>
              <a:t>ústřední orgány státní </a:t>
            </a:r>
            <a:r>
              <a:rPr lang="cs-CZ" sz="1800" dirty="0" smtClean="0">
                <a:solidFill>
                  <a:schemeClr val="tx1"/>
                </a:solidFill>
                <a:cs typeface="Times New Roman" pitchFamily="18" charset="0"/>
              </a:rPr>
              <a:t>správy, </a:t>
            </a:r>
            <a:r>
              <a:rPr lang="cs-CZ" sz="1800" b="1" dirty="0" smtClean="0">
                <a:solidFill>
                  <a:srgbClr val="C00000"/>
                </a:solidFill>
                <a:cs typeface="Times New Roman" pitchFamily="18" charset="0"/>
              </a:rPr>
              <a:t>územní </a:t>
            </a:r>
            <a:r>
              <a:rPr lang="cs-CZ" sz="1800" b="1" dirty="0">
                <a:solidFill>
                  <a:srgbClr val="C00000"/>
                </a:solidFill>
                <a:cs typeface="Times New Roman" pitchFamily="18" charset="0"/>
              </a:rPr>
              <a:t>samosprávné celky</a:t>
            </a:r>
            <a:r>
              <a:rPr lang="cs-CZ" sz="1800" dirty="0">
                <a:solidFill>
                  <a:schemeClr val="tx1"/>
                </a:solidFill>
                <a:cs typeface="Times New Roman" pitchFamily="18" charset="0"/>
              </a:rPr>
              <a:t>, </a:t>
            </a:r>
            <a:endParaRPr lang="cs-CZ" sz="1800" dirty="0" smtClean="0">
              <a:solidFill>
                <a:schemeClr val="tx1"/>
              </a:solidFill>
              <a:cs typeface="Times New Roman" pitchFamily="18" charset="0"/>
            </a:endParaRPr>
          </a:p>
          <a:p>
            <a:pPr marL="0" lvl="0" indent="0">
              <a:buNone/>
            </a:pPr>
            <a:r>
              <a:rPr lang="cs-CZ" sz="1800" dirty="0" smtClean="0">
                <a:solidFill>
                  <a:schemeClr val="tx1"/>
                </a:solidFill>
                <a:cs typeface="Times New Roman" pitchFamily="18" charset="0"/>
              </a:rPr>
              <a:t>občané </a:t>
            </a:r>
            <a:r>
              <a:rPr lang="cs-CZ" sz="1800" dirty="0">
                <a:solidFill>
                  <a:schemeClr val="tx1"/>
                </a:solidFill>
                <a:cs typeface="Times New Roman" pitchFamily="18" charset="0"/>
              </a:rPr>
              <a:t>a </a:t>
            </a:r>
            <a:r>
              <a:rPr lang="cs-CZ" sz="1800" dirty="0" smtClean="0">
                <a:solidFill>
                  <a:schemeClr val="tx1"/>
                </a:solidFill>
                <a:cs typeface="Times New Roman" pitchFamily="18" charset="0"/>
              </a:rPr>
              <a:t>podnikatelé </a:t>
            </a:r>
            <a:endParaRPr lang="en-GB" sz="1800" dirty="0">
              <a:solidFill>
                <a:schemeClr val="tx1"/>
              </a:solidFill>
              <a:cs typeface="Times New Roman" pitchFamily="18" charset="0"/>
            </a:endParaRPr>
          </a:p>
        </p:txBody>
      </p:sp>
      <p:sp>
        <p:nvSpPr>
          <p:cNvPr id="48133" name="Zástupný symbol pro číslo snímku 1"/>
          <p:cNvSpPr>
            <a:spLocks noGrp="1"/>
          </p:cNvSpPr>
          <p:nvPr>
            <p:ph type="sldNum" sz="quarter" idx="12"/>
          </p:nvPr>
        </p:nvSpPr>
        <p:spPr>
          <a:xfrm>
            <a:off x="7010400" y="0"/>
            <a:ext cx="2133600" cy="476250"/>
          </a:xfrm>
        </p:spPr>
        <p:txBody>
          <a:bodyPr/>
          <a:lstStyle>
            <a:lvl1pPr algn="just" eaLnBrk="0" hangingPunct="0">
              <a:lnSpc>
                <a:spcPct val="145000"/>
              </a:lnSpc>
              <a:buChar char="•"/>
              <a:defRPr>
                <a:solidFill>
                  <a:srgbClr val="143F7E"/>
                </a:solidFill>
                <a:latin typeface="Arial" charset="0"/>
              </a:defRPr>
            </a:lvl1pPr>
            <a:lvl2pPr marL="742950" indent="-285750" algn="just" eaLnBrk="0" hangingPunct="0">
              <a:lnSpc>
                <a:spcPct val="145000"/>
              </a:lnSpc>
              <a:buChar char="•"/>
              <a:defRPr>
                <a:solidFill>
                  <a:srgbClr val="143F7E"/>
                </a:solidFill>
                <a:latin typeface="Arial" charset="0"/>
              </a:defRPr>
            </a:lvl2pPr>
            <a:lvl3pPr marL="1143000" indent="-228600" algn="just" eaLnBrk="0" hangingPunct="0">
              <a:lnSpc>
                <a:spcPct val="145000"/>
              </a:lnSpc>
              <a:buChar char="•"/>
              <a:defRPr>
                <a:solidFill>
                  <a:srgbClr val="143F7E"/>
                </a:solidFill>
                <a:latin typeface="Arial" charset="0"/>
              </a:defRPr>
            </a:lvl3pPr>
            <a:lvl4pPr marL="1600200" indent="-228600" algn="just" eaLnBrk="0" hangingPunct="0">
              <a:lnSpc>
                <a:spcPct val="145000"/>
              </a:lnSpc>
              <a:buChar char="•"/>
              <a:defRPr>
                <a:solidFill>
                  <a:srgbClr val="143F7E"/>
                </a:solidFill>
                <a:latin typeface="Arial" charset="0"/>
              </a:defRPr>
            </a:lvl4pPr>
            <a:lvl5pPr marL="2057400" indent="-228600" algn="just" eaLnBrk="0" hangingPunct="0">
              <a:lnSpc>
                <a:spcPct val="145000"/>
              </a:lnSpc>
              <a:buChar char="•"/>
              <a:defRPr>
                <a:solidFill>
                  <a:srgbClr val="143F7E"/>
                </a:solidFill>
                <a:latin typeface="Arial" charset="0"/>
              </a:defRPr>
            </a:lvl5pPr>
            <a:lvl6pPr marL="2514600" indent="-228600" algn="just" eaLnBrk="0" fontAlgn="base" hangingPunct="0">
              <a:lnSpc>
                <a:spcPct val="145000"/>
              </a:lnSpc>
              <a:spcBef>
                <a:spcPct val="0"/>
              </a:spcBef>
              <a:spcAft>
                <a:spcPct val="0"/>
              </a:spcAft>
              <a:buChar char="•"/>
              <a:defRPr>
                <a:solidFill>
                  <a:srgbClr val="143F7E"/>
                </a:solidFill>
                <a:latin typeface="Arial" charset="0"/>
              </a:defRPr>
            </a:lvl6pPr>
            <a:lvl7pPr marL="2971800" indent="-228600" algn="just" eaLnBrk="0" fontAlgn="base" hangingPunct="0">
              <a:lnSpc>
                <a:spcPct val="145000"/>
              </a:lnSpc>
              <a:spcBef>
                <a:spcPct val="0"/>
              </a:spcBef>
              <a:spcAft>
                <a:spcPct val="0"/>
              </a:spcAft>
              <a:buChar char="•"/>
              <a:defRPr>
                <a:solidFill>
                  <a:srgbClr val="143F7E"/>
                </a:solidFill>
                <a:latin typeface="Arial" charset="0"/>
              </a:defRPr>
            </a:lvl7pPr>
            <a:lvl8pPr marL="3429000" indent="-228600" algn="just" eaLnBrk="0" fontAlgn="base" hangingPunct="0">
              <a:lnSpc>
                <a:spcPct val="145000"/>
              </a:lnSpc>
              <a:spcBef>
                <a:spcPct val="0"/>
              </a:spcBef>
              <a:spcAft>
                <a:spcPct val="0"/>
              </a:spcAft>
              <a:buChar char="•"/>
              <a:defRPr>
                <a:solidFill>
                  <a:srgbClr val="143F7E"/>
                </a:solidFill>
                <a:latin typeface="Arial" charset="0"/>
              </a:defRPr>
            </a:lvl8pPr>
            <a:lvl9pPr marL="3886200" indent="-228600" algn="just" eaLnBrk="0" fontAlgn="base" hangingPunct="0">
              <a:lnSpc>
                <a:spcPct val="145000"/>
              </a:lnSpc>
              <a:spcBef>
                <a:spcPct val="0"/>
              </a:spcBef>
              <a:spcAft>
                <a:spcPct val="0"/>
              </a:spcAft>
              <a:buChar char="•"/>
              <a:defRPr>
                <a:solidFill>
                  <a:srgbClr val="143F7E"/>
                </a:solidFill>
                <a:latin typeface="Arial" charset="0"/>
              </a:defRPr>
            </a:lvl9pPr>
          </a:lstStyle>
          <a:p>
            <a:pPr algn="r" eaLnBrk="1" hangingPunct="1">
              <a:lnSpc>
                <a:spcPct val="100000"/>
              </a:lnSpc>
              <a:buFontTx/>
              <a:buNone/>
              <a:defRPr/>
            </a:pPr>
            <a:fld id="{D0041F8F-60FD-4A4B-B305-453D08B96EC3}" type="slidenum">
              <a:rPr lang="cs-CZ" smtClean="0">
                <a:solidFill>
                  <a:srgbClr val="000000"/>
                </a:solidFill>
              </a:rPr>
              <a:pPr algn="r" eaLnBrk="1" hangingPunct="1">
                <a:lnSpc>
                  <a:spcPct val="100000"/>
                </a:lnSpc>
                <a:buFontTx/>
                <a:buNone/>
                <a:defRPr/>
              </a:pPr>
              <a:t>13</a:t>
            </a:fld>
            <a:endParaRPr lang="cs-CZ" dirty="0" smtClean="0">
              <a:solidFill>
                <a:srgbClr val="000000"/>
              </a:solidFill>
            </a:endParaRPr>
          </a:p>
        </p:txBody>
      </p:sp>
    </p:spTree>
    <p:extLst>
      <p:ext uri="{BB962C8B-B14F-4D97-AF65-F5344CB8AC3E}">
        <p14:creationId xmlns:p14="http://schemas.microsoft.com/office/powerpoint/2010/main" val="2042499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1988840"/>
            <a:ext cx="7848872" cy="1600200"/>
          </a:xfrm>
        </p:spPr>
        <p:txBody>
          <a:bodyPr>
            <a:normAutofit fontScale="90000"/>
          </a:bodyPr>
          <a:lstStyle/>
          <a:p>
            <a:r>
              <a:rPr lang="cs-CZ" sz="6700" dirty="0" smtClean="0">
                <a:solidFill>
                  <a:schemeClr val="tx1"/>
                </a:solidFill>
              </a:rPr>
              <a:t>VÍCE INFORMACÍ NA: </a:t>
            </a:r>
            <a:r>
              <a:rPr lang="cs-CZ" sz="6700" dirty="0" smtClean="0">
                <a:solidFill>
                  <a:srgbClr val="C00000"/>
                </a:solidFill>
              </a:rPr>
              <a:t/>
            </a:r>
            <a:br>
              <a:rPr lang="cs-CZ" sz="6700" dirty="0" smtClean="0">
                <a:solidFill>
                  <a:srgbClr val="C00000"/>
                </a:solidFill>
              </a:rPr>
            </a:br>
            <a:r>
              <a:rPr lang="cs-CZ" sz="6700" dirty="0" smtClean="0">
                <a:solidFill>
                  <a:srgbClr val="C00000"/>
                </a:solidFill>
              </a:rPr>
              <a:t>www.esfcr.cz</a:t>
            </a:r>
            <a:r>
              <a:rPr lang="cs-CZ" dirty="0" smtClean="0">
                <a:solidFill>
                  <a:srgbClr val="C00000"/>
                </a:solidFill>
              </a:rPr>
              <a:t/>
            </a:r>
            <a:br>
              <a:rPr lang="cs-CZ" dirty="0" smtClean="0">
                <a:solidFill>
                  <a:srgbClr val="C00000"/>
                </a:solidFill>
              </a:rPr>
            </a:br>
            <a:endParaRPr lang="cs-CZ" dirty="0">
              <a:solidFill>
                <a:srgbClr val="C00000"/>
              </a:solidFill>
            </a:endParaRPr>
          </a:p>
        </p:txBody>
      </p:sp>
      <p:sp>
        <p:nvSpPr>
          <p:cNvPr id="4" name="Obdélník 3"/>
          <p:cNvSpPr/>
          <p:nvPr/>
        </p:nvSpPr>
        <p:spPr>
          <a:xfrm>
            <a:off x="755576" y="5157192"/>
            <a:ext cx="7560840" cy="646331"/>
          </a:xfrm>
          <a:prstGeom prst="rect">
            <a:avLst/>
          </a:prstGeom>
        </p:spPr>
        <p:txBody>
          <a:bodyPr wrap="square">
            <a:spAutoFit/>
          </a:bodyPr>
          <a:lstStyle/>
          <a:p>
            <a:endParaRPr lang="cs-CZ" b="1" dirty="0" smtClean="0"/>
          </a:p>
          <a:p>
            <a:r>
              <a:rPr lang="cs-CZ" b="1" dirty="0" smtClean="0"/>
              <a:t>Žádost </a:t>
            </a:r>
            <a:r>
              <a:rPr lang="cs-CZ" b="1" dirty="0"/>
              <a:t>se předkládá pouze elektronicky a pouze prostřednictvím IS KP14+ </a:t>
            </a:r>
            <a:endParaRPr lang="cs-CZ" dirty="0"/>
          </a:p>
        </p:txBody>
      </p:sp>
      <p:sp>
        <p:nvSpPr>
          <p:cNvPr id="5" name="Zástupný symbol pro text 3"/>
          <p:cNvSpPr txBox="1">
            <a:spLocks/>
          </p:cNvSpPr>
          <p:nvPr/>
        </p:nvSpPr>
        <p:spPr>
          <a:xfrm>
            <a:off x="611560" y="3933056"/>
            <a:ext cx="8424936" cy="739552"/>
          </a:xfrm>
          <a:prstGeom prst="rect">
            <a:avLst/>
          </a:prstGeom>
        </p:spPr>
        <p:txBody>
          <a:bodyPr>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None/>
            </a:pPr>
            <a:r>
              <a:rPr lang="cs-CZ" b="1" dirty="0" smtClean="0"/>
              <a:t>Zpracovávání a předkládání žádostí:  </a:t>
            </a:r>
            <a:r>
              <a:rPr lang="cs-CZ" b="1" dirty="0" smtClean="0">
                <a:solidFill>
                  <a:schemeClr val="tx1"/>
                </a:solidFill>
                <a:hlinkClick r:id="rId2"/>
              </a:rPr>
              <a:t>https://mseu.mssf.cz</a:t>
            </a:r>
            <a:endParaRPr lang="cs-CZ" b="1" dirty="0">
              <a:solidFill>
                <a:schemeClr val="tx1"/>
              </a:solidFill>
            </a:endParaRPr>
          </a:p>
        </p:txBody>
      </p:sp>
    </p:spTree>
    <p:extLst>
      <p:ext uri="{BB962C8B-B14F-4D97-AF65-F5344CB8AC3E}">
        <p14:creationId xmlns:p14="http://schemas.microsoft.com/office/powerpoint/2010/main" val="2385998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2"/>
          </p:nvPr>
        </p:nvSpPr>
        <p:spPr/>
        <p:txBody>
          <a:bodyPr/>
          <a:lstStyle/>
          <a:p>
            <a:fld id="{BFEBEB0A-9E3D-4B14-9782-E2AE3DA60D96}" type="slidenum">
              <a:rPr lang="en-US" smtClean="0"/>
              <a:pPr/>
              <a:t>15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6971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2905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594" y="188640"/>
            <a:ext cx="7848872" cy="1600200"/>
          </a:xfrm>
        </p:spPr>
        <p:txBody>
          <a:bodyPr>
            <a:normAutofit fontScale="90000"/>
          </a:bodyPr>
          <a:lstStyle/>
          <a:p>
            <a:pPr algn="ctr"/>
            <a:r>
              <a:rPr lang="cs-CZ" sz="6700" dirty="0" smtClean="0">
                <a:solidFill>
                  <a:srgbClr val="C00000"/>
                </a:solidFill>
              </a:rPr>
              <a:t/>
            </a:r>
            <a:br>
              <a:rPr lang="cs-CZ" sz="6700" dirty="0" smtClean="0">
                <a:solidFill>
                  <a:srgbClr val="C00000"/>
                </a:solidFill>
              </a:rPr>
            </a:br>
            <a:r>
              <a:rPr lang="cs-CZ" sz="5300" dirty="0" smtClean="0">
                <a:solidFill>
                  <a:schemeClr val="tx1"/>
                </a:solidFill>
              </a:rPr>
              <a:t>www.esfcr.cz</a:t>
            </a:r>
            <a:r>
              <a:rPr lang="cs-CZ" dirty="0" smtClean="0">
                <a:solidFill>
                  <a:schemeClr val="tx1"/>
                </a:solidFill>
              </a:rPr>
              <a:t/>
            </a:r>
            <a:br>
              <a:rPr lang="cs-CZ" dirty="0" smtClean="0">
                <a:solidFill>
                  <a:schemeClr val="tx1"/>
                </a:solidFill>
              </a:rPr>
            </a:br>
            <a:endParaRPr lang="cs-CZ"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891439"/>
            <a:ext cx="7822813" cy="5966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2102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548680"/>
            <a:ext cx="7272808" cy="1008112"/>
          </a:xfrm>
        </p:spPr>
        <p:txBody>
          <a:bodyPr/>
          <a:lstStyle/>
          <a:p>
            <a:r>
              <a:rPr lang="cs-CZ" dirty="0" smtClean="0">
                <a:solidFill>
                  <a:srgbClr val="C00000"/>
                </a:solidFill>
              </a:rPr>
              <a:t>Sociální podnikání</a:t>
            </a:r>
            <a:endParaRPr lang="cs-CZ" dirty="0">
              <a:solidFill>
                <a:srgbClr val="C00000"/>
              </a:solidFill>
            </a:endParaRPr>
          </a:p>
        </p:txBody>
      </p:sp>
      <p:sp>
        <p:nvSpPr>
          <p:cNvPr id="8" name="Obdélník 7"/>
          <p:cNvSpPr/>
          <p:nvPr/>
        </p:nvSpPr>
        <p:spPr>
          <a:xfrm>
            <a:off x="827584" y="1556792"/>
            <a:ext cx="7488832" cy="4632037"/>
          </a:xfrm>
          <a:prstGeom prst="rect">
            <a:avLst/>
          </a:prstGeom>
        </p:spPr>
        <p:txBody>
          <a:bodyPr wrap="square">
            <a:spAutoFit/>
          </a:bodyPr>
          <a:lstStyle/>
          <a:p>
            <a:pPr>
              <a:spcBef>
                <a:spcPts val="0"/>
              </a:spcBef>
              <a:spcAft>
                <a:spcPts val="0"/>
              </a:spcAft>
              <a:defRPr/>
            </a:pPr>
            <a:endParaRPr lang="cs-CZ" b="1" dirty="0" smtClean="0"/>
          </a:p>
          <a:p>
            <a:pPr>
              <a:spcBef>
                <a:spcPts val="0"/>
              </a:spcBef>
              <a:spcAft>
                <a:spcPts val="0"/>
              </a:spcAft>
              <a:defRPr/>
            </a:pPr>
            <a:r>
              <a:rPr lang="cs-CZ" b="1" dirty="0" smtClean="0"/>
              <a:t>DOSUD NENÍ LEGISLATIVNĚ UKOTVENO</a:t>
            </a:r>
          </a:p>
          <a:p>
            <a:pPr>
              <a:spcBef>
                <a:spcPts val="0"/>
              </a:spcBef>
              <a:spcAft>
                <a:spcPts val="0"/>
              </a:spcAft>
              <a:defRPr/>
            </a:pPr>
            <a:endParaRPr lang="cs-CZ" b="1" dirty="0" smtClean="0"/>
          </a:p>
          <a:p>
            <a:pPr>
              <a:spcBef>
                <a:spcPts val="0"/>
              </a:spcBef>
              <a:spcAft>
                <a:spcPts val="0"/>
              </a:spcAft>
              <a:defRPr/>
            </a:pPr>
            <a:r>
              <a:rPr lang="cs-CZ" b="1" dirty="0" smtClean="0"/>
              <a:t>AKTUÁLNĚ SE PŘIPRAVUJE NÁVRH ZÁKONA</a:t>
            </a:r>
          </a:p>
          <a:p>
            <a:pPr>
              <a:spcBef>
                <a:spcPts val="0"/>
              </a:spcBef>
              <a:spcAft>
                <a:spcPts val="0"/>
              </a:spcAft>
              <a:defRPr/>
            </a:pPr>
            <a:endParaRPr lang="cs-CZ" b="1" dirty="0" smtClean="0"/>
          </a:p>
          <a:p>
            <a:pPr>
              <a:spcBef>
                <a:spcPts val="0"/>
              </a:spcBef>
              <a:spcAft>
                <a:spcPts val="0"/>
              </a:spcAft>
              <a:defRPr/>
            </a:pPr>
            <a:endParaRPr lang="cs-CZ" b="1" dirty="0" smtClean="0"/>
          </a:p>
          <a:p>
            <a:pPr>
              <a:spcBef>
                <a:spcPts val="0"/>
              </a:spcBef>
              <a:spcAft>
                <a:spcPts val="0"/>
              </a:spcAft>
              <a:defRPr/>
            </a:pPr>
            <a:r>
              <a:rPr lang="cs-CZ" b="1" dirty="0" smtClean="0"/>
              <a:t>Vznikl </a:t>
            </a:r>
            <a:r>
              <a:rPr lang="cs-CZ" b="1" dirty="0"/>
              <a:t>první souvislý text </a:t>
            </a:r>
            <a:r>
              <a:rPr lang="cs-CZ" b="1" dirty="0" smtClean="0"/>
              <a:t>obsahující definici </a:t>
            </a:r>
            <a:r>
              <a:rPr lang="cs-CZ" b="1" dirty="0"/>
              <a:t>sociálního podnikání:</a:t>
            </a:r>
          </a:p>
          <a:p>
            <a:pPr>
              <a:spcBef>
                <a:spcPts val="0"/>
              </a:spcBef>
              <a:spcAft>
                <a:spcPts val="0"/>
              </a:spcAft>
              <a:defRPr/>
            </a:pPr>
            <a:endParaRPr lang="cs-CZ" sz="700" dirty="0">
              <a:solidFill>
                <a:srgbClr val="FF0000"/>
              </a:solidFill>
            </a:endParaRPr>
          </a:p>
          <a:p>
            <a:pPr algn="just">
              <a:spcBef>
                <a:spcPts val="0"/>
              </a:spcBef>
              <a:spcAft>
                <a:spcPts val="0"/>
              </a:spcAft>
              <a:defRPr/>
            </a:pPr>
            <a:r>
              <a:rPr lang="cs-CZ" b="1" dirty="0">
                <a:solidFill>
                  <a:srgbClr val="C00000"/>
                </a:solidFill>
              </a:rPr>
              <a:t>Sociální podnikání je výdělečná činnost vykonávaná </a:t>
            </a:r>
            <a:r>
              <a:rPr lang="cs-CZ" b="1" u="sng" dirty="0">
                <a:solidFill>
                  <a:srgbClr val="C00000"/>
                </a:solidFill>
              </a:rPr>
              <a:t>v hlavní nebo ve vedlejší činnosti</a:t>
            </a:r>
            <a:r>
              <a:rPr lang="cs-CZ" b="1" dirty="0">
                <a:solidFill>
                  <a:srgbClr val="C00000"/>
                </a:solidFill>
              </a:rPr>
              <a:t>, samostatně na vlastní účet a odpovědnost živnostenským nebo obdobným způsobem se záměrem činit tak soustavně za účelem dosažení zisku, který je z více než 50 % použitý pro další rozvoj sociálního podniku a za účelem zlepšení života místního společenství. Sociální podnik vzniká a rozvíjí se na konceptu trojího prospěchu: ekonomického, sociálního a environmentálního, přičemž všechny tři principy respektují lokální potřeby. Činnost sociálního podniku spočívá v produkci a prodeji výrobků nebo služeb. </a:t>
            </a:r>
            <a:r>
              <a:rPr lang="cs-CZ" dirty="0" smtClean="0"/>
              <a:t> </a:t>
            </a:r>
            <a:endParaRPr lang="cs-CZ" dirty="0"/>
          </a:p>
        </p:txBody>
      </p:sp>
    </p:spTree>
    <p:extLst>
      <p:ext uri="{BB962C8B-B14F-4D97-AF65-F5344CB8AC3E}">
        <p14:creationId xmlns:p14="http://schemas.microsoft.com/office/powerpoint/2010/main" val="3308348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404664"/>
            <a:ext cx="7272808" cy="1008112"/>
          </a:xfrm>
        </p:spPr>
        <p:txBody>
          <a:bodyPr/>
          <a:lstStyle/>
          <a:p>
            <a:r>
              <a:rPr lang="cs-CZ" dirty="0" smtClean="0">
                <a:solidFill>
                  <a:srgbClr val="C00000"/>
                </a:solidFill>
              </a:rPr>
              <a:t>Sociální podnikání</a:t>
            </a:r>
            <a:endParaRPr lang="cs-CZ" dirty="0">
              <a:solidFill>
                <a:srgbClr val="C00000"/>
              </a:solidFill>
            </a:endParaRPr>
          </a:p>
        </p:txBody>
      </p:sp>
      <p:sp>
        <p:nvSpPr>
          <p:cNvPr id="3" name="Obdélník 2"/>
          <p:cNvSpPr/>
          <p:nvPr/>
        </p:nvSpPr>
        <p:spPr>
          <a:xfrm>
            <a:off x="611560" y="1412776"/>
            <a:ext cx="7776864" cy="5078313"/>
          </a:xfrm>
          <a:prstGeom prst="rect">
            <a:avLst/>
          </a:prstGeom>
        </p:spPr>
        <p:txBody>
          <a:bodyPr wrap="square">
            <a:spAutoFit/>
          </a:bodyPr>
          <a:lstStyle/>
          <a:p>
            <a:r>
              <a:rPr lang="cs-CZ" sz="2000" b="1" dirty="0" smtClean="0"/>
              <a:t>Definice </a:t>
            </a:r>
            <a:r>
              <a:rPr lang="cs-CZ" sz="2000" b="1" dirty="0"/>
              <a:t>sociálního </a:t>
            </a:r>
            <a:r>
              <a:rPr lang="cs-CZ" sz="2000" b="1" dirty="0" smtClean="0"/>
              <a:t>podniku:</a:t>
            </a:r>
            <a:r>
              <a:rPr lang="cs-CZ" sz="2000" i="1" dirty="0"/>
              <a:t>	</a:t>
            </a:r>
            <a:endParaRPr lang="cs-CZ" sz="2000" dirty="0"/>
          </a:p>
          <a:p>
            <a:pPr lvl="0" fontAlgn="base"/>
            <a:r>
              <a:rPr lang="cs-CZ" sz="1600" dirty="0"/>
              <a:t>Sociální podnik je fyzická osoba nebo právnická osoba soukromého práva, která podniká v </a:t>
            </a:r>
            <a:r>
              <a:rPr lang="cs-CZ" sz="1600" b="1" i="1" dirty="0"/>
              <a:t>hlavní nebo vedlejší činnosti</a:t>
            </a:r>
            <a:r>
              <a:rPr lang="cs-CZ" sz="1600" i="1" dirty="0"/>
              <a:t>, </a:t>
            </a:r>
            <a:r>
              <a:rPr lang="cs-CZ" sz="1600" dirty="0"/>
              <a:t>splňuje definici sociálního podnikání a je zapsána do </a:t>
            </a:r>
            <a:r>
              <a:rPr lang="cs-CZ" sz="1600" b="1" dirty="0"/>
              <a:t>veřejného seznamu </a:t>
            </a:r>
            <a:r>
              <a:rPr lang="cs-CZ" sz="1600" dirty="0"/>
              <a:t>dle tohoto zákona a:</a:t>
            </a:r>
          </a:p>
          <a:p>
            <a:pPr marL="285750" lvl="0" indent="-285750" fontAlgn="base">
              <a:buFontTx/>
              <a:buChar char="-"/>
            </a:pPr>
            <a:r>
              <a:rPr lang="cs-CZ" sz="1600" dirty="0" smtClean="0"/>
              <a:t>její </a:t>
            </a:r>
            <a:r>
              <a:rPr lang="cs-CZ" sz="1600" dirty="0"/>
              <a:t>zakladatelské právní jednání </a:t>
            </a:r>
            <a:r>
              <a:rPr lang="cs-CZ" sz="1600" b="1" dirty="0"/>
              <a:t>stanovuje způsob dosažení společensky prospěšného dopadu a podrobnější podmínky nakládání se ziskem </a:t>
            </a:r>
            <a:r>
              <a:rPr lang="cs-CZ" sz="1600" dirty="0"/>
              <a:t>použitým pro další rozvoj sociálního podniku nebo za účelem zlepšení života místního </a:t>
            </a:r>
            <a:r>
              <a:rPr lang="cs-CZ" sz="1600" dirty="0" smtClean="0"/>
              <a:t>společenství </a:t>
            </a:r>
          </a:p>
          <a:p>
            <a:pPr marL="285750" lvl="0" indent="-285750" fontAlgn="base">
              <a:buFontTx/>
              <a:buChar char="-"/>
            </a:pPr>
            <a:r>
              <a:rPr lang="cs-CZ" sz="1600" dirty="0" smtClean="0"/>
              <a:t>svou </a:t>
            </a:r>
            <a:r>
              <a:rPr lang="cs-CZ" sz="1600" dirty="0"/>
              <a:t>činností </a:t>
            </a:r>
            <a:r>
              <a:rPr lang="cs-CZ" sz="1600" b="1" dirty="0"/>
              <a:t>sleduje dosažení společensky prospěšného </a:t>
            </a:r>
            <a:r>
              <a:rPr lang="cs-CZ" sz="1600" b="1" dirty="0" smtClean="0"/>
              <a:t>dopadu</a:t>
            </a:r>
          </a:p>
          <a:p>
            <a:pPr marL="285750" lvl="0" indent="-285750" fontAlgn="base">
              <a:buFontTx/>
              <a:buChar char="-"/>
            </a:pPr>
            <a:r>
              <a:rPr lang="cs-CZ" sz="1600" b="1" dirty="0" smtClean="0"/>
              <a:t>má </a:t>
            </a:r>
            <a:r>
              <a:rPr lang="cs-CZ" sz="1600" b="1" dirty="0"/>
              <a:t>zaměstnance, kteří pro ni vykonávají závislou práci </a:t>
            </a:r>
            <a:r>
              <a:rPr lang="cs-CZ" sz="1600" dirty="0"/>
              <a:t>(průměrný roční přepočtený počet zaměstnanců  v daném kalendářním roce podle vyhlášky č. 518/2004 Sb., je minimálně 1,0 </a:t>
            </a:r>
            <a:r>
              <a:rPr lang="cs-CZ" sz="1600" dirty="0" smtClean="0"/>
              <a:t>úvazku)</a:t>
            </a:r>
          </a:p>
          <a:p>
            <a:pPr marL="285750" lvl="0" indent="-285750" fontAlgn="base">
              <a:buFontTx/>
              <a:buChar char="-"/>
            </a:pPr>
            <a:r>
              <a:rPr lang="cs-CZ" sz="1600" b="1" dirty="0" smtClean="0"/>
              <a:t>správci </a:t>
            </a:r>
            <a:r>
              <a:rPr lang="cs-CZ" sz="1600" b="1" dirty="0"/>
              <a:t>veřejného seznamu předloží zprávu o činnosti </a:t>
            </a:r>
            <a:r>
              <a:rPr lang="cs-CZ" sz="1600" dirty="0"/>
              <a:t>za</a:t>
            </a:r>
            <a:r>
              <a:rPr lang="cs-CZ" sz="1600" i="1" dirty="0"/>
              <a:t> </a:t>
            </a:r>
            <a:r>
              <a:rPr lang="cs-CZ" sz="1600" dirty="0"/>
              <a:t>předcházející</a:t>
            </a:r>
            <a:r>
              <a:rPr lang="cs-CZ" sz="1600" i="1" dirty="0"/>
              <a:t> </a:t>
            </a:r>
            <a:r>
              <a:rPr lang="cs-CZ" sz="1600" dirty="0"/>
              <a:t>účetní</a:t>
            </a:r>
            <a:r>
              <a:rPr lang="cs-CZ" sz="1600" i="1" dirty="0"/>
              <a:t> </a:t>
            </a:r>
            <a:r>
              <a:rPr lang="cs-CZ" sz="1600" dirty="0"/>
              <a:t>období, </a:t>
            </a:r>
            <a:r>
              <a:rPr lang="cs-CZ" sz="1600" dirty="0" smtClean="0"/>
              <a:t>a </a:t>
            </a:r>
            <a:r>
              <a:rPr lang="cs-CZ" sz="1600" dirty="0"/>
              <a:t>zároveň ji uveřejní na svých internetových stránkách nebo na jiném veřejně a bez překážek dostupném </a:t>
            </a:r>
            <a:r>
              <a:rPr lang="cs-CZ" sz="1600" dirty="0" smtClean="0"/>
              <a:t>místě</a:t>
            </a:r>
          </a:p>
          <a:p>
            <a:pPr marL="285750" lvl="0" indent="-285750" fontAlgn="base">
              <a:buFontTx/>
              <a:buChar char="-"/>
            </a:pPr>
            <a:r>
              <a:rPr lang="cs-CZ" sz="1600" b="1" dirty="0" smtClean="0"/>
              <a:t>není </a:t>
            </a:r>
            <a:r>
              <a:rPr lang="cs-CZ" sz="1600" b="1" dirty="0"/>
              <a:t>právnickou osobou veřejného práva nebo osobou jí zřízenou a taková osoba v sociálním podniku nevlastní 50 % nebo více základního jmění </a:t>
            </a:r>
            <a:r>
              <a:rPr lang="cs-CZ" sz="1600" dirty="0"/>
              <a:t>nebo nedisponuje většinou hlasovacích </a:t>
            </a:r>
            <a:r>
              <a:rPr lang="cs-CZ" sz="1600" dirty="0" smtClean="0"/>
              <a:t>práv </a:t>
            </a:r>
          </a:p>
          <a:p>
            <a:pPr marL="285750" lvl="0" indent="-285750" fontAlgn="base">
              <a:buFontTx/>
              <a:buChar char="-"/>
            </a:pPr>
            <a:r>
              <a:rPr lang="cs-CZ" sz="1600" b="1" dirty="0" smtClean="0"/>
              <a:t>více </a:t>
            </a:r>
            <a:r>
              <a:rPr lang="cs-CZ" sz="1600" b="1" dirty="0"/>
              <a:t>než 50 % svého zisku</a:t>
            </a:r>
            <a:r>
              <a:rPr lang="cs-CZ" sz="1600" b="1" i="1" dirty="0"/>
              <a:t> </a:t>
            </a:r>
            <a:r>
              <a:rPr lang="cs-CZ" sz="1600" b="1" dirty="0"/>
              <a:t>reinvestuje do rozvoje svého sociálního podniku nebo použije na zlepšení života místního </a:t>
            </a:r>
            <a:r>
              <a:rPr lang="cs-CZ" sz="1600" b="1" dirty="0" smtClean="0"/>
              <a:t>společenství</a:t>
            </a:r>
            <a:endParaRPr lang="cs-CZ" sz="1600" b="1" dirty="0"/>
          </a:p>
          <a:p>
            <a:pPr lvl="0" fontAlgn="base"/>
            <a:endParaRPr lang="cs-CZ" i="1" dirty="0" smtClean="0"/>
          </a:p>
        </p:txBody>
      </p:sp>
    </p:spTree>
    <p:extLst>
      <p:ext uri="{BB962C8B-B14F-4D97-AF65-F5344CB8AC3E}">
        <p14:creationId xmlns:p14="http://schemas.microsoft.com/office/powerpoint/2010/main" val="486897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404664"/>
            <a:ext cx="7272808" cy="1008112"/>
          </a:xfrm>
        </p:spPr>
        <p:txBody>
          <a:bodyPr/>
          <a:lstStyle/>
          <a:p>
            <a:r>
              <a:rPr lang="cs-CZ" dirty="0" smtClean="0">
                <a:solidFill>
                  <a:srgbClr val="C00000"/>
                </a:solidFill>
              </a:rPr>
              <a:t>Sociální podnikání</a:t>
            </a:r>
            <a:endParaRPr lang="cs-CZ" dirty="0">
              <a:solidFill>
                <a:srgbClr val="C00000"/>
              </a:solidFill>
            </a:endParaRPr>
          </a:p>
        </p:txBody>
      </p:sp>
      <p:sp>
        <p:nvSpPr>
          <p:cNvPr id="3" name="Obdélník 2"/>
          <p:cNvSpPr/>
          <p:nvPr/>
        </p:nvSpPr>
        <p:spPr>
          <a:xfrm>
            <a:off x="611560" y="1340768"/>
            <a:ext cx="7920880" cy="5786199"/>
          </a:xfrm>
          <a:prstGeom prst="rect">
            <a:avLst/>
          </a:prstGeom>
        </p:spPr>
        <p:txBody>
          <a:bodyPr wrap="square">
            <a:spAutoFit/>
          </a:bodyPr>
          <a:lstStyle/>
          <a:p>
            <a:pPr lvl="0" fontAlgn="base"/>
            <a:r>
              <a:rPr lang="cs-CZ" sz="2000" b="1" dirty="0" smtClean="0"/>
              <a:t>Členění sociálních podniků dle návrhu zákona:</a:t>
            </a:r>
            <a:endParaRPr lang="cs-CZ" sz="2000" b="1" dirty="0"/>
          </a:p>
          <a:p>
            <a:pPr lvl="0" fontAlgn="base"/>
            <a:endParaRPr lang="cs-CZ" sz="1200" dirty="0" smtClean="0"/>
          </a:p>
          <a:p>
            <a:pPr lvl="0" fontAlgn="base"/>
            <a:r>
              <a:rPr lang="cs-CZ" b="1" dirty="0" smtClean="0"/>
              <a:t>Sociální </a:t>
            </a:r>
            <a:r>
              <a:rPr lang="cs-CZ" b="1" dirty="0"/>
              <a:t>podnik typu A </a:t>
            </a:r>
            <a:r>
              <a:rPr lang="cs-CZ" dirty="0"/>
              <a:t>je sociální </a:t>
            </a:r>
            <a:r>
              <a:rPr lang="cs-CZ" dirty="0" smtClean="0"/>
              <a:t>podnik, </a:t>
            </a:r>
            <a:r>
              <a:rPr lang="cs-CZ" dirty="0"/>
              <a:t>který </a:t>
            </a:r>
            <a:r>
              <a:rPr lang="cs-CZ" b="1" dirty="0"/>
              <a:t>podniká v hlavní činnosti </a:t>
            </a:r>
            <a:r>
              <a:rPr lang="cs-CZ" dirty="0"/>
              <a:t>a jeho tržby z prodeje výrobků a služeb tvoří do 3 let od jeho vzniku alespoň 50 % z jeho celkových výnosů. </a:t>
            </a:r>
            <a:endParaRPr lang="cs-CZ" dirty="0" smtClean="0"/>
          </a:p>
          <a:p>
            <a:pPr lvl="0" fontAlgn="base"/>
            <a:endParaRPr lang="cs-CZ" sz="1000" dirty="0"/>
          </a:p>
          <a:p>
            <a:pPr lvl="0" fontAlgn="base"/>
            <a:r>
              <a:rPr lang="cs-CZ" b="1" dirty="0"/>
              <a:t>Sociální podnik typu B </a:t>
            </a:r>
            <a:r>
              <a:rPr lang="cs-CZ" dirty="0"/>
              <a:t>je sociální </a:t>
            </a:r>
            <a:r>
              <a:rPr lang="cs-CZ" dirty="0" smtClean="0"/>
              <a:t>podnik, </a:t>
            </a:r>
            <a:r>
              <a:rPr lang="cs-CZ" dirty="0"/>
              <a:t>který podniká </a:t>
            </a:r>
            <a:r>
              <a:rPr lang="cs-CZ" b="1" dirty="0"/>
              <a:t>ve vedlejší činnosti </a:t>
            </a:r>
            <a:r>
              <a:rPr lang="cs-CZ" b="1" dirty="0" smtClean="0"/>
              <a:t> </a:t>
            </a:r>
            <a:r>
              <a:rPr lang="cs-CZ" dirty="0" smtClean="0"/>
              <a:t>a</a:t>
            </a:r>
            <a:r>
              <a:rPr lang="cs-CZ" b="1" dirty="0" smtClean="0"/>
              <a:t> </a:t>
            </a:r>
            <a:r>
              <a:rPr lang="cs-CZ" dirty="0" smtClean="0"/>
              <a:t>jeho </a:t>
            </a:r>
            <a:r>
              <a:rPr lang="cs-CZ" dirty="0"/>
              <a:t>tržby z prodeje výrobků a služeb tvoří v rámci jeho vedlejší činnosti alespoň </a:t>
            </a:r>
            <a:r>
              <a:rPr lang="cs-CZ" dirty="0" smtClean="0"/>
              <a:t>    50 </a:t>
            </a:r>
            <a:r>
              <a:rPr lang="cs-CZ" dirty="0"/>
              <a:t>% z jeho celkových výnosů</a:t>
            </a:r>
            <a:r>
              <a:rPr lang="cs-CZ" dirty="0" smtClean="0"/>
              <a:t>.</a:t>
            </a:r>
          </a:p>
          <a:p>
            <a:endParaRPr lang="cs-CZ" sz="1400" i="1" dirty="0" smtClean="0"/>
          </a:p>
          <a:p>
            <a:r>
              <a:rPr lang="cs-CZ" sz="1600" i="1" dirty="0" smtClean="0"/>
              <a:t>Sociální </a:t>
            </a:r>
            <a:r>
              <a:rPr lang="cs-CZ" sz="1600" i="1" dirty="0"/>
              <a:t>podnik nemůže být ve veřejném seznamu zapsán zároveň jako typ A i jako typ B</a:t>
            </a:r>
            <a:r>
              <a:rPr lang="cs-CZ" sz="1600" i="1" dirty="0" smtClean="0"/>
              <a:t>.</a:t>
            </a:r>
          </a:p>
          <a:p>
            <a:endParaRPr lang="cs-CZ" sz="2000" dirty="0"/>
          </a:p>
          <a:p>
            <a:r>
              <a:rPr lang="cs-CZ" sz="2000" b="1" dirty="0" smtClean="0"/>
              <a:t>Definice </a:t>
            </a:r>
            <a:r>
              <a:rPr lang="cs-CZ" sz="2000" b="1" dirty="0"/>
              <a:t>integračního sociálního podniku</a:t>
            </a:r>
            <a:endParaRPr lang="cs-CZ" sz="2000" dirty="0"/>
          </a:p>
          <a:p>
            <a:pPr lvl="0" fontAlgn="base"/>
            <a:r>
              <a:rPr lang="cs-CZ" dirty="0" smtClean="0"/>
              <a:t>Jde o zvláštní </a:t>
            </a:r>
            <a:r>
              <a:rPr lang="cs-CZ" dirty="0"/>
              <a:t>druh sociálního </a:t>
            </a:r>
            <a:r>
              <a:rPr lang="cs-CZ" dirty="0" smtClean="0"/>
              <a:t>podniku, </a:t>
            </a:r>
            <a:r>
              <a:rPr lang="cs-CZ" dirty="0"/>
              <a:t>který zaměstnává a sociálně začleňuje osoby znevýhodněné na trhu práce </a:t>
            </a:r>
            <a:r>
              <a:rPr lang="cs-CZ" dirty="0" smtClean="0"/>
              <a:t>a podíl </a:t>
            </a:r>
            <a:r>
              <a:rPr lang="cs-CZ" dirty="0"/>
              <a:t>těchto zaměstnanců tvoří více než 30 % průměrného ročního přepočteného počtu </a:t>
            </a:r>
            <a:r>
              <a:rPr lang="cs-CZ" dirty="0" smtClean="0"/>
              <a:t>zaměstnanců. Dále provádí </a:t>
            </a:r>
            <a:r>
              <a:rPr lang="cs-CZ" dirty="0"/>
              <a:t>prokazatelné aktivity směřující k dalšímu uplatnění těchto osob na trhu práce či sociální integraci.</a:t>
            </a:r>
          </a:p>
          <a:p>
            <a:pPr lvl="0" fontAlgn="base"/>
            <a:r>
              <a:rPr lang="cs-CZ" dirty="0"/>
              <a:t>Integrační sociální podnik je také</a:t>
            </a:r>
            <a:r>
              <a:rPr lang="cs-CZ" i="1" dirty="0"/>
              <a:t> </a:t>
            </a:r>
            <a:r>
              <a:rPr lang="cs-CZ" dirty="0"/>
              <a:t>sociální </a:t>
            </a:r>
            <a:r>
              <a:rPr lang="cs-CZ" dirty="0" smtClean="0"/>
              <a:t>družstvo dle NOZ.</a:t>
            </a:r>
            <a:endParaRPr lang="cs-CZ" dirty="0"/>
          </a:p>
          <a:p>
            <a:pPr lvl="0" fontAlgn="base"/>
            <a:endParaRPr lang="cs-CZ" sz="2000" dirty="0"/>
          </a:p>
          <a:p>
            <a:pPr lvl="0" fontAlgn="base"/>
            <a:endParaRPr lang="cs-CZ" sz="2000" dirty="0" smtClean="0"/>
          </a:p>
          <a:p>
            <a:pPr lvl="0" fontAlgn="base"/>
            <a:endParaRPr lang="cs-CZ" sz="2000" dirty="0"/>
          </a:p>
        </p:txBody>
      </p:sp>
    </p:spTree>
    <p:extLst>
      <p:ext uri="{BB962C8B-B14F-4D97-AF65-F5344CB8AC3E}">
        <p14:creationId xmlns:p14="http://schemas.microsoft.com/office/powerpoint/2010/main" val="527700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204864"/>
            <a:ext cx="8496944" cy="3888432"/>
          </a:xfrm>
        </p:spPr>
        <p:txBody>
          <a:bodyPr>
            <a:normAutofit fontScale="90000"/>
          </a:bodyPr>
          <a:lstStyle/>
          <a:p>
            <a:pPr algn="ctr"/>
            <a:r>
              <a:rPr lang="cs-CZ" sz="4000" b="1" dirty="0" smtClean="0">
                <a:solidFill>
                  <a:srgbClr val="C00000"/>
                </a:solidFill>
                <a:latin typeface="+mn-lt"/>
              </a:rPr>
              <a:t>PROJEKTY </a:t>
            </a:r>
            <a:br>
              <a:rPr lang="cs-CZ" sz="4000" b="1" dirty="0" smtClean="0">
                <a:solidFill>
                  <a:srgbClr val="C00000"/>
                </a:solidFill>
                <a:latin typeface="+mn-lt"/>
              </a:rPr>
            </a:br>
            <a:r>
              <a:rPr lang="cs-CZ" sz="3900" b="1" dirty="0" smtClean="0">
                <a:solidFill>
                  <a:srgbClr val="C00000"/>
                </a:solidFill>
                <a:latin typeface="+mn-lt"/>
              </a:rPr>
              <a:t>FINANCOVANÉ                                                                  Z EVROPSKÉHO SOCIÁLNÍHO FONDU (ESF)</a:t>
            </a:r>
            <a:r>
              <a:rPr lang="cs-CZ" sz="4000" b="1" dirty="0" smtClean="0">
                <a:solidFill>
                  <a:srgbClr val="C00000"/>
                </a:solidFill>
                <a:latin typeface="+mn-lt"/>
              </a:rPr>
              <a:t/>
            </a:r>
            <a:br>
              <a:rPr lang="cs-CZ" sz="4000" b="1" dirty="0" smtClean="0">
                <a:solidFill>
                  <a:srgbClr val="C00000"/>
                </a:solidFill>
                <a:latin typeface="+mn-lt"/>
              </a:rPr>
            </a:br>
            <a:r>
              <a:rPr lang="cs-CZ" sz="2700" b="1" dirty="0" smtClean="0">
                <a:solidFill>
                  <a:srgbClr val="C00000"/>
                </a:solidFill>
                <a:latin typeface="+mn-lt"/>
              </a:rPr>
              <a:t/>
            </a:r>
            <a:br>
              <a:rPr lang="cs-CZ" sz="2700" b="1" dirty="0" smtClean="0">
                <a:solidFill>
                  <a:srgbClr val="C00000"/>
                </a:solidFill>
                <a:latin typeface="+mn-lt"/>
              </a:rPr>
            </a:br>
            <a:r>
              <a:rPr lang="cs-CZ" sz="4000" b="1" dirty="0" smtClean="0">
                <a:latin typeface="+mn-lt"/>
              </a:rPr>
              <a:t>PROSTŘEDNICTVÍM OPERAČNÍCH PROGRAMŮ</a:t>
            </a:r>
            <a:r>
              <a:rPr lang="cs-CZ" sz="6000" dirty="0" smtClean="0"/>
              <a:t/>
            </a:r>
            <a:br>
              <a:rPr lang="cs-CZ" sz="6000" dirty="0" smtClean="0"/>
            </a:br>
            <a:r>
              <a:rPr lang="cs-CZ" sz="2200" dirty="0" smtClean="0"/>
              <a:t/>
            </a:r>
            <a:br>
              <a:rPr lang="cs-CZ" sz="2200" dirty="0" smtClean="0"/>
            </a:br>
            <a:r>
              <a:rPr lang="cs-CZ" dirty="0" smtClean="0"/>
              <a:t>- OP LZZ </a:t>
            </a:r>
            <a:r>
              <a:rPr lang="cs-CZ" b="1" dirty="0" smtClean="0">
                <a:latin typeface="+mn-lt"/>
              </a:rPr>
              <a:t>(2007 – 2013)</a:t>
            </a:r>
            <a:br>
              <a:rPr lang="cs-CZ" b="1" dirty="0" smtClean="0">
                <a:latin typeface="+mn-lt"/>
              </a:rPr>
            </a:br>
            <a:r>
              <a:rPr lang="cs-CZ" sz="1100" dirty="0" smtClean="0"/>
              <a:t/>
            </a:r>
            <a:br>
              <a:rPr lang="cs-CZ" sz="1100" dirty="0" smtClean="0"/>
            </a:br>
            <a:r>
              <a:rPr lang="cs-CZ" dirty="0" smtClean="0">
                <a:solidFill>
                  <a:srgbClr val="C00000"/>
                </a:solidFill>
              </a:rPr>
              <a:t>- OPZ </a:t>
            </a:r>
            <a:r>
              <a:rPr lang="cs-CZ" b="1" dirty="0" smtClean="0">
                <a:solidFill>
                  <a:srgbClr val="C00000"/>
                </a:solidFill>
                <a:latin typeface="+mn-lt"/>
              </a:rPr>
              <a:t>(2014 – 2020)</a:t>
            </a:r>
            <a:endParaRPr lang="cs-CZ" b="1" dirty="0">
              <a:solidFill>
                <a:srgbClr val="C00000"/>
              </a:solidFill>
              <a:latin typeface="+mn-lt"/>
            </a:endParaRPr>
          </a:p>
        </p:txBody>
      </p:sp>
    </p:spTree>
    <p:extLst>
      <p:ext uri="{BB962C8B-B14F-4D97-AF65-F5344CB8AC3E}">
        <p14:creationId xmlns:p14="http://schemas.microsoft.com/office/powerpoint/2010/main" val="42777375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09715" y="945083"/>
            <a:ext cx="7272808" cy="936104"/>
          </a:xfrm>
        </p:spPr>
        <p:txBody>
          <a:bodyPr>
            <a:noAutofit/>
          </a:bodyPr>
          <a:lstStyle/>
          <a:p>
            <a:r>
              <a:rPr lang="cs-CZ" sz="4400" dirty="0" smtClean="0">
                <a:solidFill>
                  <a:srgbClr val="C00000"/>
                </a:solidFill>
              </a:rPr>
              <a:t>Připravovaný zákon                                o sociálním podnikání</a:t>
            </a:r>
            <a:endParaRPr lang="cs-CZ" sz="4400" dirty="0">
              <a:solidFill>
                <a:srgbClr val="C00000"/>
              </a:solidFill>
            </a:endParaRPr>
          </a:p>
        </p:txBody>
      </p:sp>
      <p:sp>
        <p:nvSpPr>
          <p:cNvPr id="5" name="Zástupný symbol pro obsah 2"/>
          <p:cNvSpPr txBox="1">
            <a:spLocks/>
          </p:cNvSpPr>
          <p:nvPr/>
        </p:nvSpPr>
        <p:spPr>
          <a:xfrm>
            <a:off x="708350" y="5378758"/>
            <a:ext cx="8348872" cy="504056"/>
          </a:xfrm>
          <a:prstGeom prst="rect">
            <a:avLst/>
          </a:prstGeom>
        </p:spPr>
        <p:txBody>
          <a:bodyPr/>
          <a:lstStyle>
            <a:lvl1pPr marL="0" indent="0" algn="l" rtl="0" eaLnBrk="0" fontAlgn="base" hangingPunct="0">
              <a:spcBef>
                <a:spcPct val="20000"/>
              </a:spcBef>
              <a:spcAft>
                <a:spcPts val="600"/>
              </a:spcAft>
              <a:buNone/>
              <a:defRPr sz="2000" b="1">
                <a:solidFill>
                  <a:srgbClr val="007349"/>
                </a:solidFill>
                <a:latin typeface="+mn-lt"/>
                <a:ea typeface="ヒラギノ角ゴ Pro W3" charset="0"/>
                <a:cs typeface="+mn-cs"/>
              </a:defRPr>
            </a:lvl1pPr>
            <a:lvl2pPr marL="0" indent="0" algn="l" rtl="0" eaLnBrk="0" fontAlgn="base" hangingPunct="0">
              <a:spcBef>
                <a:spcPct val="20000"/>
              </a:spcBef>
              <a:spcAft>
                <a:spcPts val="600"/>
              </a:spcAft>
              <a:buNone/>
              <a:defRPr sz="1500">
                <a:solidFill>
                  <a:schemeClr val="tx1"/>
                </a:solidFill>
                <a:latin typeface="+mn-lt"/>
                <a:ea typeface="ヒラギノ角ゴ Pro W3" charset="0"/>
              </a:defRPr>
            </a:lvl2pPr>
            <a:lvl3pPr marL="0" indent="-228600" algn="l" rtl="0" eaLnBrk="0" fontAlgn="base" hangingPunct="0">
              <a:spcBef>
                <a:spcPct val="20000"/>
              </a:spcBef>
              <a:spcAft>
                <a:spcPct val="0"/>
              </a:spcAft>
              <a:buClr>
                <a:srgbClr val="007349"/>
              </a:buClr>
              <a:buSzPct val="130000"/>
              <a:buFont typeface="Wingdings" charset="2"/>
              <a:buChar char="§"/>
              <a:defRPr sz="1500">
                <a:solidFill>
                  <a:srgbClr val="5F5F5F"/>
                </a:solidFill>
                <a:latin typeface="+mn-lt"/>
                <a:ea typeface="ヒラギノ角ゴ Pro W3" charset="0"/>
              </a:defRPr>
            </a:lvl3pPr>
            <a:lvl4pPr marL="0" indent="-228600" algn="l" rtl="0" eaLnBrk="0" fontAlgn="base" hangingPunct="0">
              <a:spcBef>
                <a:spcPct val="20000"/>
              </a:spcBef>
              <a:spcAft>
                <a:spcPct val="0"/>
              </a:spcAft>
              <a:buClr>
                <a:srgbClr val="007349"/>
              </a:buClr>
              <a:buSzPct val="130000"/>
              <a:buFont typeface="Wingdings" charset="2"/>
              <a:buChar char="§"/>
              <a:defRPr sz="1500">
                <a:solidFill>
                  <a:srgbClr val="5F5F5F"/>
                </a:solidFill>
                <a:latin typeface="+mn-lt"/>
                <a:ea typeface="ヒラギノ角ゴ Pro W3" charset="0"/>
              </a:defRPr>
            </a:lvl4pPr>
            <a:lvl5pPr marL="0" indent="-228600" algn="l" rtl="0" eaLnBrk="0" fontAlgn="base" hangingPunct="0">
              <a:spcBef>
                <a:spcPct val="20000"/>
              </a:spcBef>
              <a:spcAft>
                <a:spcPct val="0"/>
              </a:spcAft>
              <a:buClr>
                <a:srgbClr val="007349"/>
              </a:buClr>
              <a:buSzPct val="130000"/>
              <a:buFont typeface="Wingdings" charset="2"/>
              <a:buChar char="§"/>
              <a:defRPr sz="1500">
                <a:solidFill>
                  <a:srgbClr val="5F5F5F"/>
                </a:solidFill>
                <a:latin typeface="+mn-lt"/>
                <a:ea typeface="ヒラギノ角ゴ Pro W3" charset="0"/>
              </a:defRPr>
            </a:lvl5pPr>
            <a:lvl6pPr marL="2514600" indent="-228600" algn="l" rtl="0" fontAlgn="base">
              <a:spcBef>
                <a:spcPct val="20000"/>
              </a:spcBef>
              <a:spcAft>
                <a:spcPct val="0"/>
              </a:spcAft>
              <a:buChar char="»"/>
              <a:defRPr sz="1500">
                <a:solidFill>
                  <a:srgbClr val="5F5F5F"/>
                </a:solidFill>
                <a:latin typeface="+mn-lt"/>
              </a:defRPr>
            </a:lvl6pPr>
            <a:lvl7pPr marL="2971800" indent="-228600" algn="l" rtl="0" fontAlgn="base">
              <a:spcBef>
                <a:spcPct val="20000"/>
              </a:spcBef>
              <a:spcAft>
                <a:spcPct val="0"/>
              </a:spcAft>
              <a:buChar char="»"/>
              <a:defRPr sz="1500">
                <a:solidFill>
                  <a:srgbClr val="5F5F5F"/>
                </a:solidFill>
                <a:latin typeface="+mn-lt"/>
              </a:defRPr>
            </a:lvl7pPr>
            <a:lvl8pPr marL="3429000" indent="-228600" algn="l" rtl="0" fontAlgn="base">
              <a:spcBef>
                <a:spcPct val="20000"/>
              </a:spcBef>
              <a:spcAft>
                <a:spcPct val="0"/>
              </a:spcAft>
              <a:buChar char="»"/>
              <a:defRPr sz="1500">
                <a:solidFill>
                  <a:srgbClr val="5F5F5F"/>
                </a:solidFill>
                <a:latin typeface="+mn-lt"/>
              </a:defRPr>
            </a:lvl8pPr>
            <a:lvl9pPr marL="3886200" indent="-228600" algn="l" rtl="0" fontAlgn="base">
              <a:spcBef>
                <a:spcPct val="20000"/>
              </a:spcBef>
              <a:spcAft>
                <a:spcPct val="0"/>
              </a:spcAft>
              <a:buChar char="»"/>
              <a:defRPr sz="1500">
                <a:solidFill>
                  <a:srgbClr val="5F5F5F"/>
                </a:solidFill>
                <a:latin typeface="+mn-lt"/>
              </a:defRPr>
            </a:lvl9pPr>
          </a:lstStyle>
          <a:p>
            <a:pPr>
              <a:spcAft>
                <a:spcPts val="0"/>
              </a:spcAft>
              <a:defRPr/>
            </a:pPr>
            <a:r>
              <a:rPr lang="cs-CZ" dirty="0" smtClean="0">
                <a:solidFill>
                  <a:srgbClr val="C00000"/>
                </a:solidFill>
              </a:rPr>
              <a:t>Účinnost zákona je předběžně plánována na leden 2017.</a:t>
            </a:r>
            <a:endParaRPr lang="cs-CZ" dirty="0">
              <a:solidFill>
                <a:srgbClr val="C00000"/>
              </a:solidFill>
            </a:endParaRPr>
          </a:p>
          <a:p>
            <a:pPr marL="0" marR="0" lvl="0" indent="0" algn="l" defTabSz="914400" rtl="0" eaLnBrk="0" fontAlgn="base" latinLnBrk="0" hangingPunct="0">
              <a:lnSpc>
                <a:spcPct val="100000"/>
              </a:lnSpc>
              <a:spcBef>
                <a:spcPct val="20000"/>
              </a:spcBef>
              <a:spcAft>
                <a:spcPts val="0"/>
              </a:spcAft>
              <a:buClrTx/>
              <a:buSzTx/>
              <a:buFontTx/>
              <a:buNone/>
              <a:tabLst/>
              <a:defRPr/>
            </a:pPr>
            <a:endParaRPr kumimoji="0" lang="cs-CZ" sz="2000" b="1" i="0" u="none" strike="noStrike" kern="0" cap="none" spc="0" normalizeH="0" baseline="0" noProof="0" dirty="0" smtClean="0">
              <a:ln>
                <a:noFill/>
              </a:ln>
              <a:solidFill>
                <a:srgbClr val="C00000"/>
              </a:solidFill>
              <a:effectLst/>
              <a:uLnTx/>
              <a:uFillTx/>
              <a:latin typeface="Arial"/>
              <a:cs typeface="+mn-cs"/>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cs-CZ" sz="2000" b="1" i="0" u="none" strike="noStrike" kern="0" cap="none" spc="0" normalizeH="0" baseline="0" noProof="0" dirty="0" smtClean="0">
              <a:ln>
                <a:noFill/>
              </a:ln>
              <a:solidFill>
                <a:srgbClr val="C00000"/>
              </a:solidFill>
              <a:effectLst/>
              <a:uLnTx/>
              <a:uFillTx/>
              <a:latin typeface="Arial"/>
              <a:cs typeface="+mn-cs"/>
            </a:endParaRPr>
          </a:p>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cs-CZ" sz="2000" b="0" i="0" u="none" strike="noStrike" kern="0" cap="none" spc="0" normalizeH="0" baseline="0" noProof="0" dirty="0" smtClean="0">
              <a:ln>
                <a:noFill/>
              </a:ln>
              <a:solidFill>
                <a:srgbClr val="C00000"/>
              </a:solidFill>
              <a:effectLst/>
              <a:uLnTx/>
              <a:uFillTx/>
              <a:latin typeface="Arial"/>
              <a:cs typeface="+mn-cs"/>
            </a:endParaRPr>
          </a:p>
        </p:txBody>
      </p:sp>
      <p:sp>
        <p:nvSpPr>
          <p:cNvPr id="3" name="Obdélník 2"/>
          <p:cNvSpPr/>
          <p:nvPr/>
        </p:nvSpPr>
        <p:spPr>
          <a:xfrm>
            <a:off x="709715" y="2132856"/>
            <a:ext cx="7488832" cy="2862322"/>
          </a:xfrm>
          <a:prstGeom prst="rect">
            <a:avLst/>
          </a:prstGeom>
        </p:spPr>
        <p:txBody>
          <a:bodyPr wrap="square">
            <a:spAutoFit/>
          </a:bodyPr>
          <a:lstStyle/>
          <a:p>
            <a:pPr lvl="0">
              <a:defRPr/>
            </a:pPr>
            <a:r>
              <a:rPr lang="cs-CZ" b="1" kern="0" dirty="0">
                <a:solidFill>
                  <a:prstClr val="black"/>
                </a:solidFill>
                <a:latin typeface="Arial"/>
              </a:rPr>
              <a:t>Zákon přináší sociálním podnikům uznání a zavádí koncepční přístup státu k jeho rozvoji, nestanoví ale pro sociální podniky </a:t>
            </a:r>
            <a:r>
              <a:rPr lang="cs-CZ" b="1" kern="0" dirty="0" smtClean="0">
                <a:solidFill>
                  <a:prstClr val="black"/>
                </a:solidFill>
                <a:latin typeface="Arial"/>
              </a:rPr>
              <a:t>prozatím žádné </a:t>
            </a:r>
            <a:r>
              <a:rPr lang="cs-CZ" b="1" kern="0" dirty="0">
                <a:solidFill>
                  <a:prstClr val="black"/>
                </a:solidFill>
                <a:latin typeface="Arial"/>
              </a:rPr>
              <a:t>výhody. </a:t>
            </a:r>
            <a:endParaRPr lang="cs-CZ" b="1" kern="0" dirty="0" smtClean="0">
              <a:solidFill>
                <a:prstClr val="black"/>
              </a:solidFill>
              <a:latin typeface="Arial"/>
            </a:endParaRPr>
          </a:p>
          <a:p>
            <a:pPr lvl="0">
              <a:defRPr/>
            </a:pPr>
            <a:r>
              <a:rPr lang="cs-CZ" b="1" kern="0" dirty="0" smtClean="0">
                <a:solidFill>
                  <a:prstClr val="black"/>
                </a:solidFill>
                <a:latin typeface="Arial"/>
              </a:rPr>
              <a:t>Poskytování </a:t>
            </a:r>
            <a:r>
              <a:rPr lang="cs-CZ" b="1" kern="0" dirty="0">
                <a:solidFill>
                  <a:prstClr val="black"/>
                </a:solidFill>
                <a:latin typeface="Arial"/>
              </a:rPr>
              <a:t>podpory sociálním podnikům je na rozhodnutí jednotlivých resortů a krajů, které si budou stanovovat své podmínky a budou si je také samy kontrolovat</a:t>
            </a:r>
            <a:r>
              <a:rPr lang="cs-CZ" b="1" kern="0" dirty="0" smtClean="0">
                <a:solidFill>
                  <a:prstClr val="black"/>
                </a:solidFill>
                <a:latin typeface="Arial"/>
              </a:rPr>
              <a:t>.</a:t>
            </a:r>
          </a:p>
          <a:p>
            <a:pPr lvl="0">
              <a:defRPr/>
            </a:pPr>
            <a:endParaRPr lang="cs-CZ" b="1" kern="0" dirty="0" smtClean="0">
              <a:solidFill>
                <a:prstClr val="black"/>
              </a:solidFill>
              <a:latin typeface="Arial"/>
            </a:endParaRPr>
          </a:p>
          <a:p>
            <a:pPr lvl="0">
              <a:defRPr/>
            </a:pPr>
            <a:r>
              <a:rPr lang="cs-CZ" b="1" kern="0" dirty="0" smtClean="0">
                <a:solidFill>
                  <a:prstClr val="black"/>
                </a:solidFill>
                <a:latin typeface="Arial"/>
              </a:rPr>
              <a:t>Uvažuje se o možnosti poskytovat slevy na daních anebo zvýhodňovat sociální podniky ve veřejných zakázkách.</a:t>
            </a:r>
          </a:p>
          <a:p>
            <a:pPr lvl="0">
              <a:defRPr/>
            </a:pPr>
            <a:endParaRPr lang="cs-CZ" b="1" kern="0" dirty="0">
              <a:solidFill>
                <a:prstClr val="black"/>
              </a:solidFill>
              <a:latin typeface="Arial"/>
            </a:endParaRPr>
          </a:p>
        </p:txBody>
      </p:sp>
    </p:spTree>
    <p:extLst>
      <p:ext uri="{BB962C8B-B14F-4D97-AF65-F5344CB8AC3E}">
        <p14:creationId xmlns:p14="http://schemas.microsoft.com/office/powerpoint/2010/main" val="21136808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404664"/>
            <a:ext cx="7272808" cy="936104"/>
          </a:xfrm>
        </p:spPr>
        <p:txBody>
          <a:bodyPr/>
          <a:lstStyle/>
          <a:p>
            <a:r>
              <a:rPr lang="cs-CZ" dirty="0" smtClean="0">
                <a:solidFill>
                  <a:srgbClr val="C00000"/>
                </a:solidFill>
              </a:rPr>
              <a:t>Sociální podnikání</a:t>
            </a:r>
            <a:endParaRPr lang="cs-CZ" dirty="0">
              <a:solidFill>
                <a:srgbClr val="C00000"/>
              </a:solidFill>
            </a:endParaRPr>
          </a:p>
        </p:txBody>
      </p:sp>
      <p:sp>
        <p:nvSpPr>
          <p:cNvPr id="5" name="Zástupný symbol pro obsah 2"/>
          <p:cNvSpPr txBox="1">
            <a:spLocks/>
          </p:cNvSpPr>
          <p:nvPr/>
        </p:nvSpPr>
        <p:spPr>
          <a:xfrm>
            <a:off x="619545" y="1412776"/>
            <a:ext cx="8348872" cy="504056"/>
          </a:xfrm>
          <a:prstGeom prst="rect">
            <a:avLst/>
          </a:prstGeom>
        </p:spPr>
        <p:txBody>
          <a:bodyPr/>
          <a:lstStyle>
            <a:lvl1pPr marL="0" indent="0" algn="l" rtl="0" eaLnBrk="0" fontAlgn="base" hangingPunct="0">
              <a:spcBef>
                <a:spcPct val="20000"/>
              </a:spcBef>
              <a:spcAft>
                <a:spcPts val="600"/>
              </a:spcAft>
              <a:buNone/>
              <a:defRPr sz="2000" b="1">
                <a:solidFill>
                  <a:srgbClr val="007349"/>
                </a:solidFill>
                <a:latin typeface="+mn-lt"/>
                <a:ea typeface="ヒラギノ角ゴ Pro W3" charset="0"/>
                <a:cs typeface="+mn-cs"/>
              </a:defRPr>
            </a:lvl1pPr>
            <a:lvl2pPr marL="0" indent="0" algn="l" rtl="0" eaLnBrk="0" fontAlgn="base" hangingPunct="0">
              <a:spcBef>
                <a:spcPct val="20000"/>
              </a:spcBef>
              <a:spcAft>
                <a:spcPts val="600"/>
              </a:spcAft>
              <a:buNone/>
              <a:defRPr sz="1500">
                <a:solidFill>
                  <a:schemeClr val="tx1"/>
                </a:solidFill>
                <a:latin typeface="+mn-lt"/>
                <a:ea typeface="ヒラギノ角ゴ Pro W3" charset="0"/>
              </a:defRPr>
            </a:lvl2pPr>
            <a:lvl3pPr marL="0" indent="-228600" algn="l" rtl="0" eaLnBrk="0" fontAlgn="base" hangingPunct="0">
              <a:spcBef>
                <a:spcPct val="20000"/>
              </a:spcBef>
              <a:spcAft>
                <a:spcPct val="0"/>
              </a:spcAft>
              <a:buClr>
                <a:srgbClr val="007349"/>
              </a:buClr>
              <a:buSzPct val="130000"/>
              <a:buFont typeface="Wingdings" charset="2"/>
              <a:buChar char="§"/>
              <a:defRPr sz="1500">
                <a:solidFill>
                  <a:srgbClr val="5F5F5F"/>
                </a:solidFill>
                <a:latin typeface="+mn-lt"/>
                <a:ea typeface="ヒラギノ角ゴ Pro W3" charset="0"/>
              </a:defRPr>
            </a:lvl3pPr>
            <a:lvl4pPr marL="0" indent="-228600" algn="l" rtl="0" eaLnBrk="0" fontAlgn="base" hangingPunct="0">
              <a:spcBef>
                <a:spcPct val="20000"/>
              </a:spcBef>
              <a:spcAft>
                <a:spcPct val="0"/>
              </a:spcAft>
              <a:buClr>
                <a:srgbClr val="007349"/>
              </a:buClr>
              <a:buSzPct val="130000"/>
              <a:buFont typeface="Wingdings" charset="2"/>
              <a:buChar char="§"/>
              <a:defRPr sz="1500">
                <a:solidFill>
                  <a:srgbClr val="5F5F5F"/>
                </a:solidFill>
                <a:latin typeface="+mn-lt"/>
                <a:ea typeface="ヒラギノ角ゴ Pro W3" charset="0"/>
              </a:defRPr>
            </a:lvl4pPr>
            <a:lvl5pPr marL="0" indent="-228600" algn="l" rtl="0" eaLnBrk="0" fontAlgn="base" hangingPunct="0">
              <a:spcBef>
                <a:spcPct val="20000"/>
              </a:spcBef>
              <a:spcAft>
                <a:spcPct val="0"/>
              </a:spcAft>
              <a:buClr>
                <a:srgbClr val="007349"/>
              </a:buClr>
              <a:buSzPct val="130000"/>
              <a:buFont typeface="Wingdings" charset="2"/>
              <a:buChar char="§"/>
              <a:defRPr sz="1500">
                <a:solidFill>
                  <a:srgbClr val="5F5F5F"/>
                </a:solidFill>
                <a:latin typeface="+mn-lt"/>
                <a:ea typeface="ヒラギノ角ゴ Pro W3" charset="0"/>
              </a:defRPr>
            </a:lvl5pPr>
            <a:lvl6pPr marL="2514600" indent="-228600" algn="l" rtl="0" fontAlgn="base">
              <a:spcBef>
                <a:spcPct val="20000"/>
              </a:spcBef>
              <a:spcAft>
                <a:spcPct val="0"/>
              </a:spcAft>
              <a:buChar char="»"/>
              <a:defRPr sz="1500">
                <a:solidFill>
                  <a:srgbClr val="5F5F5F"/>
                </a:solidFill>
                <a:latin typeface="+mn-lt"/>
              </a:defRPr>
            </a:lvl6pPr>
            <a:lvl7pPr marL="2971800" indent="-228600" algn="l" rtl="0" fontAlgn="base">
              <a:spcBef>
                <a:spcPct val="20000"/>
              </a:spcBef>
              <a:spcAft>
                <a:spcPct val="0"/>
              </a:spcAft>
              <a:buChar char="»"/>
              <a:defRPr sz="1500">
                <a:solidFill>
                  <a:srgbClr val="5F5F5F"/>
                </a:solidFill>
                <a:latin typeface="+mn-lt"/>
              </a:defRPr>
            </a:lvl7pPr>
            <a:lvl8pPr marL="3429000" indent="-228600" algn="l" rtl="0" fontAlgn="base">
              <a:spcBef>
                <a:spcPct val="20000"/>
              </a:spcBef>
              <a:spcAft>
                <a:spcPct val="0"/>
              </a:spcAft>
              <a:buChar char="»"/>
              <a:defRPr sz="1500">
                <a:solidFill>
                  <a:srgbClr val="5F5F5F"/>
                </a:solidFill>
                <a:latin typeface="+mn-lt"/>
              </a:defRPr>
            </a:lvl8pPr>
            <a:lvl9pPr marL="3886200" indent="-228600" algn="l" rtl="0" fontAlgn="base">
              <a:spcBef>
                <a:spcPct val="20000"/>
              </a:spcBef>
              <a:spcAft>
                <a:spcPct val="0"/>
              </a:spcAft>
              <a:buChar char="»"/>
              <a:defRPr sz="1500">
                <a:solidFill>
                  <a:srgbClr val="5F5F5F"/>
                </a:solidFill>
                <a:latin typeface="+mn-lt"/>
              </a:defRPr>
            </a:lvl9pPr>
          </a:lstStyle>
          <a:p>
            <a:pPr>
              <a:spcAft>
                <a:spcPts val="0"/>
              </a:spcAft>
              <a:defRPr/>
            </a:pPr>
            <a:r>
              <a:rPr lang="cs-CZ" dirty="0" smtClean="0">
                <a:solidFill>
                  <a:schemeClr val="tx1"/>
                </a:solidFill>
              </a:rPr>
              <a:t>DISKUSE K NÁVRHU </a:t>
            </a:r>
            <a:r>
              <a:rPr lang="cs-CZ" dirty="0">
                <a:solidFill>
                  <a:schemeClr val="tx1"/>
                </a:solidFill>
              </a:rPr>
              <a:t>ZÁKONA O SOCIÁLNÍM PODNIKÁNÍ:</a:t>
            </a:r>
          </a:p>
          <a:p>
            <a:pPr marL="0" marR="0" lvl="0" indent="0" algn="l" defTabSz="914400" rtl="0" eaLnBrk="0" fontAlgn="base" latinLnBrk="0" hangingPunct="0">
              <a:lnSpc>
                <a:spcPct val="100000"/>
              </a:lnSpc>
              <a:spcBef>
                <a:spcPct val="20000"/>
              </a:spcBef>
              <a:spcAft>
                <a:spcPts val="0"/>
              </a:spcAft>
              <a:buClrTx/>
              <a:buSzTx/>
              <a:buFontTx/>
              <a:buNone/>
              <a:tabLst/>
              <a:defRPr/>
            </a:pPr>
            <a:endParaRPr kumimoji="0" lang="cs-CZ" sz="2000" b="1" i="0" u="none" strike="noStrike" kern="0" cap="none" spc="0" normalizeH="0" baseline="0" noProof="0" dirty="0" smtClean="0">
              <a:ln>
                <a:noFill/>
              </a:ln>
              <a:solidFill>
                <a:schemeClr val="tx1"/>
              </a:solidFill>
              <a:effectLst/>
              <a:uLnTx/>
              <a:uFillTx/>
              <a:latin typeface="Arial"/>
              <a:cs typeface="+mn-cs"/>
            </a:endParaRPr>
          </a:p>
          <a:p>
            <a:pPr>
              <a:spcAft>
                <a:spcPts val="0"/>
              </a:spcAft>
              <a:defRPr/>
            </a:pPr>
            <a:r>
              <a:rPr lang="cs-CZ" dirty="0">
                <a:solidFill>
                  <a:schemeClr val="tx1"/>
                </a:solidFill>
              </a:rPr>
              <a:t>Obce jako zakladatelé sociálních podniků – obecní sociální podniky</a:t>
            </a:r>
          </a:p>
          <a:p>
            <a:pPr marL="342900" indent="-342900">
              <a:spcAft>
                <a:spcPts val="0"/>
              </a:spcAft>
              <a:buClr>
                <a:srgbClr val="007349"/>
              </a:buClr>
              <a:buFont typeface="Wingdings" panose="05000000000000000000" pitchFamily="2" charset="2"/>
              <a:buChar char="q"/>
              <a:defRPr/>
            </a:pPr>
            <a:r>
              <a:rPr lang="cs-CZ" b="0" dirty="0">
                <a:solidFill>
                  <a:schemeClr val="tx1"/>
                </a:solidFill>
              </a:rPr>
              <a:t>ANO, ale max. se 49 % majetkovým podílem </a:t>
            </a:r>
          </a:p>
          <a:p>
            <a:pPr marL="342900" indent="-342900">
              <a:spcAft>
                <a:spcPts val="0"/>
              </a:spcAft>
              <a:buClr>
                <a:srgbClr val="007349"/>
              </a:buClr>
              <a:buFont typeface="Wingdings" panose="05000000000000000000" pitchFamily="2" charset="2"/>
              <a:buChar char="q"/>
              <a:defRPr/>
            </a:pPr>
            <a:r>
              <a:rPr lang="cs-CZ" b="0" dirty="0">
                <a:solidFill>
                  <a:schemeClr val="tx1"/>
                </a:solidFill>
              </a:rPr>
              <a:t>ANO, ale s menšinovým rozhodováním </a:t>
            </a:r>
          </a:p>
          <a:p>
            <a:pPr marL="0" marR="0" lvl="0" indent="0" algn="l" defTabSz="914400" rtl="0" eaLnBrk="0" fontAlgn="base" latinLnBrk="0" hangingPunct="0">
              <a:lnSpc>
                <a:spcPct val="100000"/>
              </a:lnSpc>
              <a:spcBef>
                <a:spcPct val="20000"/>
              </a:spcBef>
              <a:spcAft>
                <a:spcPts val="0"/>
              </a:spcAft>
              <a:buClrTx/>
              <a:buSzTx/>
              <a:buFontTx/>
              <a:buNone/>
              <a:tabLst/>
              <a:defRPr/>
            </a:pPr>
            <a:endParaRPr kumimoji="0" lang="cs-CZ" sz="2000" b="1" i="0" u="none" strike="noStrike" kern="0" cap="none" spc="0" normalizeH="0" baseline="0" noProof="0" dirty="0" smtClean="0">
              <a:ln>
                <a:noFill/>
              </a:ln>
              <a:solidFill>
                <a:schemeClr val="tx1"/>
              </a:solidFill>
              <a:effectLst/>
              <a:uLnTx/>
              <a:uFillTx/>
              <a:latin typeface="Arial"/>
              <a:cs typeface="+mn-cs"/>
            </a:endParaRPr>
          </a:p>
          <a:p>
            <a:pPr>
              <a:spcBef>
                <a:spcPts val="0"/>
              </a:spcBef>
              <a:spcAft>
                <a:spcPts val="0"/>
              </a:spcAft>
              <a:defRPr/>
            </a:pPr>
            <a:r>
              <a:rPr lang="cs-CZ" sz="2400" dirty="0">
                <a:solidFill>
                  <a:schemeClr val="tx1"/>
                </a:solidFill>
              </a:rPr>
              <a:t>D</a:t>
            </a:r>
            <a:r>
              <a:rPr lang="cs-CZ" sz="2400" dirty="0" smtClean="0">
                <a:solidFill>
                  <a:schemeClr val="tx1"/>
                </a:solidFill>
              </a:rPr>
              <a:t>alší oblasti úpravy zákona, které mohou doznat změn:</a:t>
            </a:r>
          </a:p>
          <a:p>
            <a:pPr marL="342900" indent="-342900">
              <a:spcBef>
                <a:spcPts val="0"/>
              </a:spcBef>
              <a:spcAft>
                <a:spcPts val="0"/>
              </a:spcAft>
              <a:buFontTx/>
              <a:buChar char="-"/>
              <a:defRPr/>
            </a:pPr>
            <a:r>
              <a:rPr lang="cs-CZ" dirty="0" smtClean="0">
                <a:solidFill>
                  <a:schemeClr val="tx1"/>
                </a:solidFill>
              </a:rPr>
              <a:t>Definice znaků </a:t>
            </a:r>
            <a:r>
              <a:rPr lang="cs-CZ" dirty="0">
                <a:solidFill>
                  <a:schemeClr val="tx1"/>
                </a:solidFill>
              </a:rPr>
              <a:t>(obecného) sociálního podniku a integračního sociálního podniku</a:t>
            </a:r>
          </a:p>
          <a:p>
            <a:pPr marL="342900" indent="-342900">
              <a:spcBef>
                <a:spcPts val="0"/>
              </a:spcBef>
              <a:spcAft>
                <a:spcPts val="0"/>
              </a:spcAft>
              <a:buFontTx/>
              <a:buChar char="-"/>
              <a:defRPr/>
            </a:pPr>
            <a:r>
              <a:rPr lang="cs-CZ" dirty="0" smtClean="0">
                <a:solidFill>
                  <a:schemeClr val="tx1"/>
                </a:solidFill>
              </a:rPr>
              <a:t>Vytvoření </a:t>
            </a:r>
            <a:r>
              <a:rPr lang="cs-CZ" dirty="0">
                <a:solidFill>
                  <a:schemeClr val="tx1"/>
                </a:solidFill>
              </a:rPr>
              <a:t>veřejného seznamu sociálních podniků</a:t>
            </a:r>
          </a:p>
          <a:p>
            <a:pPr marL="342900" indent="-342900">
              <a:spcBef>
                <a:spcPts val="0"/>
              </a:spcBef>
              <a:spcAft>
                <a:spcPts val="0"/>
              </a:spcAft>
              <a:buFontTx/>
              <a:buChar char="-"/>
              <a:defRPr/>
            </a:pPr>
            <a:r>
              <a:rPr lang="cs-CZ" dirty="0" smtClean="0">
                <a:solidFill>
                  <a:schemeClr val="tx1"/>
                </a:solidFill>
              </a:rPr>
              <a:t>Zřízení Rady </a:t>
            </a:r>
            <a:r>
              <a:rPr lang="cs-CZ" dirty="0">
                <a:solidFill>
                  <a:schemeClr val="tx1"/>
                </a:solidFill>
              </a:rPr>
              <a:t>pro sociální ekonomiku / </a:t>
            </a:r>
            <a:r>
              <a:rPr lang="cs-CZ" dirty="0" smtClean="0">
                <a:solidFill>
                  <a:schemeClr val="tx1"/>
                </a:solidFill>
              </a:rPr>
              <a:t>Výboru </a:t>
            </a:r>
            <a:r>
              <a:rPr lang="cs-CZ" dirty="0">
                <a:solidFill>
                  <a:schemeClr val="tx1"/>
                </a:solidFill>
              </a:rPr>
              <a:t>pro SE Rady pro udržitelný rozvoj</a:t>
            </a:r>
          </a:p>
          <a:p>
            <a:pPr marL="342900" indent="-342900">
              <a:spcBef>
                <a:spcPts val="0"/>
              </a:spcBef>
              <a:buFontTx/>
              <a:buChar char="-"/>
              <a:defRPr/>
            </a:pPr>
            <a:r>
              <a:rPr lang="cs-CZ" dirty="0" smtClean="0">
                <a:solidFill>
                  <a:schemeClr val="tx1"/>
                </a:solidFill>
              </a:rPr>
              <a:t>Zřízení orgánu </a:t>
            </a:r>
            <a:r>
              <a:rPr lang="cs-CZ" dirty="0">
                <a:solidFill>
                  <a:schemeClr val="tx1"/>
                </a:solidFill>
              </a:rPr>
              <a:t>dohledu</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cs-CZ" sz="2000" b="1" i="0" u="none" strike="noStrike" kern="0" cap="none" spc="0" normalizeH="0" baseline="0" noProof="0" dirty="0" smtClean="0">
              <a:ln>
                <a:noFill/>
              </a:ln>
              <a:solidFill>
                <a:schemeClr val="tx1"/>
              </a:solidFill>
              <a:effectLst/>
              <a:uLnTx/>
              <a:uFillTx/>
              <a:latin typeface="Arial"/>
              <a:cs typeface="+mn-cs"/>
            </a:endParaRPr>
          </a:p>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cs-CZ" sz="2000" b="0" i="0" u="none" strike="noStrike" kern="0" cap="none" spc="0" normalizeH="0" baseline="0" noProof="0" dirty="0" smtClean="0">
              <a:ln>
                <a:noFill/>
              </a:ln>
              <a:solidFill>
                <a:schemeClr val="tx1"/>
              </a:solidFill>
              <a:effectLst/>
              <a:uLnTx/>
              <a:uFillTx/>
              <a:latin typeface="Arial"/>
              <a:cs typeface="+mn-cs"/>
            </a:endParaRPr>
          </a:p>
        </p:txBody>
      </p:sp>
    </p:spTree>
    <p:extLst>
      <p:ext uri="{BB962C8B-B14F-4D97-AF65-F5344CB8AC3E}">
        <p14:creationId xmlns:p14="http://schemas.microsoft.com/office/powerpoint/2010/main" val="3125111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404664"/>
            <a:ext cx="7272808" cy="792088"/>
          </a:xfrm>
        </p:spPr>
        <p:txBody>
          <a:bodyPr>
            <a:normAutofit fontScale="90000"/>
          </a:bodyPr>
          <a:lstStyle/>
          <a:p>
            <a:r>
              <a:rPr lang="cs-CZ" dirty="0" smtClean="0">
                <a:solidFill>
                  <a:srgbClr val="C00000"/>
                </a:solidFill>
              </a:rPr>
              <a:t>Sociální podnikání</a:t>
            </a:r>
            <a:endParaRPr lang="cs-CZ" dirty="0">
              <a:solidFill>
                <a:srgbClr val="C00000"/>
              </a:solidFill>
            </a:endParaRPr>
          </a:p>
        </p:txBody>
      </p:sp>
      <p:pic>
        <p:nvPicPr>
          <p:cNvPr id="4" name="Obrázek 3"/>
          <p:cNvPicPr/>
          <p:nvPr/>
        </p:nvPicPr>
        <p:blipFill>
          <a:blip r:embed="rId2"/>
          <a:stretch>
            <a:fillRect/>
          </a:stretch>
        </p:blipFill>
        <p:spPr>
          <a:xfrm>
            <a:off x="299008" y="1127593"/>
            <a:ext cx="6192728" cy="2657708"/>
          </a:xfrm>
          <a:prstGeom prst="rect">
            <a:avLst/>
          </a:prstGeom>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12976"/>
            <a:ext cx="4195981" cy="2906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bdélník 6"/>
          <p:cNvSpPr/>
          <p:nvPr/>
        </p:nvSpPr>
        <p:spPr>
          <a:xfrm>
            <a:off x="323528" y="4293096"/>
            <a:ext cx="3816424" cy="1200329"/>
          </a:xfrm>
          <a:prstGeom prst="rect">
            <a:avLst/>
          </a:prstGeom>
        </p:spPr>
        <p:txBody>
          <a:bodyPr wrap="square">
            <a:spAutoFit/>
          </a:bodyPr>
          <a:lstStyle/>
          <a:p>
            <a:r>
              <a:rPr lang="cs-CZ" sz="1600" b="1" dirty="0" smtClean="0">
                <a:solidFill>
                  <a:srgbClr val="C00000"/>
                </a:solidFill>
              </a:rPr>
              <a:t>Zdroj:</a:t>
            </a:r>
          </a:p>
          <a:p>
            <a:r>
              <a:rPr lang="cs-CZ" sz="1400" b="1" dirty="0" smtClean="0"/>
              <a:t>Adresář </a:t>
            </a:r>
            <a:r>
              <a:rPr lang="cs-CZ" sz="1400" b="1" dirty="0"/>
              <a:t>sociálních </a:t>
            </a:r>
            <a:r>
              <a:rPr lang="cs-CZ" sz="1400" b="1" dirty="0" smtClean="0"/>
              <a:t>podniků </a:t>
            </a:r>
            <a:r>
              <a:rPr lang="cs-CZ" sz="1400" b="1" dirty="0"/>
              <a:t>dostupný na webových stránkách „české sociální podnikání</a:t>
            </a:r>
            <a:r>
              <a:rPr lang="cs-CZ" sz="1400" b="1" dirty="0" smtClean="0"/>
              <a:t>“</a:t>
            </a:r>
          </a:p>
          <a:p>
            <a:r>
              <a:rPr lang="cs-CZ" sz="1400" b="1" u="sng" dirty="0">
                <a:hlinkClick r:id="rId4"/>
              </a:rPr>
              <a:t>http://www.ceske-socialni-podnikani.cz/</a:t>
            </a:r>
            <a:endParaRPr lang="cs-CZ" sz="1400" b="1" dirty="0"/>
          </a:p>
          <a:p>
            <a:r>
              <a:rPr lang="cs-CZ" sz="1400" b="1" dirty="0" smtClean="0"/>
              <a:t>provozovaných </a:t>
            </a:r>
            <a:r>
              <a:rPr lang="cs-CZ" sz="1400" b="1" dirty="0"/>
              <a:t>P3 - </a:t>
            </a:r>
            <a:r>
              <a:rPr lang="cs-CZ" sz="1400" b="1" dirty="0" err="1"/>
              <a:t>People</a:t>
            </a:r>
            <a:r>
              <a:rPr lang="cs-CZ" sz="1400" b="1" dirty="0"/>
              <a:t>, Planet, Profit, o.p.s</a:t>
            </a:r>
            <a:r>
              <a:rPr lang="cs-CZ" sz="1400" dirty="0" smtClean="0"/>
              <a:t>. </a:t>
            </a:r>
            <a:endParaRPr lang="cs-CZ" sz="1400" dirty="0"/>
          </a:p>
        </p:txBody>
      </p:sp>
    </p:spTree>
    <p:extLst>
      <p:ext uri="{BB962C8B-B14F-4D97-AF65-F5344CB8AC3E}">
        <p14:creationId xmlns:p14="http://schemas.microsoft.com/office/powerpoint/2010/main" val="2304636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404663"/>
            <a:ext cx="7776864" cy="972744"/>
          </a:xfrm>
        </p:spPr>
        <p:txBody>
          <a:bodyPr>
            <a:normAutofit/>
          </a:bodyPr>
          <a:lstStyle/>
          <a:p>
            <a:r>
              <a:rPr lang="cs-CZ" sz="4800" dirty="0" smtClean="0">
                <a:solidFill>
                  <a:srgbClr val="C00000"/>
                </a:solidFill>
              </a:rPr>
              <a:t>Podpora sociálního </a:t>
            </a:r>
            <a:r>
              <a:rPr lang="cs-CZ" sz="4400" dirty="0" smtClean="0">
                <a:solidFill>
                  <a:srgbClr val="C00000"/>
                </a:solidFill>
              </a:rPr>
              <a:t>podnikání</a:t>
            </a:r>
            <a:endParaRPr lang="cs-CZ" sz="4800" dirty="0">
              <a:solidFill>
                <a:srgbClr val="C00000"/>
              </a:solidFill>
            </a:endParaRPr>
          </a:p>
        </p:txBody>
      </p:sp>
      <p:sp>
        <p:nvSpPr>
          <p:cNvPr id="5" name="Zástupný symbol pro obsah 2"/>
          <p:cNvSpPr txBox="1">
            <a:spLocks/>
          </p:cNvSpPr>
          <p:nvPr/>
        </p:nvSpPr>
        <p:spPr>
          <a:xfrm>
            <a:off x="686008" y="1377407"/>
            <a:ext cx="8348872" cy="2664296"/>
          </a:xfrm>
          <a:prstGeom prst="rect">
            <a:avLst/>
          </a:prstGeom>
        </p:spPr>
        <p:txBody>
          <a:bodyPr/>
          <a:lstStyle>
            <a:lvl1pPr marL="0" indent="0" algn="l" rtl="0" eaLnBrk="0" fontAlgn="base" hangingPunct="0">
              <a:spcBef>
                <a:spcPct val="20000"/>
              </a:spcBef>
              <a:spcAft>
                <a:spcPts val="600"/>
              </a:spcAft>
              <a:buNone/>
              <a:defRPr sz="2000" b="1">
                <a:solidFill>
                  <a:srgbClr val="007349"/>
                </a:solidFill>
                <a:latin typeface="+mn-lt"/>
                <a:ea typeface="ヒラギノ角ゴ Pro W3" charset="0"/>
                <a:cs typeface="+mn-cs"/>
              </a:defRPr>
            </a:lvl1pPr>
            <a:lvl2pPr marL="0" indent="0" algn="l" rtl="0" eaLnBrk="0" fontAlgn="base" hangingPunct="0">
              <a:spcBef>
                <a:spcPct val="20000"/>
              </a:spcBef>
              <a:spcAft>
                <a:spcPts val="600"/>
              </a:spcAft>
              <a:buNone/>
              <a:defRPr sz="1500">
                <a:solidFill>
                  <a:schemeClr val="tx1"/>
                </a:solidFill>
                <a:latin typeface="+mn-lt"/>
                <a:ea typeface="ヒラギノ角ゴ Pro W3" charset="0"/>
              </a:defRPr>
            </a:lvl2pPr>
            <a:lvl3pPr marL="0" indent="-228600" algn="l" rtl="0" eaLnBrk="0" fontAlgn="base" hangingPunct="0">
              <a:spcBef>
                <a:spcPct val="20000"/>
              </a:spcBef>
              <a:spcAft>
                <a:spcPct val="0"/>
              </a:spcAft>
              <a:buClr>
                <a:srgbClr val="007349"/>
              </a:buClr>
              <a:buSzPct val="130000"/>
              <a:buFont typeface="Wingdings" charset="2"/>
              <a:buChar char="§"/>
              <a:defRPr sz="1500">
                <a:solidFill>
                  <a:srgbClr val="5F5F5F"/>
                </a:solidFill>
                <a:latin typeface="+mn-lt"/>
                <a:ea typeface="ヒラギノ角ゴ Pro W3" charset="0"/>
              </a:defRPr>
            </a:lvl3pPr>
            <a:lvl4pPr marL="0" indent="-228600" algn="l" rtl="0" eaLnBrk="0" fontAlgn="base" hangingPunct="0">
              <a:spcBef>
                <a:spcPct val="20000"/>
              </a:spcBef>
              <a:spcAft>
                <a:spcPct val="0"/>
              </a:spcAft>
              <a:buClr>
                <a:srgbClr val="007349"/>
              </a:buClr>
              <a:buSzPct val="130000"/>
              <a:buFont typeface="Wingdings" charset="2"/>
              <a:buChar char="§"/>
              <a:defRPr sz="1500">
                <a:solidFill>
                  <a:srgbClr val="5F5F5F"/>
                </a:solidFill>
                <a:latin typeface="+mn-lt"/>
                <a:ea typeface="ヒラギノ角ゴ Pro W3" charset="0"/>
              </a:defRPr>
            </a:lvl4pPr>
            <a:lvl5pPr marL="0" indent="-228600" algn="l" rtl="0" eaLnBrk="0" fontAlgn="base" hangingPunct="0">
              <a:spcBef>
                <a:spcPct val="20000"/>
              </a:spcBef>
              <a:spcAft>
                <a:spcPct val="0"/>
              </a:spcAft>
              <a:buClr>
                <a:srgbClr val="007349"/>
              </a:buClr>
              <a:buSzPct val="130000"/>
              <a:buFont typeface="Wingdings" charset="2"/>
              <a:buChar char="§"/>
              <a:defRPr sz="1500">
                <a:solidFill>
                  <a:srgbClr val="5F5F5F"/>
                </a:solidFill>
                <a:latin typeface="+mn-lt"/>
                <a:ea typeface="ヒラギノ角ゴ Pro W3" charset="0"/>
              </a:defRPr>
            </a:lvl5pPr>
            <a:lvl6pPr marL="2514600" indent="-228600" algn="l" rtl="0" fontAlgn="base">
              <a:spcBef>
                <a:spcPct val="20000"/>
              </a:spcBef>
              <a:spcAft>
                <a:spcPct val="0"/>
              </a:spcAft>
              <a:buChar char="»"/>
              <a:defRPr sz="1500">
                <a:solidFill>
                  <a:srgbClr val="5F5F5F"/>
                </a:solidFill>
                <a:latin typeface="+mn-lt"/>
              </a:defRPr>
            </a:lvl6pPr>
            <a:lvl7pPr marL="2971800" indent="-228600" algn="l" rtl="0" fontAlgn="base">
              <a:spcBef>
                <a:spcPct val="20000"/>
              </a:spcBef>
              <a:spcAft>
                <a:spcPct val="0"/>
              </a:spcAft>
              <a:buChar char="»"/>
              <a:defRPr sz="1500">
                <a:solidFill>
                  <a:srgbClr val="5F5F5F"/>
                </a:solidFill>
                <a:latin typeface="+mn-lt"/>
              </a:defRPr>
            </a:lvl7pPr>
            <a:lvl8pPr marL="3429000" indent="-228600" algn="l" rtl="0" fontAlgn="base">
              <a:spcBef>
                <a:spcPct val="20000"/>
              </a:spcBef>
              <a:spcAft>
                <a:spcPct val="0"/>
              </a:spcAft>
              <a:buChar char="»"/>
              <a:defRPr sz="1500">
                <a:solidFill>
                  <a:srgbClr val="5F5F5F"/>
                </a:solidFill>
                <a:latin typeface="+mn-lt"/>
              </a:defRPr>
            </a:lvl8pPr>
            <a:lvl9pPr marL="3886200" indent="-228600" algn="l" rtl="0" fontAlgn="base">
              <a:spcBef>
                <a:spcPct val="20000"/>
              </a:spcBef>
              <a:spcAft>
                <a:spcPct val="0"/>
              </a:spcAft>
              <a:buChar char="»"/>
              <a:defRPr sz="1500">
                <a:solidFill>
                  <a:srgbClr val="5F5F5F"/>
                </a:solidFill>
                <a:latin typeface="+mn-lt"/>
              </a:defRPr>
            </a:lvl9pPr>
          </a:lstStyle>
          <a:p>
            <a:pPr eaLnBrk="1" hangingPunct="1"/>
            <a:r>
              <a:rPr lang="cs-CZ" altLang="cs-CZ" dirty="0" smtClean="0">
                <a:solidFill>
                  <a:schemeClr val="tx1"/>
                </a:solidFill>
                <a:latin typeface="Calibri" pitchFamily="34" charset="0"/>
              </a:rPr>
              <a:t>Podpora sociálního podnikání je obsahem cíle „</a:t>
            </a:r>
            <a:r>
              <a:rPr lang="cs-CZ" altLang="cs-CZ" i="1" dirty="0" smtClean="0">
                <a:solidFill>
                  <a:schemeClr val="tx1"/>
                </a:solidFill>
                <a:latin typeface="Calibri" pitchFamily="34" charset="0"/>
              </a:rPr>
              <a:t>sociální </a:t>
            </a:r>
            <a:r>
              <a:rPr lang="cs-CZ" altLang="cs-CZ" i="1" dirty="0">
                <a:solidFill>
                  <a:schemeClr val="tx1"/>
                </a:solidFill>
                <a:latin typeface="Calibri" pitchFamily="34" charset="0"/>
              </a:rPr>
              <a:t>začleňování a boj proti chudobě a </a:t>
            </a:r>
            <a:r>
              <a:rPr lang="cs-CZ" altLang="cs-CZ" i="1" dirty="0" smtClean="0">
                <a:solidFill>
                  <a:schemeClr val="tx1"/>
                </a:solidFill>
                <a:latin typeface="Calibri" pitchFamily="34" charset="0"/>
              </a:rPr>
              <a:t>diskriminaci</a:t>
            </a:r>
            <a:r>
              <a:rPr lang="cs-CZ" altLang="cs-CZ" dirty="0" smtClean="0">
                <a:solidFill>
                  <a:schemeClr val="tx1"/>
                </a:solidFill>
                <a:latin typeface="Calibri" pitchFamily="34" charset="0"/>
              </a:rPr>
              <a:t>“ a bude finančně zajištěna ze zdrojů </a:t>
            </a:r>
            <a:r>
              <a:rPr lang="cs-CZ" dirty="0">
                <a:solidFill>
                  <a:schemeClr val="tx1"/>
                </a:solidFill>
                <a:latin typeface="Calibri" panose="020F0502020204030204" pitchFamily="34" charset="0"/>
              </a:rPr>
              <a:t>Evropských strukturálních a investičních </a:t>
            </a:r>
            <a:r>
              <a:rPr lang="cs-CZ" dirty="0" smtClean="0">
                <a:solidFill>
                  <a:schemeClr val="tx1"/>
                </a:solidFill>
                <a:latin typeface="Calibri" panose="020F0502020204030204" pitchFamily="34" charset="0"/>
              </a:rPr>
              <a:t>fondů </a:t>
            </a:r>
            <a:r>
              <a:rPr lang="cs-CZ" altLang="cs-CZ" dirty="0" smtClean="0">
                <a:solidFill>
                  <a:schemeClr val="tx1"/>
                </a:solidFill>
                <a:latin typeface="Calibri" pitchFamily="34" charset="0"/>
              </a:rPr>
              <a:t>v rámci těchto programů:</a:t>
            </a:r>
            <a:endParaRPr lang="cs-CZ" altLang="cs-CZ" dirty="0">
              <a:solidFill>
                <a:schemeClr val="tx1"/>
              </a:solidFill>
              <a:latin typeface="Calibri" pitchFamily="34" charset="0"/>
            </a:endParaRPr>
          </a:p>
          <a:p>
            <a:pPr eaLnBrk="1" hangingPunct="1">
              <a:spcBef>
                <a:spcPts val="0"/>
              </a:spcBef>
              <a:spcAft>
                <a:spcPts val="0"/>
              </a:spcAft>
            </a:pPr>
            <a:r>
              <a:rPr lang="cs-CZ" altLang="cs-CZ" dirty="0" smtClean="0">
                <a:solidFill>
                  <a:srgbClr val="C00000"/>
                </a:solidFill>
                <a:latin typeface="Calibri" pitchFamily="34" charset="0"/>
              </a:rPr>
              <a:t>Integrovaný </a:t>
            </a:r>
            <a:r>
              <a:rPr lang="cs-CZ" altLang="cs-CZ" dirty="0">
                <a:solidFill>
                  <a:srgbClr val="C00000"/>
                </a:solidFill>
                <a:latin typeface="Calibri" pitchFamily="34" charset="0"/>
              </a:rPr>
              <a:t>regionální operační program (IROP</a:t>
            </a:r>
            <a:r>
              <a:rPr lang="cs-CZ" altLang="cs-CZ" dirty="0" smtClean="0">
                <a:solidFill>
                  <a:srgbClr val="C00000"/>
                </a:solidFill>
                <a:latin typeface="Calibri" pitchFamily="34" charset="0"/>
              </a:rPr>
              <a:t>)</a:t>
            </a:r>
            <a:r>
              <a:rPr lang="pl-PL" b="0" dirty="0"/>
              <a:t> </a:t>
            </a:r>
            <a:r>
              <a:rPr lang="pl-PL" sz="1800" b="0" dirty="0">
                <a:solidFill>
                  <a:schemeClr val="tx1"/>
                </a:solidFill>
                <a:latin typeface="Calibri" panose="020F0502020204030204" pitchFamily="34" charset="0"/>
              </a:rPr>
              <a:t>- Vznik </a:t>
            </a:r>
            <a:r>
              <a:rPr lang="pl-PL" sz="1800" b="0" dirty="0" smtClean="0">
                <a:solidFill>
                  <a:schemeClr val="tx1"/>
                </a:solidFill>
                <a:latin typeface="Calibri" panose="020F0502020204030204" pitchFamily="34" charset="0"/>
              </a:rPr>
              <a:t>nových </a:t>
            </a:r>
            <a:r>
              <a:rPr lang="pl-PL" sz="1800" b="0" dirty="0">
                <a:solidFill>
                  <a:schemeClr val="tx1"/>
                </a:solidFill>
                <a:latin typeface="Calibri" panose="020F0502020204030204" pitchFamily="34" charset="0"/>
              </a:rPr>
              <a:t>a rozvoj existujících </a:t>
            </a:r>
            <a:r>
              <a:rPr lang="pl-PL" sz="1800" b="0" dirty="0" smtClean="0">
                <a:solidFill>
                  <a:schemeClr val="tx1"/>
                </a:solidFill>
                <a:latin typeface="Calibri" panose="020F0502020204030204" pitchFamily="34" charset="0"/>
              </a:rPr>
              <a:t>podnikatelskych aktivit </a:t>
            </a:r>
            <a:r>
              <a:rPr lang="pl-PL" sz="1800" b="0" dirty="0">
                <a:solidFill>
                  <a:schemeClr val="tx1"/>
                </a:solidFill>
                <a:latin typeface="Calibri" panose="020F0502020204030204" pitchFamily="34" charset="0"/>
              </a:rPr>
              <a:t>v oblasti sociálního podnikání</a:t>
            </a:r>
          </a:p>
          <a:p>
            <a:pPr eaLnBrk="1" hangingPunct="1">
              <a:spcBef>
                <a:spcPts val="0"/>
              </a:spcBef>
              <a:spcAft>
                <a:spcPts val="0"/>
              </a:spcAft>
            </a:pPr>
            <a:r>
              <a:rPr lang="cs-CZ" altLang="cs-CZ" dirty="0" smtClean="0">
                <a:solidFill>
                  <a:srgbClr val="C00000"/>
                </a:solidFill>
                <a:latin typeface="Calibri" pitchFamily="34" charset="0"/>
              </a:rPr>
              <a:t>Operační </a:t>
            </a:r>
            <a:r>
              <a:rPr lang="cs-CZ" altLang="cs-CZ" dirty="0">
                <a:solidFill>
                  <a:srgbClr val="C00000"/>
                </a:solidFill>
                <a:latin typeface="Calibri" pitchFamily="34" charset="0"/>
              </a:rPr>
              <a:t>program Zaměstnanost (</a:t>
            </a:r>
            <a:r>
              <a:rPr lang="cs-CZ" altLang="cs-CZ" dirty="0" smtClean="0">
                <a:solidFill>
                  <a:srgbClr val="C00000"/>
                </a:solidFill>
                <a:latin typeface="Calibri" pitchFamily="34" charset="0"/>
              </a:rPr>
              <a:t>OPZ)</a:t>
            </a:r>
            <a:r>
              <a:rPr lang="vi-VN" b="0" dirty="0"/>
              <a:t> </a:t>
            </a:r>
            <a:r>
              <a:rPr lang="cs-CZ" sz="1800" b="0" dirty="0">
                <a:solidFill>
                  <a:schemeClr val="tx1"/>
                </a:solidFill>
                <a:latin typeface="Calibri" panose="020F0502020204030204" pitchFamily="34" charset="0"/>
              </a:rPr>
              <a:t>- </a:t>
            </a:r>
            <a:r>
              <a:rPr lang="cs-CZ" sz="1800" b="0" dirty="0">
                <a:solidFill>
                  <a:srgbClr val="C00000"/>
                </a:solidFill>
                <a:latin typeface="Calibri" panose="020F0502020204030204" pitchFamily="34" charset="0"/>
              </a:rPr>
              <a:t>Prioritní osa 2 </a:t>
            </a:r>
            <a:r>
              <a:rPr lang="cs-CZ" sz="1800" b="0" i="1" dirty="0">
                <a:solidFill>
                  <a:srgbClr val="C00000"/>
                </a:solidFill>
                <a:latin typeface="Calibri" panose="020F0502020204030204" pitchFamily="34" charset="0"/>
              </a:rPr>
              <a:t>Sociální začleňování a boj s </a:t>
            </a:r>
            <a:r>
              <a:rPr lang="cs-CZ" sz="1800" b="0" i="1" dirty="0" smtClean="0">
                <a:solidFill>
                  <a:srgbClr val="C00000"/>
                </a:solidFill>
                <a:latin typeface="Calibri" panose="020F0502020204030204" pitchFamily="34" charset="0"/>
              </a:rPr>
              <a:t>chudobou</a:t>
            </a:r>
            <a:r>
              <a:rPr lang="cs-CZ" sz="1800" b="0" dirty="0" smtClean="0">
                <a:solidFill>
                  <a:srgbClr val="C00000"/>
                </a:solidFill>
                <a:latin typeface="Calibri" panose="020F0502020204030204" pitchFamily="34" charset="0"/>
              </a:rPr>
              <a:t>; </a:t>
            </a:r>
            <a:r>
              <a:rPr lang="vi-VN" sz="1800" b="0" dirty="0" smtClean="0">
                <a:solidFill>
                  <a:srgbClr val="C00000"/>
                </a:solidFill>
                <a:latin typeface="Calibri" panose="020F0502020204030204" pitchFamily="34" charset="0"/>
              </a:rPr>
              <a:t>Specifický </a:t>
            </a:r>
            <a:r>
              <a:rPr lang="vi-VN" sz="1800" b="0" dirty="0">
                <a:solidFill>
                  <a:srgbClr val="C00000"/>
                </a:solidFill>
                <a:latin typeface="Calibri" panose="020F0502020204030204" pitchFamily="34" charset="0"/>
              </a:rPr>
              <a:t>cíl 2.1.2: </a:t>
            </a:r>
            <a:r>
              <a:rPr lang="vi-VN" sz="1800" b="0" i="1" dirty="0">
                <a:solidFill>
                  <a:srgbClr val="C00000"/>
                </a:solidFill>
                <a:latin typeface="Calibri" panose="020F0502020204030204" pitchFamily="34" charset="0"/>
              </a:rPr>
              <a:t>Rozvoj sektoru sociální ekonomiky</a:t>
            </a:r>
            <a:endParaRPr lang="cs-CZ" sz="1800" i="1" kern="0" dirty="0">
              <a:solidFill>
                <a:srgbClr val="C00000"/>
              </a:solidFill>
              <a:latin typeface="Calibri" panose="020F0502020204030204" pitchFamily="34" charset="0"/>
            </a:endParaRPr>
          </a:p>
          <a:p>
            <a:pPr eaLnBrk="1" hangingPunct="1">
              <a:spcBef>
                <a:spcPts val="0"/>
              </a:spcBef>
              <a:spcAft>
                <a:spcPts val="0"/>
              </a:spcAft>
            </a:pPr>
            <a:r>
              <a:rPr lang="cs-CZ" altLang="cs-CZ" dirty="0" smtClean="0">
                <a:solidFill>
                  <a:srgbClr val="C00000"/>
                </a:solidFill>
                <a:latin typeface="Calibri" pitchFamily="34" charset="0"/>
              </a:rPr>
              <a:t>Program </a:t>
            </a:r>
            <a:r>
              <a:rPr lang="cs-CZ" altLang="cs-CZ" dirty="0">
                <a:solidFill>
                  <a:srgbClr val="C00000"/>
                </a:solidFill>
                <a:latin typeface="Calibri" pitchFamily="34" charset="0"/>
              </a:rPr>
              <a:t>rozvoje venkova (PRV)</a:t>
            </a:r>
          </a:p>
          <a:p>
            <a:pPr marL="0" marR="0" lvl="0" indent="0" algn="l" defTabSz="914400" rtl="0" eaLnBrk="0" fontAlgn="base" latinLnBrk="0" hangingPunct="0">
              <a:lnSpc>
                <a:spcPct val="100000"/>
              </a:lnSpc>
              <a:spcBef>
                <a:spcPts val="0"/>
              </a:spcBef>
              <a:spcAft>
                <a:spcPts val="0"/>
              </a:spcAft>
              <a:buClrTx/>
              <a:buSzTx/>
              <a:buFontTx/>
              <a:buNone/>
              <a:tabLst/>
              <a:defRPr/>
            </a:pPr>
            <a:endParaRPr lang="cs-CZ" kern="0" dirty="0" smtClean="0">
              <a:solidFill>
                <a:schemeClr val="tx1"/>
              </a:solidFill>
              <a:latin typeface="Arial"/>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lang="cs-CZ" kern="0" dirty="0">
              <a:solidFill>
                <a:schemeClr val="tx1"/>
              </a:solidFill>
              <a:latin typeface="Arial"/>
            </a:endParaRPr>
          </a:p>
          <a:p>
            <a:pPr marL="0" marR="0" lvl="0" indent="0" algn="l" defTabSz="914400" rtl="0" eaLnBrk="0" fontAlgn="base" latinLnBrk="0" hangingPunct="0">
              <a:lnSpc>
                <a:spcPct val="100000"/>
              </a:lnSpc>
              <a:spcBef>
                <a:spcPts val="0"/>
              </a:spcBef>
              <a:spcAft>
                <a:spcPts val="0"/>
              </a:spcAft>
              <a:buClrTx/>
              <a:buSzTx/>
              <a:buFontTx/>
              <a:buNone/>
              <a:tabLst/>
              <a:defRPr/>
            </a:pPr>
            <a:r>
              <a:rPr lang="cs-CZ" kern="0" dirty="0" smtClean="0">
                <a:solidFill>
                  <a:schemeClr val="tx1"/>
                </a:solidFill>
                <a:latin typeface="Arial"/>
              </a:rPr>
              <a:t>V programovém období 2007 – 2013 byl z OP LZZ podpořen vznik anebo rozvoj 120 sociálních podniků (s nákladem 600 mil. Kč).</a:t>
            </a:r>
          </a:p>
          <a:p>
            <a:pPr marL="0" marR="0" lvl="0" indent="0" algn="l" defTabSz="914400" rtl="0" eaLnBrk="0" fontAlgn="base" latinLnBrk="0" hangingPunct="0">
              <a:lnSpc>
                <a:spcPct val="100000"/>
              </a:lnSpc>
              <a:spcBef>
                <a:spcPts val="0"/>
              </a:spcBef>
              <a:spcAft>
                <a:spcPts val="0"/>
              </a:spcAft>
              <a:buClrTx/>
              <a:buSzTx/>
              <a:buFontTx/>
              <a:buNone/>
              <a:tabLst/>
              <a:defRPr/>
            </a:pPr>
            <a:endParaRPr lang="cs-CZ" kern="0" dirty="0" smtClean="0">
              <a:solidFill>
                <a:schemeClr val="tx1"/>
              </a:solidFill>
              <a:latin typeface="Arial"/>
            </a:endParaRPr>
          </a:p>
          <a:p>
            <a:pPr marL="0" marR="0" lvl="0" indent="0" algn="l" defTabSz="914400" rtl="0" eaLnBrk="0" fontAlgn="base" latinLnBrk="0" hangingPunct="0">
              <a:lnSpc>
                <a:spcPct val="100000"/>
              </a:lnSpc>
              <a:spcBef>
                <a:spcPts val="0"/>
              </a:spcBef>
              <a:spcAft>
                <a:spcPts val="0"/>
              </a:spcAft>
              <a:buClrTx/>
              <a:buSzTx/>
              <a:buFontTx/>
              <a:buNone/>
              <a:tabLst/>
              <a:defRPr/>
            </a:pPr>
            <a:r>
              <a:rPr lang="cs-CZ" kern="0" dirty="0" smtClean="0">
                <a:solidFill>
                  <a:schemeClr val="tx1"/>
                </a:solidFill>
                <a:latin typeface="Arial"/>
              </a:rPr>
              <a:t>V programovém období 2014 – 2020 se plánuje podpořit více než 200 sociálních podniků. </a:t>
            </a:r>
            <a:endParaRPr kumimoji="0" lang="cs-CZ" sz="2000" b="1" i="0" u="none" strike="noStrike" kern="0" cap="none" spc="0" normalizeH="0" baseline="0" noProof="0" dirty="0" smtClean="0">
              <a:ln>
                <a:noFill/>
              </a:ln>
              <a:solidFill>
                <a:schemeClr val="tx1"/>
              </a:solidFill>
              <a:effectLst/>
              <a:uLnTx/>
              <a:uFillTx/>
              <a:latin typeface="Arial"/>
              <a:cs typeface="+mn-cs"/>
            </a:endParaRPr>
          </a:p>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cs-CZ" sz="2000" b="0" i="0" u="none" strike="noStrike" kern="0" cap="none" spc="0" normalizeH="0" baseline="0" noProof="0" dirty="0" smtClean="0">
              <a:ln>
                <a:noFill/>
              </a:ln>
              <a:solidFill>
                <a:schemeClr val="tx1"/>
              </a:solidFill>
              <a:effectLst/>
              <a:uLnTx/>
              <a:uFillTx/>
              <a:latin typeface="Arial"/>
              <a:cs typeface="+mn-cs"/>
            </a:endParaRPr>
          </a:p>
        </p:txBody>
      </p:sp>
    </p:spTree>
    <p:extLst>
      <p:ext uri="{BB962C8B-B14F-4D97-AF65-F5344CB8AC3E}">
        <p14:creationId xmlns:p14="http://schemas.microsoft.com/office/powerpoint/2010/main" val="2259633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8016" y="415283"/>
            <a:ext cx="7776864" cy="864097"/>
          </a:xfrm>
        </p:spPr>
        <p:txBody>
          <a:bodyPr>
            <a:normAutofit/>
          </a:bodyPr>
          <a:lstStyle/>
          <a:p>
            <a:r>
              <a:rPr lang="cs-CZ" sz="4000" dirty="0" smtClean="0">
                <a:solidFill>
                  <a:srgbClr val="C00000"/>
                </a:solidFill>
              </a:rPr>
              <a:t>Podpora sociálního </a:t>
            </a:r>
            <a:r>
              <a:rPr lang="cs-CZ" sz="3600" dirty="0" smtClean="0">
                <a:solidFill>
                  <a:srgbClr val="C00000"/>
                </a:solidFill>
              </a:rPr>
              <a:t>podnikání v OPZ</a:t>
            </a:r>
            <a:endParaRPr lang="cs-CZ" sz="4000" dirty="0">
              <a:solidFill>
                <a:srgbClr val="C00000"/>
              </a:solidFill>
            </a:endParaRPr>
          </a:p>
        </p:txBody>
      </p:sp>
      <p:sp>
        <p:nvSpPr>
          <p:cNvPr id="5" name="Zástupný symbol pro obsah 2"/>
          <p:cNvSpPr txBox="1">
            <a:spLocks/>
          </p:cNvSpPr>
          <p:nvPr/>
        </p:nvSpPr>
        <p:spPr>
          <a:xfrm>
            <a:off x="686008" y="1377407"/>
            <a:ext cx="8348872" cy="2664296"/>
          </a:xfrm>
          <a:prstGeom prst="rect">
            <a:avLst/>
          </a:prstGeom>
        </p:spPr>
        <p:txBody>
          <a:bodyPr/>
          <a:lstStyle>
            <a:lvl1pPr marL="0" indent="0" algn="l" rtl="0" eaLnBrk="0" fontAlgn="base" hangingPunct="0">
              <a:spcBef>
                <a:spcPct val="20000"/>
              </a:spcBef>
              <a:spcAft>
                <a:spcPts val="600"/>
              </a:spcAft>
              <a:buNone/>
              <a:defRPr sz="2000" b="1">
                <a:solidFill>
                  <a:srgbClr val="007349"/>
                </a:solidFill>
                <a:latin typeface="+mn-lt"/>
                <a:ea typeface="ヒラギノ角ゴ Pro W3" charset="0"/>
                <a:cs typeface="+mn-cs"/>
              </a:defRPr>
            </a:lvl1pPr>
            <a:lvl2pPr marL="0" indent="0" algn="l" rtl="0" eaLnBrk="0" fontAlgn="base" hangingPunct="0">
              <a:spcBef>
                <a:spcPct val="20000"/>
              </a:spcBef>
              <a:spcAft>
                <a:spcPts val="600"/>
              </a:spcAft>
              <a:buNone/>
              <a:defRPr sz="1500">
                <a:solidFill>
                  <a:schemeClr val="tx1"/>
                </a:solidFill>
                <a:latin typeface="+mn-lt"/>
                <a:ea typeface="ヒラギノ角ゴ Pro W3" charset="0"/>
              </a:defRPr>
            </a:lvl2pPr>
            <a:lvl3pPr marL="0" indent="-228600" algn="l" rtl="0" eaLnBrk="0" fontAlgn="base" hangingPunct="0">
              <a:spcBef>
                <a:spcPct val="20000"/>
              </a:spcBef>
              <a:spcAft>
                <a:spcPct val="0"/>
              </a:spcAft>
              <a:buClr>
                <a:srgbClr val="007349"/>
              </a:buClr>
              <a:buSzPct val="130000"/>
              <a:buFont typeface="Wingdings" charset="2"/>
              <a:buChar char="§"/>
              <a:defRPr sz="1500">
                <a:solidFill>
                  <a:srgbClr val="5F5F5F"/>
                </a:solidFill>
                <a:latin typeface="+mn-lt"/>
                <a:ea typeface="ヒラギノ角ゴ Pro W3" charset="0"/>
              </a:defRPr>
            </a:lvl3pPr>
            <a:lvl4pPr marL="0" indent="-228600" algn="l" rtl="0" eaLnBrk="0" fontAlgn="base" hangingPunct="0">
              <a:spcBef>
                <a:spcPct val="20000"/>
              </a:spcBef>
              <a:spcAft>
                <a:spcPct val="0"/>
              </a:spcAft>
              <a:buClr>
                <a:srgbClr val="007349"/>
              </a:buClr>
              <a:buSzPct val="130000"/>
              <a:buFont typeface="Wingdings" charset="2"/>
              <a:buChar char="§"/>
              <a:defRPr sz="1500">
                <a:solidFill>
                  <a:srgbClr val="5F5F5F"/>
                </a:solidFill>
                <a:latin typeface="+mn-lt"/>
                <a:ea typeface="ヒラギノ角ゴ Pro W3" charset="0"/>
              </a:defRPr>
            </a:lvl4pPr>
            <a:lvl5pPr marL="0" indent="-228600" algn="l" rtl="0" eaLnBrk="0" fontAlgn="base" hangingPunct="0">
              <a:spcBef>
                <a:spcPct val="20000"/>
              </a:spcBef>
              <a:spcAft>
                <a:spcPct val="0"/>
              </a:spcAft>
              <a:buClr>
                <a:srgbClr val="007349"/>
              </a:buClr>
              <a:buSzPct val="130000"/>
              <a:buFont typeface="Wingdings" charset="2"/>
              <a:buChar char="§"/>
              <a:defRPr sz="1500">
                <a:solidFill>
                  <a:srgbClr val="5F5F5F"/>
                </a:solidFill>
                <a:latin typeface="+mn-lt"/>
                <a:ea typeface="ヒラギノ角ゴ Pro W3" charset="0"/>
              </a:defRPr>
            </a:lvl5pPr>
            <a:lvl6pPr marL="2514600" indent="-228600" algn="l" rtl="0" fontAlgn="base">
              <a:spcBef>
                <a:spcPct val="20000"/>
              </a:spcBef>
              <a:spcAft>
                <a:spcPct val="0"/>
              </a:spcAft>
              <a:buChar char="»"/>
              <a:defRPr sz="1500">
                <a:solidFill>
                  <a:srgbClr val="5F5F5F"/>
                </a:solidFill>
                <a:latin typeface="+mn-lt"/>
              </a:defRPr>
            </a:lvl6pPr>
            <a:lvl7pPr marL="2971800" indent="-228600" algn="l" rtl="0" fontAlgn="base">
              <a:spcBef>
                <a:spcPct val="20000"/>
              </a:spcBef>
              <a:spcAft>
                <a:spcPct val="0"/>
              </a:spcAft>
              <a:buChar char="»"/>
              <a:defRPr sz="1500">
                <a:solidFill>
                  <a:srgbClr val="5F5F5F"/>
                </a:solidFill>
                <a:latin typeface="+mn-lt"/>
              </a:defRPr>
            </a:lvl7pPr>
            <a:lvl8pPr marL="3429000" indent="-228600" algn="l" rtl="0" fontAlgn="base">
              <a:spcBef>
                <a:spcPct val="20000"/>
              </a:spcBef>
              <a:spcAft>
                <a:spcPct val="0"/>
              </a:spcAft>
              <a:buChar char="»"/>
              <a:defRPr sz="1500">
                <a:solidFill>
                  <a:srgbClr val="5F5F5F"/>
                </a:solidFill>
                <a:latin typeface="+mn-lt"/>
              </a:defRPr>
            </a:lvl8pPr>
            <a:lvl9pPr marL="3886200" indent="-228600" algn="l" rtl="0" fontAlgn="base">
              <a:spcBef>
                <a:spcPct val="20000"/>
              </a:spcBef>
              <a:spcAft>
                <a:spcPct val="0"/>
              </a:spcAft>
              <a:buChar char="»"/>
              <a:defRPr sz="1500">
                <a:solidFill>
                  <a:srgbClr val="5F5F5F"/>
                </a:solidFill>
                <a:latin typeface="+mn-lt"/>
              </a:defRPr>
            </a:lvl9p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cs-CZ" sz="2000" b="0" i="0" u="none" strike="noStrike" kern="0" cap="none" spc="0" normalizeH="0" baseline="0" noProof="0" dirty="0" smtClean="0">
              <a:ln>
                <a:noFill/>
              </a:ln>
              <a:solidFill>
                <a:schemeClr val="tx1"/>
              </a:solidFill>
              <a:effectLst/>
              <a:uLnTx/>
              <a:uFillTx/>
              <a:latin typeface="Arial"/>
              <a:cs typeface="+mn-cs"/>
            </a:endParaRPr>
          </a:p>
        </p:txBody>
      </p:sp>
      <p:sp>
        <p:nvSpPr>
          <p:cNvPr id="3" name="Obdélník 2"/>
          <p:cNvSpPr/>
          <p:nvPr/>
        </p:nvSpPr>
        <p:spPr>
          <a:xfrm>
            <a:off x="717875" y="1377407"/>
            <a:ext cx="7920880" cy="4308872"/>
          </a:xfrm>
          <a:prstGeom prst="rect">
            <a:avLst/>
          </a:prstGeom>
        </p:spPr>
        <p:txBody>
          <a:bodyPr wrap="square">
            <a:spAutoFit/>
          </a:bodyPr>
          <a:lstStyle/>
          <a:p>
            <a:r>
              <a:rPr lang="cs-CZ" sz="2800" b="1" dirty="0"/>
              <a:t>Co bude podporováno</a:t>
            </a:r>
            <a:r>
              <a:rPr lang="cs-CZ" sz="2800" b="1" dirty="0" smtClean="0"/>
              <a:t>?</a:t>
            </a:r>
          </a:p>
          <a:p>
            <a:endParaRPr lang="cs-CZ" b="1" dirty="0"/>
          </a:p>
          <a:p>
            <a:r>
              <a:rPr lang="pl-PL" sz="1900" dirty="0"/>
              <a:t>- </a:t>
            </a:r>
            <a:r>
              <a:rPr lang="pl-PL" sz="1900" b="1" dirty="0"/>
              <a:t>Vznik a rozvoj podnikatelskych aktivit v </a:t>
            </a:r>
            <a:r>
              <a:rPr lang="pl-PL" sz="1900" b="1" dirty="0" smtClean="0"/>
              <a:t>oblasti </a:t>
            </a:r>
            <a:r>
              <a:rPr lang="cs-CZ" sz="1900" b="1" dirty="0" smtClean="0"/>
              <a:t>sociálního </a:t>
            </a:r>
            <a:r>
              <a:rPr lang="cs-CZ" sz="1900" b="1" dirty="0"/>
              <a:t>podnikání</a:t>
            </a:r>
            <a:r>
              <a:rPr lang="cs-CZ" sz="1900" dirty="0"/>
              <a:t>, zavedení systému podpory startu</a:t>
            </a:r>
            <a:r>
              <a:rPr lang="cs-CZ" sz="1900" dirty="0" smtClean="0"/>
              <a:t>, rozvoje </a:t>
            </a:r>
            <a:r>
              <a:rPr lang="cs-CZ" sz="1900" dirty="0"/>
              <a:t>a udržitelnosti sociálních podniků (zapojení </a:t>
            </a:r>
            <a:r>
              <a:rPr lang="cs-CZ" sz="1900" dirty="0" smtClean="0"/>
              <a:t>i soukromého </a:t>
            </a:r>
            <a:r>
              <a:rPr lang="cs-CZ" sz="1900" dirty="0"/>
              <a:t>sektoru), včetně aktivit vedoucích </a:t>
            </a:r>
            <a:r>
              <a:rPr lang="cs-CZ" sz="1900" dirty="0" smtClean="0"/>
              <a:t>k zajištění </a:t>
            </a:r>
            <a:r>
              <a:rPr lang="cs-CZ" sz="1900" dirty="0"/>
              <a:t>snadnějšího přístupu k jejich </a:t>
            </a:r>
            <a:r>
              <a:rPr lang="cs-CZ" sz="1900" dirty="0" smtClean="0"/>
              <a:t>financování </a:t>
            </a:r>
            <a:endParaRPr lang="cs-CZ" sz="1900" dirty="0"/>
          </a:p>
          <a:p>
            <a:r>
              <a:rPr lang="cs-CZ" sz="1900" dirty="0"/>
              <a:t>- Aktivity k </a:t>
            </a:r>
            <a:r>
              <a:rPr lang="cs-CZ" sz="1900" b="1" dirty="0"/>
              <a:t>posílení postavení sociálně </a:t>
            </a:r>
            <a:r>
              <a:rPr lang="cs-CZ" sz="1900" b="1" dirty="0" smtClean="0"/>
              <a:t>vyloučených osob na </a:t>
            </a:r>
            <a:r>
              <a:rPr lang="cs-CZ" sz="1900" b="1" dirty="0"/>
              <a:t>trhu práce prostřednictvím aktivního </a:t>
            </a:r>
            <a:r>
              <a:rPr lang="cs-CZ" sz="1900" b="1" dirty="0" smtClean="0"/>
              <a:t>začleňování osob </a:t>
            </a:r>
            <a:r>
              <a:rPr lang="cs-CZ" sz="1900" b="1" dirty="0"/>
              <a:t>v </a:t>
            </a:r>
            <a:r>
              <a:rPr lang="cs-CZ" sz="1900" b="1" dirty="0" smtClean="0"/>
              <a:t>sociálně-podnikatelských subjektech</a:t>
            </a:r>
          </a:p>
          <a:p>
            <a:r>
              <a:rPr lang="cs-CZ" sz="1900" dirty="0" smtClean="0"/>
              <a:t>- Zavedení </a:t>
            </a:r>
            <a:r>
              <a:rPr lang="cs-CZ" sz="1900" b="1" dirty="0"/>
              <a:t>vzdělávacích programů, vzdělávání </a:t>
            </a:r>
            <a:r>
              <a:rPr lang="cs-CZ" sz="1900" b="1" dirty="0" smtClean="0"/>
              <a:t>a poradenství </a:t>
            </a:r>
            <a:r>
              <a:rPr lang="cs-CZ" sz="1900" b="1" dirty="0"/>
              <a:t>související s podporou vzniku, založením</a:t>
            </a:r>
            <a:r>
              <a:rPr lang="cs-CZ" sz="1900" b="1" dirty="0" smtClean="0"/>
              <a:t>, provozem </a:t>
            </a:r>
            <a:r>
              <a:rPr lang="cs-CZ" sz="1900" b="1" dirty="0"/>
              <a:t>a marketingem sociálního podniku</a:t>
            </a:r>
          </a:p>
          <a:p>
            <a:r>
              <a:rPr lang="cs-CZ" sz="1900" dirty="0"/>
              <a:t>- </a:t>
            </a:r>
            <a:r>
              <a:rPr lang="cs-CZ" sz="1900" b="1" dirty="0"/>
              <a:t>Podpora a vytváření </a:t>
            </a:r>
            <a:r>
              <a:rPr lang="cs-CZ" sz="1900" b="1" dirty="0" smtClean="0"/>
              <a:t>podmínek </a:t>
            </a:r>
            <a:r>
              <a:rPr lang="cs-CZ" sz="1900" b="1" dirty="0"/>
              <a:t>pro vznik a </a:t>
            </a:r>
            <a:r>
              <a:rPr lang="cs-CZ" sz="1900" b="1" dirty="0" smtClean="0"/>
              <a:t>rozvoj sociálních </a:t>
            </a:r>
            <a:r>
              <a:rPr lang="cs-CZ" sz="1900" b="1" dirty="0"/>
              <a:t>podniků</a:t>
            </a:r>
            <a:r>
              <a:rPr lang="cs-CZ" sz="1900" dirty="0"/>
              <a:t>, včetně </a:t>
            </a:r>
            <a:r>
              <a:rPr lang="cs-CZ" sz="1900" b="1" dirty="0">
                <a:solidFill>
                  <a:srgbClr val="C00000"/>
                </a:solidFill>
              </a:rPr>
              <a:t>společensky </a:t>
            </a:r>
            <a:r>
              <a:rPr lang="cs-CZ" sz="1900" b="1" dirty="0" smtClean="0">
                <a:solidFill>
                  <a:srgbClr val="C00000"/>
                </a:solidFill>
              </a:rPr>
              <a:t>odpovědného zadávání </a:t>
            </a:r>
            <a:r>
              <a:rPr lang="cs-CZ" sz="1900" b="1" dirty="0">
                <a:solidFill>
                  <a:srgbClr val="C00000"/>
                </a:solidFill>
              </a:rPr>
              <a:t>zakázek; </a:t>
            </a:r>
            <a:r>
              <a:rPr lang="cs-CZ" sz="1900" dirty="0"/>
              <a:t>zvyšování povědomí </a:t>
            </a:r>
            <a:r>
              <a:rPr lang="cs-CZ" sz="1900" dirty="0" smtClean="0"/>
              <a:t>a </a:t>
            </a:r>
            <a:r>
              <a:rPr lang="pt-BR" sz="1900" dirty="0" smtClean="0"/>
              <a:t>informovanosti </a:t>
            </a:r>
            <a:r>
              <a:rPr lang="pt-BR" sz="1900" dirty="0"/>
              <a:t>o </a:t>
            </a:r>
            <a:r>
              <a:rPr lang="pt-BR" sz="1900" dirty="0" smtClean="0"/>
              <a:t>sociálním</a:t>
            </a:r>
            <a:r>
              <a:rPr lang="cs-CZ" sz="1900" dirty="0" smtClean="0"/>
              <a:t> </a:t>
            </a:r>
            <a:r>
              <a:rPr lang="pt-BR" sz="1900" dirty="0" smtClean="0"/>
              <a:t>podnikání </a:t>
            </a:r>
            <a:r>
              <a:rPr lang="pt-BR" sz="1900" dirty="0"/>
              <a:t>a </a:t>
            </a:r>
            <a:r>
              <a:rPr lang="pt-BR" sz="1900" b="1" dirty="0" smtClean="0">
                <a:solidFill>
                  <a:srgbClr val="C00000"/>
                </a:solidFill>
              </a:rPr>
              <a:t>spolupráce</a:t>
            </a:r>
            <a:r>
              <a:rPr lang="cs-CZ" sz="1900" b="1" dirty="0" smtClean="0">
                <a:solidFill>
                  <a:srgbClr val="C00000"/>
                </a:solidFill>
              </a:rPr>
              <a:t> všech </a:t>
            </a:r>
            <a:r>
              <a:rPr lang="cs-CZ" sz="1900" b="1" dirty="0">
                <a:solidFill>
                  <a:srgbClr val="C00000"/>
                </a:solidFill>
              </a:rPr>
              <a:t>relevantních </a:t>
            </a:r>
            <a:r>
              <a:rPr lang="cs-CZ" sz="1900" b="1" dirty="0" smtClean="0">
                <a:solidFill>
                  <a:srgbClr val="C00000"/>
                </a:solidFill>
              </a:rPr>
              <a:t>aktérů</a:t>
            </a:r>
            <a:endParaRPr lang="cs-CZ" sz="1900" b="1" dirty="0">
              <a:solidFill>
                <a:srgbClr val="C00000"/>
              </a:solidFill>
            </a:endParaRPr>
          </a:p>
        </p:txBody>
      </p:sp>
    </p:spTree>
    <p:extLst>
      <p:ext uri="{BB962C8B-B14F-4D97-AF65-F5344CB8AC3E}">
        <p14:creationId xmlns:p14="http://schemas.microsoft.com/office/powerpoint/2010/main" val="4080370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404663"/>
            <a:ext cx="7776864" cy="864097"/>
          </a:xfrm>
        </p:spPr>
        <p:txBody>
          <a:bodyPr>
            <a:normAutofit/>
          </a:bodyPr>
          <a:lstStyle/>
          <a:p>
            <a:r>
              <a:rPr lang="cs-CZ" sz="4000" dirty="0" smtClean="0">
                <a:solidFill>
                  <a:srgbClr val="C00000"/>
                </a:solidFill>
              </a:rPr>
              <a:t>Podpora sociálního </a:t>
            </a:r>
            <a:r>
              <a:rPr lang="cs-CZ" sz="3600" dirty="0" smtClean="0">
                <a:solidFill>
                  <a:srgbClr val="C00000"/>
                </a:solidFill>
              </a:rPr>
              <a:t>podnikání v OPZ</a:t>
            </a:r>
            <a:endParaRPr lang="cs-CZ" sz="4000" dirty="0">
              <a:solidFill>
                <a:srgbClr val="C00000"/>
              </a:solidFill>
            </a:endParaRPr>
          </a:p>
        </p:txBody>
      </p:sp>
      <p:sp>
        <p:nvSpPr>
          <p:cNvPr id="5" name="Zástupný symbol pro obsah 2"/>
          <p:cNvSpPr txBox="1">
            <a:spLocks/>
          </p:cNvSpPr>
          <p:nvPr/>
        </p:nvSpPr>
        <p:spPr>
          <a:xfrm>
            <a:off x="686008" y="1377407"/>
            <a:ext cx="8348872" cy="2664296"/>
          </a:xfrm>
          <a:prstGeom prst="rect">
            <a:avLst/>
          </a:prstGeom>
        </p:spPr>
        <p:txBody>
          <a:bodyPr/>
          <a:lstStyle>
            <a:lvl1pPr marL="0" indent="0" algn="l" rtl="0" eaLnBrk="0" fontAlgn="base" hangingPunct="0">
              <a:spcBef>
                <a:spcPct val="20000"/>
              </a:spcBef>
              <a:spcAft>
                <a:spcPts val="600"/>
              </a:spcAft>
              <a:buNone/>
              <a:defRPr sz="2000" b="1">
                <a:solidFill>
                  <a:srgbClr val="007349"/>
                </a:solidFill>
                <a:latin typeface="+mn-lt"/>
                <a:ea typeface="ヒラギノ角ゴ Pro W3" charset="0"/>
                <a:cs typeface="+mn-cs"/>
              </a:defRPr>
            </a:lvl1pPr>
            <a:lvl2pPr marL="0" indent="0" algn="l" rtl="0" eaLnBrk="0" fontAlgn="base" hangingPunct="0">
              <a:spcBef>
                <a:spcPct val="20000"/>
              </a:spcBef>
              <a:spcAft>
                <a:spcPts val="600"/>
              </a:spcAft>
              <a:buNone/>
              <a:defRPr sz="1500">
                <a:solidFill>
                  <a:schemeClr val="tx1"/>
                </a:solidFill>
                <a:latin typeface="+mn-lt"/>
                <a:ea typeface="ヒラギノ角ゴ Pro W3" charset="0"/>
              </a:defRPr>
            </a:lvl2pPr>
            <a:lvl3pPr marL="0" indent="-228600" algn="l" rtl="0" eaLnBrk="0" fontAlgn="base" hangingPunct="0">
              <a:spcBef>
                <a:spcPct val="20000"/>
              </a:spcBef>
              <a:spcAft>
                <a:spcPct val="0"/>
              </a:spcAft>
              <a:buClr>
                <a:srgbClr val="007349"/>
              </a:buClr>
              <a:buSzPct val="130000"/>
              <a:buFont typeface="Wingdings" charset="2"/>
              <a:buChar char="§"/>
              <a:defRPr sz="1500">
                <a:solidFill>
                  <a:srgbClr val="5F5F5F"/>
                </a:solidFill>
                <a:latin typeface="+mn-lt"/>
                <a:ea typeface="ヒラギノ角ゴ Pro W3" charset="0"/>
              </a:defRPr>
            </a:lvl3pPr>
            <a:lvl4pPr marL="0" indent="-228600" algn="l" rtl="0" eaLnBrk="0" fontAlgn="base" hangingPunct="0">
              <a:spcBef>
                <a:spcPct val="20000"/>
              </a:spcBef>
              <a:spcAft>
                <a:spcPct val="0"/>
              </a:spcAft>
              <a:buClr>
                <a:srgbClr val="007349"/>
              </a:buClr>
              <a:buSzPct val="130000"/>
              <a:buFont typeface="Wingdings" charset="2"/>
              <a:buChar char="§"/>
              <a:defRPr sz="1500">
                <a:solidFill>
                  <a:srgbClr val="5F5F5F"/>
                </a:solidFill>
                <a:latin typeface="+mn-lt"/>
                <a:ea typeface="ヒラギノ角ゴ Pro W3" charset="0"/>
              </a:defRPr>
            </a:lvl4pPr>
            <a:lvl5pPr marL="0" indent="-228600" algn="l" rtl="0" eaLnBrk="0" fontAlgn="base" hangingPunct="0">
              <a:spcBef>
                <a:spcPct val="20000"/>
              </a:spcBef>
              <a:spcAft>
                <a:spcPct val="0"/>
              </a:spcAft>
              <a:buClr>
                <a:srgbClr val="007349"/>
              </a:buClr>
              <a:buSzPct val="130000"/>
              <a:buFont typeface="Wingdings" charset="2"/>
              <a:buChar char="§"/>
              <a:defRPr sz="1500">
                <a:solidFill>
                  <a:srgbClr val="5F5F5F"/>
                </a:solidFill>
                <a:latin typeface="+mn-lt"/>
                <a:ea typeface="ヒラギノ角ゴ Pro W3" charset="0"/>
              </a:defRPr>
            </a:lvl5pPr>
            <a:lvl6pPr marL="2514600" indent="-228600" algn="l" rtl="0" fontAlgn="base">
              <a:spcBef>
                <a:spcPct val="20000"/>
              </a:spcBef>
              <a:spcAft>
                <a:spcPct val="0"/>
              </a:spcAft>
              <a:buChar char="»"/>
              <a:defRPr sz="1500">
                <a:solidFill>
                  <a:srgbClr val="5F5F5F"/>
                </a:solidFill>
                <a:latin typeface="+mn-lt"/>
              </a:defRPr>
            </a:lvl6pPr>
            <a:lvl7pPr marL="2971800" indent="-228600" algn="l" rtl="0" fontAlgn="base">
              <a:spcBef>
                <a:spcPct val="20000"/>
              </a:spcBef>
              <a:spcAft>
                <a:spcPct val="0"/>
              </a:spcAft>
              <a:buChar char="»"/>
              <a:defRPr sz="1500">
                <a:solidFill>
                  <a:srgbClr val="5F5F5F"/>
                </a:solidFill>
                <a:latin typeface="+mn-lt"/>
              </a:defRPr>
            </a:lvl7pPr>
            <a:lvl8pPr marL="3429000" indent="-228600" algn="l" rtl="0" fontAlgn="base">
              <a:spcBef>
                <a:spcPct val="20000"/>
              </a:spcBef>
              <a:spcAft>
                <a:spcPct val="0"/>
              </a:spcAft>
              <a:buChar char="»"/>
              <a:defRPr sz="1500">
                <a:solidFill>
                  <a:srgbClr val="5F5F5F"/>
                </a:solidFill>
                <a:latin typeface="+mn-lt"/>
              </a:defRPr>
            </a:lvl8pPr>
            <a:lvl9pPr marL="3886200" indent="-228600" algn="l" rtl="0" fontAlgn="base">
              <a:spcBef>
                <a:spcPct val="20000"/>
              </a:spcBef>
              <a:spcAft>
                <a:spcPct val="0"/>
              </a:spcAft>
              <a:buChar char="»"/>
              <a:defRPr sz="1500">
                <a:solidFill>
                  <a:srgbClr val="5F5F5F"/>
                </a:solidFill>
                <a:latin typeface="+mn-lt"/>
              </a:defRPr>
            </a:lvl9p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cs-CZ" sz="2000" b="0" i="0" u="none" strike="noStrike" kern="0" cap="none" spc="0" normalizeH="0" baseline="0" noProof="0" dirty="0" smtClean="0">
              <a:ln>
                <a:noFill/>
              </a:ln>
              <a:solidFill>
                <a:schemeClr val="tx1"/>
              </a:solidFill>
              <a:effectLst/>
              <a:uLnTx/>
              <a:uFillTx/>
              <a:latin typeface="Arial"/>
              <a:cs typeface="+mn-cs"/>
            </a:endParaRPr>
          </a:p>
        </p:txBody>
      </p:sp>
      <p:sp>
        <p:nvSpPr>
          <p:cNvPr id="3" name="Obdélník 2"/>
          <p:cNvSpPr/>
          <p:nvPr/>
        </p:nvSpPr>
        <p:spPr>
          <a:xfrm>
            <a:off x="755576" y="1377407"/>
            <a:ext cx="7416824" cy="4524315"/>
          </a:xfrm>
          <a:prstGeom prst="rect">
            <a:avLst/>
          </a:prstGeom>
        </p:spPr>
        <p:txBody>
          <a:bodyPr wrap="square">
            <a:spAutoFit/>
          </a:bodyPr>
          <a:lstStyle/>
          <a:p>
            <a:r>
              <a:rPr lang="cs-CZ" sz="2800" b="1" dirty="0" smtClean="0"/>
              <a:t>Komu je podpora určena?</a:t>
            </a:r>
            <a:endParaRPr lang="cs-CZ" sz="2800" b="1" dirty="0"/>
          </a:p>
          <a:p>
            <a:endParaRPr lang="cs-CZ" sz="2000" b="1" dirty="0" smtClean="0"/>
          </a:p>
          <a:p>
            <a:r>
              <a:rPr lang="cs-CZ" sz="2000" b="1" dirty="0" smtClean="0"/>
              <a:t>Příjemci </a:t>
            </a:r>
            <a:r>
              <a:rPr lang="cs-CZ" sz="2000" b="1" dirty="0"/>
              <a:t>v rámci celé investiční priority budou </a:t>
            </a:r>
            <a:r>
              <a:rPr lang="cs-CZ" sz="2000" b="1" dirty="0" smtClean="0"/>
              <a:t>zejména:</a:t>
            </a:r>
            <a:endParaRPr lang="cs-CZ" sz="2000" b="1" dirty="0"/>
          </a:p>
          <a:p>
            <a:pPr marL="342900" indent="-342900">
              <a:buFont typeface="Wingdings" panose="05000000000000000000" pitchFamily="2" charset="2"/>
              <a:buChar char="q"/>
            </a:pPr>
            <a:r>
              <a:rPr lang="cs-CZ" sz="2000" b="1" dirty="0"/>
              <a:t>poskytovatelé </a:t>
            </a:r>
            <a:r>
              <a:rPr lang="cs-CZ" sz="2000" b="1" dirty="0" smtClean="0"/>
              <a:t>služeb</a:t>
            </a:r>
          </a:p>
          <a:p>
            <a:pPr marL="342900" indent="-342900">
              <a:buFont typeface="Wingdings" panose="05000000000000000000" pitchFamily="2" charset="2"/>
              <a:buChar char="q"/>
            </a:pPr>
            <a:r>
              <a:rPr lang="cs-CZ" sz="2000" b="1" dirty="0" smtClean="0"/>
              <a:t>kraje</a:t>
            </a:r>
          </a:p>
          <a:p>
            <a:pPr marL="342900" indent="-342900">
              <a:buFont typeface="Wingdings" panose="05000000000000000000" pitchFamily="2" charset="2"/>
              <a:buChar char="q"/>
            </a:pPr>
            <a:r>
              <a:rPr lang="cs-CZ" sz="2000" b="1" dirty="0" smtClean="0">
                <a:solidFill>
                  <a:srgbClr val="C00000"/>
                </a:solidFill>
              </a:rPr>
              <a:t>obce </a:t>
            </a:r>
            <a:r>
              <a:rPr lang="cs-CZ" sz="2000" b="1" dirty="0">
                <a:solidFill>
                  <a:srgbClr val="C00000"/>
                </a:solidFill>
              </a:rPr>
              <a:t>a jimi </a:t>
            </a:r>
            <a:r>
              <a:rPr lang="cs-CZ" sz="2000" b="1" dirty="0" smtClean="0">
                <a:solidFill>
                  <a:srgbClr val="C00000"/>
                </a:solidFill>
              </a:rPr>
              <a:t>zřizované organizace</a:t>
            </a:r>
          </a:p>
          <a:p>
            <a:pPr marL="342900" indent="-342900">
              <a:buFont typeface="Wingdings" panose="05000000000000000000" pitchFamily="2" charset="2"/>
              <a:buChar char="q"/>
            </a:pPr>
            <a:r>
              <a:rPr lang="cs-CZ" sz="2000" b="1" dirty="0" smtClean="0">
                <a:solidFill>
                  <a:srgbClr val="C00000"/>
                </a:solidFill>
              </a:rPr>
              <a:t>svazky obcí</a:t>
            </a:r>
          </a:p>
          <a:p>
            <a:pPr marL="342900" indent="-342900">
              <a:buFont typeface="Wingdings" panose="05000000000000000000" pitchFamily="2" charset="2"/>
              <a:buChar char="q"/>
            </a:pPr>
            <a:r>
              <a:rPr lang="cs-CZ" sz="2000" b="1" dirty="0" smtClean="0"/>
              <a:t>MPSV</a:t>
            </a:r>
            <a:r>
              <a:rPr lang="cs-CZ" sz="2000" b="1" dirty="0"/>
              <a:t>, MZ, MS, MV, MO </a:t>
            </a:r>
            <a:r>
              <a:rPr lang="cs-CZ" sz="2000" b="1" dirty="0" smtClean="0"/>
              <a:t>a jimi </a:t>
            </a:r>
            <a:r>
              <a:rPr lang="cs-CZ" sz="2000" b="1" dirty="0"/>
              <a:t>řízené/zřízené organizace, Úřad vlády </a:t>
            </a:r>
            <a:r>
              <a:rPr lang="cs-CZ" sz="2000" b="1" dirty="0" smtClean="0"/>
              <a:t>ČR</a:t>
            </a:r>
          </a:p>
          <a:p>
            <a:pPr marL="342900" indent="-342900">
              <a:buFont typeface="Wingdings" panose="05000000000000000000" pitchFamily="2" charset="2"/>
              <a:buChar char="q"/>
            </a:pPr>
            <a:r>
              <a:rPr lang="cs-CZ" sz="2000" b="1" dirty="0" smtClean="0"/>
              <a:t>NNO</a:t>
            </a:r>
            <a:endParaRPr lang="cs-CZ" sz="2000" b="1" dirty="0"/>
          </a:p>
          <a:p>
            <a:pPr marL="342900" indent="-342900">
              <a:buFont typeface="Wingdings" panose="05000000000000000000" pitchFamily="2" charset="2"/>
              <a:buChar char="q"/>
            </a:pPr>
            <a:r>
              <a:rPr lang="cs-CZ" sz="2000" b="1" dirty="0" smtClean="0"/>
              <a:t>zaměstnavatelé</a:t>
            </a:r>
          </a:p>
          <a:p>
            <a:pPr marL="342900" indent="-342900">
              <a:buFont typeface="Wingdings" panose="05000000000000000000" pitchFamily="2" charset="2"/>
              <a:buChar char="q"/>
            </a:pPr>
            <a:r>
              <a:rPr lang="cs-CZ" sz="2000" b="1" dirty="0" smtClean="0"/>
              <a:t>sociální podniky</a:t>
            </a:r>
          </a:p>
          <a:p>
            <a:pPr marL="342900" indent="-342900">
              <a:buFont typeface="Wingdings" panose="05000000000000000000" pitchFamily="2" charset="2"/>
              <a:buChar char="q"/>
            </a:pPr>
            <a:r>
              <a:rPr lang="cs-CZ" sz="2000" b="1" dirty="0" smtClean="0"/>
              <a:t>školy </a:t>
            </a:r>
            <a:r>
              <a:rPr lang="cs-CZ" sz="2000" b="1" dirty="0"/>
              <a:t>a </a:t>
            </a:r>
            <a:r>
              <a:rPr lang="cs-CZ" sz="2000" b="1" dirty="0" smtClean="0"/>
              <a:t>školská zařízení</a:t>
            </a:r>
          </a:p>
          <a:p>
            <a:pPr marL="342900" indent="-342900">
              <a:buFont typeface="Wingdings" panose="05000000000000000000" pitchFamily="2" charset="2"/>
              <a:buChar char="q"/>
            </a:pPr>
            <a:r>
              <a:rPr lang="cs-CZ" sz="2000" b="1" dirty="0" smtClean="0"/>
              <a:t>výzkumné </a:t>
            </a:r>
            <a:r>
              <a:rPr lang="cs-CZ" sz="2000" b="1" dirty="0"/>
              <a:t>a vzdělávací instituce </a:t>
            </a:r>
          </a:p>
        </p:txBody>
      </p:sp>
    </p:spTree>
    <p:extLst>
      <p:ext uri="{BB962C8B-B14F-4D97-AF65-F5344CB8AC3E}">
        <p14:creationId xmlns:p14="http://schemas.microsoft.com/office/powerpoint/2010/main" val="28789160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332656"/>
            <a:ext cx="7543800" cy="1676400"/>
          </a:xfrm>
        </p:spPr>
        <p:txBody>
          <a:bodyPr/>
          <a:lstStyle/>
          <a:p>
            <a:r>
              <a:rPr lang="cs-CZ" dirty="0" smtClean="0">
                <a:solidFill>
                  <a:schemeClr val="bg1"/>
                </a:solidFill>
              </a:rPr>
              <a:t>Zkušenosti z op </a:t>
            </a:r>
            <a:r>
              <a:rPr lang="cs-CZ" dirty="0" err="1" smtClean="0">
                <a:solidFill>
                  <a:schemeClr val="bg1"/>
                </a:solidFill>
              </a:rPr>
              <a:t>lzz</a:t>
            </a:r>
            <a:endParaRPr lang="cs-CZ" dirty="0">
              <a:solidFill>
                <a:schemeClr val="bg1"/>
              </a:solidFill>
            </a:endParaRPr>
          </a:p>
        </p:txBody>
      </p:sp>
      <p:sp>
        <p:nvSpPr>
          <p:cNvPr id="3" name="Zástupný symbol pro text 2"/>
          <p:cNvSpPr>
            <a:spLocks noGrp="1"/>
          </p:cNvSpPr>
          <p:nvPr>
            <p:ph type="body" idx="1"/>
          </p:nvPr>
        </p:nvSpPr>
        <p:spPr>
          <a:xfrm>
            <a:off x="755576" y="3068960"/>
            <a:ext cx="7848872" cy="3312368"/>
          </a:xfrm>
        </p:spPr>
        <p:txBody>
          <a:bodyPr>
            <a:normAutofit fontScale="92500" lnSpcReduction="20000"/>
          </a:bodyPr>
          <a:lstStyle/>
          <a:p>
            <a:pPr marL="457200" indent="-457200">
              <a:buFontTx/>
              <a:buChar char="-"/>
            </a:pPr>
            <a:r>
              <a:rPr lang="cs-CZ" sz="2400" b="1" dirty="0" smtClean="0"/>
              <a:t>Při zpracovávání projektové žádosti je potřeba vše řádně zdůvodnit, popsat, aktivity vzájemně propojit a obhájit složení týmu, náklady, harmonogram atd.</a:t>
            </a:r>
          </a:p>
          <a:p>
            <a:pPr marL="457200" indent="-457200">
              <a:buFontTx/>
              <a:buChar char="-"/>
            </a:pPr>
            <a:r>
              <a:rPr lang="cs-CZ" sz="2400" b="1" dirty="0" smtClean="0"/>
              <a:t>Důležité je průběžné čerpání nepřímých nákladů</a:t>
            </a:r>
          </a:p>
          <a:p>
            <a:pPr marL="457200" indent="-457200">
              <a:buFontTx/>
              <a:buChar char="-"/>
            </a:pPr>
            <a:r>
              <a:rPr lang="cs-CZ" sz="2400" b="1" dirty="0" smtClean="0"/>
              <a:t>Nastavit systém efektivní komunikace a výměny informací mezi členy realizačního týmu</a:t>
            </a:r>
          </a:p>
          <a:p>
            <a:pPr marL="457200" indent="-457200">
              <a:buFontTx/>
              <a:buChar char="-"/>
            </a:pPr>
            <a:r>
              <a:rPr lang="cs-CZ" sz="2400" b="1" dirty="0" smtClean="0"/>
              <a:t>Dávat pozor na vyplňování aktivit ve výkazech práce (nejčastější zdroj krácení uznatelných nákladů)</a:t>
            </a:r>
          </a:p>
          <a:p>
            <a:pPr marL="457200" indent="-457200">
              <a:buFontTx/>
              <a:buChar char="-"/>
            </a:pPr>
            <a:r>
              <a:rPr lang="cs-CZ" b="1" dirty="0" smtClean="0"/>
              <a:t>PENÍZE JSOU AŽ NA PRVNÍ MÍSTĚ </a:t>
            </a:r>
            <a:r>
              <a:rPr lang="cs-CZ" b="1" dirty="0" smtClean="0">
                <a:sym typeface="Wingdings" panose="05000000000000000000" pitchFamily="2" charset="2"/>
              </a:rPr>
              <a:t> (a na tom druhém je publicita )</a:t>
            </a:r>
            <a:endParaRPr lang="cs-CZ" b="1" dirty="0" smtClean="0"/>
          </a:p>
          <a:p>
            <a:pPr marL="457200" indent="-457200">
              <a:buFontTx/>
              <a:buChar char="-"/>
            </a:pPr>
            <a:endParaRPr lang="cs-CZ" dirty="0"/>
          </a:p>
        </p:txBody>
      </p:sp>
    </p:spTree>
    <p:extLst>
      <p:ext uri="{BB962C8B-B14F-4D97-AF65-F5344CB8AC3E}">
        <p14:creationId xmlns:p14="http://schemas.microsoft.com/office/powerpoint/2010/main" val="3178323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332656"/>
            <a:ext cx="7543800" cy="1676400"/>
          </a:xfrm>
        </p:spPr>
        <p:txBody>
          <a:bodyPr/>
          <a:lstStyle/>
          <a:p>
            <a:r>
              <a:rPr lang="cs-CZ" dirty="0" smtClean="0">
                <a:solidFill>
                  <a:schemeClr val="bg1"/>
                </a:solidFill>
              </a:rPr>
              <a:t>Doporučení pro OPZ</a:t>
            </a:r>
            <a:endParaRPr lang="cs-CZ" dirty="0">
              <a:solidFill>
                <a:schemeClr val="bg1"/>
              </a:solidFill>
            </a:endParaRPr>
          </a:p>
        </p:txBody>
      </p:sp>
      <p:sp>
        <p:nvSpPr>
          <p:cNvPr id="3" name="Zástupný symbol pro text 2"/>
          <p:cNvSpPr>
            <a:spLocks noGrp="1"/>
          </p:cNvSpPr>
          <p:nvPr>
            <p:ph type="body" idx="1"/>
          </p:nvPr>
        </p:nvSpPr>
        <p:spPr>
          <a:xfrm>
            <a:off x="755576" y="3212976"/>
            <a:ext cx="7632848" cy="3240360"/>
          </a:xfrm>
        </p:spPr>
        <p:txBody>
          <a:bodyPr>
            <a:normAutofit fontScale="77500" lnSpcReduction="20000"/>
          </a:bodyPr>
          <a:lstStyle/>
          <a:p>
            <a:pPr marL="457200" indent="-457200">
              <a:buFontTx/>
              <a:buChar char="-"/>
            </a:pPr>
            <a:r>
              <a:rPr lang="cs-CZ" b="1" dirty="0" smtClean="0"/>
              <a:t>Nechat si první projekt(y) zpracovat někým, kdo má zkušenosti z OP LZZ</a:t>
            </a:r>
          </a:p>
          <a:p>
            <a:pPr marL="457200" indent="-457200">
              <a:buFontTx/>
              <a:buChar char="-"/>
            </a:pPr>
            <a:r>
              <a:rPr lang="cs-CZ" b="1" dirty="0" smtClean="0"/>
              <a:t>Zvážit nastavení indikátorů (splnění je závazné)</a:t>
            </a:r>
          </a:p>
          <a:p>
            <a:pPr marL="457200" indent="-457200">
              <a:buFontTx/>
              <a:buChar char="-"/>
            </a:pPr>
            <a:r>
              <a:rPr lang="cs-CZ" b="1" dirty="0"/>
              <a:t>Nepodcenit </a:t>
            </a:r>
            <a:r>
              <a:rPr lang="cs-CZ" b="1" dirty="0" smtClean="0"/>
              <a:t>tvorbu rozpočtu </a:t>
            </a:r>
            <a:r>
              <a:rPr lang="cs-CZ" b="1" dirty="0"/>
              <a:t>projektu (nedočerpat je možné, přečerpat nikoliv)</a:t>
            </a:r>
          </a:p>
          <a:p>
            <a:pPr marL="457200" indent="-457200">
              <a:buFontTx/>
              <a:buChar char="-"/>
            </a:pPr>
            <a:r>
              <a:rPr lang="cs-CZ" b="1" dirty="0" smtClean="0"/>
              <a:t>Vybrat zodpovědného a zkušeného finančního manažera</a:t>
            </a:r>
          </a:p>
          <a:p>
            <a:pPr marL="457200" indent="-457200">
              <a:buFontTx/>
              <a:buChar char="-"/>
            </a:pPr>
            <a:r>
              <a:rPr lang="cs-CZ" b="1" dirty="0" smtClean="0"/>
              <a:t>Vést oddělená střediska (analytickou evidenci) pro přímé a nepřímé náklady projektu</a:t>
            </a:r>
          </a:p>
          <a:p>
            <a:pPr marL="457200" indent="-457200">
              <a:buFontTx/>
              <a:buChar char="-"/>
            </a:pPr>
            <a:r>
              <a:rPr lang="cs-CZ" b="1" dirty="0" smtClean="0"/>
              <a:t>Bude-li to možné, vyhnout se výběrovým řízení</a:t>
            </a:r>
            <a:endParaRPr lang="cs-CZ" dirty="0"/>
          </a:p>
        </p:txBody>
      </p:sp>
    </p:spTree>
    <p:extLst>
      <p:ext uri="{BB962C8B-B14F-4D97-AF65-F5344CB8AC3E}">
        <p14:creationId xmlns:p14="http://schemas.microsoft.com/office/powerpoint/2010/main" val="21191642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332656"/>
            <a:ext cx="7543800" cy="1676400"/>
          </a:xfrm>
        </p:spPr>
        <p:txBody>
          <a:bodyPr/>
          <a:lstStyle/>
          <a:p>
            <a:r>
              <a:rPr lang="cs-CZ" dirty="0" smtClean="0">
                <a:solidFill>
                  <a:schemeClr val="bg1"/>
                </a:solidFill>
              </a:rPr>
              <a:t>Děkuji za pozornost</a:t>
            </a:r>
            <a:endParaRPr lang="cs-CZ" dirty="0">
              <a:solidFill>
                <a:schemeClr val="bg1"/>
              </a:solidFill>
            </a:endParaRPr>
          </a:p>
        </p:txBody>
      </p:sp>
      <p:sp>
        <p:nvSpPr>
          <p:cNvPr id="3" name="Zástupný symbol pro text 2"/>
          <p:cNvSpPr>
            <a:spLocks noGrp="1"/>
          </p:cNvSpPr>
          <p:nvPr>
            <p:ph type="body" idx="1"/>
          </p:nvPr>
        </p:nvSpPr>
        <p:spPr>
          <a:xfrm>
            <a:off x="755576" y="3573016"/>
            <a:ext cx="7632848" cy="2448272"/>
          </a:xfrm>
        </p:spPr>
        <p:txBody>
          <a:bodyPr>
            <a:normAutofit/>
          </a:bodyPr>
          <a:lstStyle/>
          <a:p>
            <a:r>
              <a:rPr lang="cs-CZ" b="1" dirty="0" smtClean="0"/>
              <a:t>Ing. Markéta Uhrová</a:t>
            </a:r>
          </a:p>
          <a:p>
            <a:endParaRPr lang="cs-CZ" sz="2000" b="1" dirty="0" smtClean="0"/>
          </a:p>
          <a:p>
            <a:r>
              <a:rPr lang="cs-CZ" sz="2400" dirty="0" smtClean="0"/>
              <a:t>Ředitelka Kvalifikační a personální agentury, o. p. s.</a:t>
            </a:r>
          </a:p>
          <a:p>
            <a:r>
              <a:rPr lang="cs-CZ" sz="2400" dirty="0" smtClean="0"/>
              <a:t>Tel. č.: 724 254 754, e-mail: </a:t>
            </a:r>
            <a:r>
              <a:rPr lang="cs-CZ" sz="2400" dirty="0" smtClean="0">
                <a:hlinkClick r:id="rId2"/>
              </a:rPr>
              <a:t>kapa@trz.cz</a:t>
            </a:r>
            <a:endParaRPr lang="cs-CZ" sz="2400" dirty="0" smtClean="0"/>
          </a:p>
          <a:p>
            <a:r>
              <a:rPr lang="cs-CZ" b="1" dirty="0" smtClean="0">
                <a:hlinkClick r:id="rId3"/>
              </a:rPr>
              <a:t>www.kapa-ops.cz</a:t>
            </a:r>
            <a:endParaRPr lang="cs-CZ" b="1" dirty="0" smtClean="0"/>
          </a:p>
          <a:p>
            <a:endParaRPr lang="cs-CZ" dirty="0"/>
          </a:p>
        </p:txBody>
      </p:sp>
    </p:spTree>
    <p:extLst>
      <p:ext uri="{BB962C8B-B14F-4D97-AF65-F5344CB8AC3E}">
        <p14:creationId xmlns:p14="http://schemas.microsoft.com/office/powerpoint/2010/main" val="4217431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rotWithShape="1">
          <a:blip r:embed="rId2">
            <a:duotone>
              <a:prstClr val="black"/>
              <a:srgbClr val="C00000">
                <a:tint val="45000"/>
                <a:satMod val="400000"/>
              </a:srgbClr>
            </a:duotone>
            <a:extLst>
              <a:ext uri="{28A0092B-C50C-407E-A947-70E740481C1C}">
                <a14:useLocalDpi xmlns:a14="http://schemas.microsoft.com/office/drawing/2010/main" val="0"/>
              </a:ext>
            </a:extLst>
          </a:blip>
          <a:srcRect b="24427"/>
          <a:stretch/>
        </p:blipFill>
        <p:spPr>
          <a:xfrm>
            <a:off x="395536" y="-1733"/>
            <a:ext cx="8343776" cy="1679613"/>
          </a:xfrm>
          <a:prstGeom prst="rect">
            <a:avLst/>
          </a:prstGeom>
        </p:spPr>
      </p:pic>
      <p:sp>
        <p:nvSpPr>
          <p:cNvPr id="4" name="TextovéPole 3"/>
          <p:cNvSpPr txBox="1"/>
          <p:nvPr/>
        </p:nvSpPr>
        <p:spPr>
          <a:xfrm>
            <a:off x="971600" y="817126"/>
            <a:ext cx="7128792" cy="523220"/>
          </a:xfrm>
          <a:prstGeom prst="rect">
            <a:avLst/>
          </a:prstGeom>
          <a:noFill/>
        </p:spPr>
        <p:txBody>
          <a:bodyPr wrap="square" rtlCol="0">
            <a:spAutoFit/>
          </a:bodyPr>
          <a:lstStyle/>
          <a:p>
            <a:pPr algn="ctr"/>
            <a:r>
              <a:rPr lang="cs-CZ" sz="2800" b="1" dirty="0" smtClean="0">
                <a:solidFill>
                  <a:srgbClr val="C00000"/>
                </a:solidFill>
              </a:rPr>
              <a:t>Současný stav přípravy OPZ</a:t>
            </a:r>
            <a:endParaRPr lang="nl-NL" sz="2800" b="1" dirty="0">
              <a:solidFill>
                <a:srgbClr val="C00000"/>
              </a:solidFill>
            </a:endParaRPr>
          </a:p>
        </p:txBody>
      </p:sp>
      <p:sp>
        <p:nvSpPr>
          <p:cNvPr id="5" name="TextovéPole 4"/>
          <p:cNvSpPr txBox="1"/>
          <p:nvPr/>
        </p:nvSpPr>
        <p:spPr>
          <a:xfrm>
            <a:off x="1040640" y="1677880"/>
            <a:ext cx="8208912" cy="3388620"/>
          </a:xfrm>
          <a:prstGeom prst="rect">
            <a:avLst/>
          </a:prstGeom>
          <a:noFill/>
        </p:spPr>
        <p:txBody>
          <a:bodyPr wrap="square" rtlCol="0">
            <a:spAutoFit/>
          </a:bodyPr>
          <a:lstStyle/>
          <a:p>
            <a:pPr lvl="1">
              <a:lnSpc>
                <a:spcPct val="115000"/>
              </a:lnSpc>
            </a:pPr>
            <a:endParaRPr lang="cs-CZ" sz="1400" dirty="0" smtClean="0">
              <a:solidFill>
                <a:schemeClr val="tx2"/>
              </a:solidFill>
            </a:endParaRPr>
          </a:p>
          <a:p>
            <a:pPr marL="342900" indent="-342900">
              <a:buFont typeface="Wingdings" panose="05000000000000000000" pitchFamily="2" charset="2"/>
              <a:buChar char="Ø"/>
            </a:pPr>
            <a:endParaRPr lang="pl-PL" sz="1400" b="1" dirty="0" smtClean="0">
              <a:solidFill>
                <a:schemeClr val="tx2"/>
              </a:solidFill>
            </a:endParaRPr>
          </a:p>
          <a:p>
            <a:pPr marL="342900" indent="-342900">
              <a:buFont typeface="+mj-lt"/>
              <a:buAutoNum type="arabicPeriod"/>
            </a:pPr>
            <a:endParaRPr lang="pl-PL" sz="1400" b="1" dirty="0" smtClean="0">
              <a:solidFill>
                <a:schemeClr val="tx2"/>
              </a:solidFill>
            </a:endParaRPr>
          </a:p>
          <a:p>
            <a:pPr marL="342900" indent="-342900">
              <a:buFont typeface="Wingdings" panose="05000000000000000000" pitchFamily="2" charset="2"/>
              <a:buChar char="Ø"/>
            </a:pPr>
            <a:endParaRPr lang="pl-PL" sz="1400" dirty="0" smtClean="0">
              <a:solidFill>
                <a:schemeClr val="tx2"/>
              </a:solidFill>
            </a:endParaRPr>
          </a:p>
          <a:p>
            <a:pPr marL="342900" indent="-342900">
              <a:buFont typeface="+mj-lt"/>
              <a:buAutoNum type="arabicPeriod"/>
            </a:pPr>
            <a:endParaRPr lang="pl-PL" sz="1400" dirty="0" smtClean="0">
              <a:solidFill>
                <a:schemeClr val="tx2"/>
              </a:solidFill>
            </a:endParaRPr>
          </a:p>
          <a:p>
            <a:pPr marL="342900" indent="-342900">
              <a:buFont typeface="+mj-lt"/>
              <a:buAutoNum type="arabicPeriod"/>
            </a:pPr>
            <a:endParaRPr lang="pl-PL" sz="1400" b="1" dirty="0" smtClean="0">
              <a:solidFill>
                <a:schemeClr val="tx2"/>
              </a:solidFill>
            </a:endParaRPr>
          </a:p>
          <a:p>
            <a:pPr marL="342900" indent="-342900">
              <a:buFont typeface="+mj-lt"/>
              <a:buAutoNum type="arabicPeriod"/>
            </a:pPr>
            <a:endParaRPr lang="pl-PL" sz="1400" b="1" dirty="0" smtClean="0">
              <a:solidFill>
                <a:schemeClr val="tx2"/>
              </a:solidFill>
            </a:endParaRPr>
          </a:p>
          <a:p>
            <a:pPr marL="342900" indent="-342900">
              <a:buFont typeface="Wingdings" panose="05000000000000000000" pitchFamily="2" charset="2"/>
              <a:buChar char="Ø"/>
            </a:pPr>
            <a:endParaRPr lang="pl-PL" sz="1400" b="1" dirty="0" smtClean="0">
              <a:solidFill>
                <a:schemeClr val="tx2"/>
              </a:solidFill>
            </a:endParaRPr>
          </a:p>
          <a:p>
            <a:pPr marL="342900" indent="-342900">
              <a:buFont typeface="+mj-lt"/>
              <a:buAutoNum type="arabicPeriod"/>
            </a:pPr>
            <a:endParaRPr lang="pl-PL" sz="1400" b="1" dirty="0" smtClean="0">
              <a:solidFill>
                <a:schemeClr val="tx2"/>
              </a:solidFill>
            </a:endParaRPr>
          </a:p>
          <a:p>
            <a:endParaRPr lang="pl-PL" sz="1400" dirty="0" smtClean="0">
              <a:solidFill>
                <a:schemeClr val="tx2"/>
              </a:solidFill>
            </a:endParaRPr>
          </a:p>
          <a:p>
            <a:pPr marL="342900" indent="-342900">
              <a:buFont typeface="+mj-lt"/>
              <a:buAutoNum type="arabicPeriod"/>
            </a:pPr>
            <a:endParaRPr lang="pl-PL" sz="1400" dirty="0" smtClean="0">
              <a:solidFill>
                <a:schemeClr val="tx2"/>
              </a:solidFill>
            </a:endParaRPr>
          </a:p>
          <a:p>
            <a:pPr marL="742950" lvl="1" indent="-285750">
              <a:lnSpc>
                <a:spcPct val="115000"/>
              </a:lnSpc>
              <a:spcAft>
                <a:spcPts val="0"/>
              </a:spcAft>
              <a:buFont typeface="Wingdings" panose="05000000000000000000" pitchFamily="2" charset="2"/>
              <a:buChar char="Ø"/>
            </a:pPr>
            <a:endParaRPr lang="cs-CZ" sz="1400" dirty="0" smtClean="0">
              <a:solidFill>
                <a:schemeClr val="tx2"/>
              </a:solidFill>
              <a:ea typeface="Calibri"/>
              <a:cs typeface="Times New Roman"/>
            </a:endParaRPr>
          </a:p>
          <a:p>
            <a:pPr marL="800100" lvl="1" indent="-342900">
              <a:buFont typeface="Wingdings" panose="05000000000000000000" pitchFamily="2" charset="2"/>
              <a:buChar char="Ø"/>
            </a:pPr>
            <a:endParaRPr lang="cs-CZ" sz="1400" dirty="0" smtClean="0">
              <a:solidFill>
                <a:schemeClr val="tx2"/>
              </a:solidFill>
              <a:ea typeface="Calibri"/>
              <a:cs typeface="Times New Roman"/>
            </a:endParaRPr>
          </a:p>
          <a:p>
            <a:pPr marL="800100" lvl="1" indent="-342900">
              <a:buFont typeface="Wingdings" panose="05000000000000000000" pitchFamily="2" charset="2"/>
              <a:buChar char="Ø"/>
            </a:pPr>
            <a:endParaRPr lang="cs-CZ" sz="1400" dirty="0" smtClean="0">
              <a:solidFill>
                <a:schemeClr val="tx2"/>
              </a:solidFill>
              <a:ea typeface="Calibri"/>
              <a:cs typeface="Times New Roman"/>
            </a:endParaRPr>
          </a:p>
          <a:p>
            <a:pPr marL="800100" lvl="1" indent="-342900">
              <a:buFont typeface="Wingdings" panose="05000000000000000000" pitchFamily="2" charset="2"/>
              <a:buChar char="Ø"/>
            </a:pPr>
            <a:endParaRPr lang="cs-CZ" sz="1400" dirty="0"/>
          </a:p>
        </p:txBody>
      </p:sp>
      <p:sp>
        <p:nvSpPr>
          <p:cNvPr id="8" name="Zástupný symbol pro obsah 4"/>
          <p:cNvSpPr txBox="1">
            <a:spLocks/>
          </p:cNvSpPr>
          <p:nvPr/>
        </p:nvSpPr>
        <p:spPr>
          <a:xfrm>
            <a:off x="462968" y="1556792"/>
            <a:ext cx="8208912" cy="475252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altLang="cs-CZ" sz="2000" dirty="0" smtClean="0">
              <a:solidFill>
                <a:srgbClr val="14407E"/>
              </a:solidFill>
              <a:cs typeface="Times New Roman" pitchFamily="18" charset="0"/>
            </a:endParaRPr>
          </a:p>
          <a:p>
            <a:endParaRPr lang="cs-CZ" sz="2000" dirty="0"/>
          </a:p>
        </p:txBody>
      </p:sp>
      <p:sp>
        <p:nvSpPr>
          <p:cNvPr id="7" name="Zástupný symbol pro obsah 4"/>
          <p:cNvSpPr txBox="1">
            <a:spLocks/>
          </p:cNvSpPr>
          <p:nvPr/>
        </p:nvSpPr>
        <p:spPr>
          <a:xfrm>
            <a:off x="755576" y="1677880"/>
            <a:ext cx="7916304" cy="463144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0" lvl="3" indent="-361950" algn="just">
              <a:spcBef>
                <a:spcPts val="500"/>
              </a:spcBef>
              <a:spcAft>
                <a:spcPts val="500"/>
              </a:spcAft>
              <a:buFont typeface="Arial" charset="0"/>
              <a:buChar char="•"/>
            </a:pPr>
            <a:r>
              <a:rPr lang="cs-CZ" altLang="cs-CZ" sz="1800" b="1" dirty="0" smtClean="0">
                <a:cs typeface="Times New Roman" pitchFamily="18" charset="0"/>
              </a:rPr>
              <a:t>zaslání </a:t>
            </a:r>
            <a:r>
              <a:rPr lang="cs-CZ" altLang="cs-CZ" sz="1800" b="1" dirty="0">
                <a:cs typeface="Times New Roman" pitchFamily="18" charset="0"/>
              </a:rPr>
              <a:t>návrhu OPZ Evropské komisi </a:t>
            </a:r>
            <a:r>
              <a:rPr lang="cs-CZ" altLang="cs-CZ" sz="1800" dirty="0">
                <a:cs typeface="Times New Roman" pitchFamily="18" charset="0"/>
              </a:rPr>
              <a:t>(začátek formálního vyjednávání OPZ) - 15. 7. 2014</a:t>
            </a:r>
          </a:p>
          <a:p>
            <a:pPr marL="361950" lvl="3" indent="-361950" algn="just">
              <a:spcBef>
                <a:spcPts val="500"/>
              </a:spcBef>
              <a:spcAft>
                <a:spcPts val="500"/>
              </a:spcAft>
              <a:buFont typeface="Arial" charset="0"/>
              <a:buChar char="•"/>
            </a:pPr>
            <a:r>
              <a:rPr lang="cs-CZ" altLang="cs-CZ" sz="1800" b="1" dirty="0" smtClean="0">
                <a:cs typeface="Times New Roman" pitchFamily="18" charset="0"/>
              </a:rPr>
              <a:t>obdržení </a:t>
            </a:r>
            <a:r>
              <a:rPr lang="cs-CZ" altLang="cs-CZ" sz="1800" b="1" dirty="0">
                <a:cs typeface="Times New Roman" pitchFamily="18" charset="0"/>
              </a:rPr>
              <a:t>připomínek EK</a:t>
            </a:r>
            <a:r>
              <a:rPr lang="cs-CZ" altLang="cs-CZ" sz="1800" dirty="0">
                <a:cs typeface="Times New Roman" pitchFamily="18" charset="0"/>
              </a:rPr>
              <a:t> k návrhu OPZ - 16. 10. 2014</a:t>
            </a:r>
          </a:p>
          <a:p>
            <a:pPr marL="361950" lvl="3" indent="-361950" algn="just">
              <a:spcBef>
                <a:spcPts val="500"/>
              </a:spcBef>
              <a:spcAft>
                <a:spcPts val="500"/>
              </a:spcAft>
              <a:buFont typeface="Arial" charset="0"/>
              <a:buChar char="•"/>
            </a:pPr>
            <a:r>
              <a:rPr lang="cs-CZ" altLang="cs-CZ" sz="1800" b="1" dirty="0" smtClean="0">
                <a:cs typeface="Times New Roman" pitchFamily="18" charset="0"/>
              </a:rPr>
              <a:t>formální </a:t>
            </a:r>
            <a:r>
              <a:rPr lang="cs-CZ" altLang="cs-CZ" sz="1800" b="1" dirty="0">
                <a:cs typeface="Times New Roman" pitchFamily="18" charset="0"/>
              </a:rPr>
              <a:t>vyjednávání s EK</a:t>
            </a:r>
            <a:r>
              <a:rPr lang="cs-CZ" altLang="cs-CZ" sz="1800" dirty="0">
                <a:cs typeface="Times New Roman" pitchFamily="18" charset="0"/>
              </a:rPr>
              <a:t> – 11/2014 – 1/2015</a:t>
            </a:r>
          </a:p>
          <a:p>
            <a:pPr marL="361950" lvl="3" indent="-361950" algn="just">
              <a:spcBef>
                <a:spcPts val="500"/>
              </a:spcBef>
              <a:spcAft>
                <a:spcPts val="500"/>
              </a:spcAft>
              <a:buFont typeface="Arial" charset="0"/>
              <a:buChar char="•"/>
            </a:pPr>
            <a:r>
              <a:rPr lang="cs-CZ" altLang="cs-CZ" sz="1800" b="1" dirty="0" smtClean="0">
                <a:cs typeface="Times New Roman" pitchFamily="18" charset="0"/>
              </a:rPr>
              <a:t>zaslání </a:t>
            </a:r>
            <a:r>
              <a:rPr lang="cs-CZ" altLang="cs-CZ" sz="1800" b="1" dirty="0">
                <a:cs typeface="Times New Roman" pitchFamily="18" charset="0"/>
              </a:rPr>
              <a:t>finální verze OPZ na EK </a:t>
            </a:r>
            <a:r>
              <a:rPr lang="cs-CZ" altLang="cs-CZ" sz="1800" dirty="0">
                <a:cs typeface="Times New Roman" pitchFamily="18" charset="0"/>
              </a:rPr>
              <a:t>– 2. polovina ledna 2015</a:t>
            </a:r>
          </a:p>
          <a:p>
            <a:pPr marL="361950" lvl="3" indent="-361950" algn="just">
              <a:spcBef>
                <a:spcPts val="500"/>
              </a:spcBef>
              <a:spcAft>
                <a:spcPts val="500"/>
              </a:spcAft>
              <a:buFont typeface="Arial" charset="0"/>
              <a:buChar char="•"/>
            </a:pPr>
            <a:r>
              <a:rPr lang="cs-CZ" altLang="cs-CZ" sz="1800" b="1" dirty="0" smtClean="0">
                <a:solidFill>
                  <a:srgbClr val="C00000"/>
                </a:solidFill>
                <a:cs typeface="Times New Roman" pitchFamily="18" charset="0"/>
              </a:rPr>
              <a:t>schválení </a:t>
            </a:r>
            <a:r>
              <a:rPr lang="cs-CZ" altLang="cs-CZ" sz="1800" b="1" dirty="0">
                <a:solidFill>
                  <a:srgbClr val="C00000"/>
                </a:solidFill>
                <a:cs typeface="Times New Roman" pitchFamily="18" charset="0"/>
              </a:rPr>
              <a:t>OPZ </a:t>
            </a:r>
            <a:r>
              <a:rPr lang="cs-CZ" altLang="cs-CZ" sz="1800" dirty="0">
                <a:solidFill>
                  <a:srgbClr val="C00000"/>
                </a:solidFill>
                <a:cs typeface="Times New Roman" pitchFamily="18" charset="0"/>
              </a:rPr>
              <a:t>(komplexní procedura EK) - cca 06/2015 </a:t>
            </a:r>
          </a:p>
          <a:p>
            <a:pPr marL="361950" lvl="3" indent="-361950" algn="just">
              <a:spcBef>
                <a:spcPts val="500"/>
              </a:spcBef>
              <a:spcAft>
                <a:spcPts val="500"/>
              </a:spcAft>
              <a:buFont typeface="Arial" charset="0"/>
              <a:buChar char="•"/>
            </a:pPr>
            <a:r>
              <a:rPr lang="cs-CZ" altLang="cs-CZ" sz="1800" b="1" dirty="0" smtClean="0">
                <a:cs typeface="Times New Roman" pitchFamily="18" charset="0"/>
              </a:rPr>
              <a:t>dokončení </a:t>
            </a:r>
            <a:r>
              <a:rPr lang="cs-CZ" altLang="cs-CZ" sz="1800" b="1" dirty="0">
                <a:cs typeface="Times New Roman" pitchFamily="18" charset="0"/>
              </a:rPr>
              <a:t>řídicí dokumentace OPZ </a:t>
            </a:r>
            <a:r>
              <a:rPr lang="cs-CZ" altLang="cs-CZ" sz="1800" dirty="0">
                <a:cs typeface="Times New Roman" pitchFamily="18" charset="0"/>
              </a:rPr>
              <a:t>+ konzultace s MMR – 11/2014 – 01/2015</a:t>
            </a:r>
          </a:p>
          <a:p>
            <a:pPr marL="0" lvl="4" indent="0" algn="just">
              <a:spcBef>
                <a:spcPts val="500"/>
              </a:spcBef>
              <a:spcAft>
                <a:spcPts val="500"/>
              </a:spcAft>
              <a:buNone/>
            </a:pPr>
            <a:r>
              <a:rPr lang="cs-CZ" altLang="cs-CZ" sz="1800" b="1" dirty="0" smtClean="0">
                <a:cs typeface="Times New Roman" pitchFamily="18" charset="0"/>
              </a:rPr>
              <a:t>	</a:t>
            </a:r>
            <a:r>
              <a:rPr lang="cs-CZ" altLang="cs-CZ" sz="1800" dirty="0" smtClean="0">
                <a:cs typeface="Times New Roman" pitchFamily="18" charset="0"/>
              </a:rPr>
              <a:t>- operační </a:t>
            </a:r>
            <a:r>
              <a:rPr lang="cs-CZ" altLang="cs-CZ" sz="1800" dirty="0">
                <a:cs typeface="Times New Roman" pitchFamily="18" charset="0"/>
              </a:rPr>
              <a:t>manuál a pracovní postupy pro ŘO</a:t>
            </a:r>
          </a:p>
          <a:p>
            <a:pPr marL="0" lvl="4" indent="0" algn="just">
              <a:spcBef>
                <a:spcPts val="500"/>
              </a:spcBef>
              <a:spcAft>
                <a:spcPts val="500"/>
              </a:spcAft>
              <a:buNone/>
            </a:pPr>
            <a:r>
              <a:rPr lang="cs-CZ" altLang="cs-CZ" sz="1800" dirty="0" smtClean="0">
                <a:cs typeface="Times New Roman" pitchFamily="18" charset="0"/>
              </a:rPr>
              <a:t>	</a:t>
            </a:r>
            <a:r>
              <a:rPr lang="cs-CZ" altLang="cs-CZ" sz="1800" dirty="0" smtClean="0">
                <a:solidFill>
                  <a:srgbClr val="C00000"/>
                </a:solidFill>
                <a:cs typeface="Times New Roman" pitchFamily="18" charset="0"/>
              </a:rPr>
              <a:t>- pravidla </a:t>
            </a:r>
            <a:r>
              <a:rPr lang="cs-CZ" altLang="cs-CZ" sz="1800" dirty="0">
                <a:solidFill>
                  <a:srgbClr val="C00000"/>
                </a:solidFill>
                <a:cs typeface="Times New Roman" pitchFamily="18" charset="0"/>
              </a:rPr>
              <a:t>pro žadatele a příjemce</a:t>
            </a:r>
          </a:p>
          <a:p>
            <a:pPr marL="361950" lvl="3" indent="-361950" algn="just">
              <a:spcBef>
                <a:spcPts val="500"/>
              </a:spcBef>
              <a:spcAft>
                <a:spcPts val="500"/>
              </a:spcAft>
              <a:buFont typeface="Arial" charset="0"/>
              <a:buChar char="•"/>
            </a:pPr>
            <a:r>
              <a:rPr lang="cs-CZ" altLang="cs-CZ" sz="1800" b="1" dirty="0" smtClean="0">
                <a:cs typeface="Times New Roman" pitchFamily="18" charset="0"/>
              </a:rPr>
              <a:t>audit </a:t>
            </a:r>
            <a:r>
              <a:rPr lang="cs-CZ" altLang="cs-CZ" sz="1800" b="1" dirty="0">
                <a:cs typeface="Times New Roman" pitchFamily="18" charset="0"/>
              </a:rPr>
              <a:t>designace </a:t>
            </a:r>
            <a:r>
              <a:rPr lang="cs-CZ" altLang="cs-CZ" sz="1800" dirty="0">
                <a:cs typeface="Times New Roman" pitchFamily="18" charset="0"/>
              </a:rPr>
              <a:t>– 03/2015 – 04/2015</a:t>
            </a:r>
          </a:p>
          <a:p>
            <a:pPr marL="361950" lvl="3" indent="-361950" algn="just">
              <a:spcBef>
                <a:spcPts val="500"/>
              </a:spcBef>
              <a:spcAft>
                <a:spcPts val="500"/>
              </a:spcAft>
              <a:buFont typeface="Arial" charset="0"/>
              <a:buChar char="•"/>
            </a:pPr>
            <a:r>
              <a:rPr lang="cs-CZ" altLang="cs-CZ" sz="1800" b="1" dirty="0" smtClean="0">
                <a:solidFill>
                  <a:srgbClr val="C00000"/>
                </a:solidFill>
                <a:cs typeface="Times New Roman" pitchFamily="18" charset="0"/>
              </a:rPr>
              <a:t>schválení </a:t>
            </a:r>
            <a:r>
              <a:rPr lang="cs-CZ" altLang="cs-CZ" sz="1800" b="1" dirty="0">
                <a:solidFill>
                  <a:srgbClr val="C00000"/>
                </a:solidFill>
                <a:cs typeface="Times New Roman" pitchFamily="18" charset="0"/>
              </a:rPr>
              <a:t>výzev vládou ČR </a:t>
            </a:r>
            <a:r>
              <a:rPr lang="cs-CZ" altLang="cs-CZ" sz="1800" dirty="0">
                <a:solidFill>
                  <a:srgbClr val="C00000"/>
                </a:solidFill>
                <a:cs typeface="Times New Roman" pitchFamily="18" charset="0"/>
              </a:rPr>
              <a:t>– duben 2015</a:t>
            </a:r>
          </a:p>
          <a:p>
            <a:endParaRPr lang="cs-CZ" sz="1800" dirty="0"/>
          </a:p>
        </p:txBody>
      </p:sp>
    </p:spTree>
    <p:extLst>
      <p:ext uri="{BB962C8B-B14F-4D97-AF65-F5344CB8AC3E}">
        <p14:creationId xmlns:p14="http://schemas.microsoft.com/office/powerpoint/2010/main" val="2536219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Zástupný symbol pro obsah 2"/>
          <p:cNvSpPr>
            <a:spLocks noGrp="1"/>
          </p:cNvSpPr>
          <p:nvPr>
            <p:ph idx="1"/>
          </p:nvPr>
        </p:nvSpPr>
        <p:spPr>
          <a:xfrm>
            <a:off x="755576" y="2132856"/>
            <a:ext cx="7848873" cy="4320058"/>
          </a:xfrm>
        </p:spPr>
        <p:txBody>
          <a:bodyPr/>
          <a:lstStyle/>
          <a:p>
            <a:pPr>
              <a:lnSpc>
                <a:spcPct val="114000"/>
              </a:lnSpc>
              <a:spcBef>
                <a:spcPct val="0"/>
              </a:spcBef>
            </a:pPr>
            <a:r>
              <a:rPr lang="cs-CZ" altLang="cs-CZ" sz="2000" dirty="0" smtClean="0">
                <a:latin typeface="Tahoma" pitchFamily="34" charset="0"/>
                <a:cs typeface="Tahoma" pitchFamily="34" charset="0"/>
              </a:rPr>
              <a:t>Finální fáze vyjednávání programového období 2014-2020 a programů</a:t>
            </a:r>
          </a:p>
          <a:p>
            <a:pPr lvl="2">
              <a:lnSpc>
                <a:spcPct val="114000"/>
              </a:lnSpc>
              <a:spcBef>
                <a:spcPct val="0"/>
              </a:spcBef>
            </a:pPr>
            <a:r>
              <a:rPr lang="cs-CZ" altLang="cs-CZ" sz="2000" dirty="0" smtClean="0">
                <a:latin typeface="Tahoma" pitchFamily="34" charset="0"/>
                <a:cs typeface="Tahoma" pitchFamily="34" charset="0"/>
              </a:rPr>
              <a:t>Řídicí orgány vyjednávají s EK o konečné podobě operačních programů</a:t>
            </a:r>
          </a:p>
          <a:p>
            <a:pPr lvl="2">
              <a:lnSpc>
                <a:spcPct val="114000"/>
              </a:lnSpc>
              <a:spcBef>
                <a:spcPct val="0"/>
              </a:spcBef>
            </a:pPr>
            <a:r>
              <a:rPr lang="cs-CZ" altLang="cs-CZ" sz="2000" dirty="0" smtClean="0">
                <a:latin typeface="Tahoma" pitchFamily="34" charset="0"/>
                <a:cs typeface="Tahoma" pitchFamily="34" charset="0"/>
              </a:rPr>
              <a:t>Únor 2015 – byla snaha uzavřít všechna nedořešená témata</a:t>
            </a:r>
          </a:p>
          <a:p>
            <a:pPr>
              <a:lnSpc>
                <a:spcPct val="114000"/>
              </a:lnSpc>
              <a:spcBef>
                <a:spcPct val="0"/>
              </a:spcBef>
              <a:buFontTx/>
              <a:buNone/>
            </a:pPr>
            <a:endParaRPr lang="cs-CZ" altLang="cs-CZ" sz="2000" dirty="0" smtClean="0">
              <a:latin typeface="Tahoma" pitchFamily="34" charset="0"/>
              <a:cs typeface="Tahoma" pitchFamily="34" charset="0"/>
            </a:endParaRPr>
          </a:p>
          <a:p>
            <a:pPr>
              <a:lnSpc>
                <a:spcPct val="0"/>
              </a:lnSpc>
              <a:spcBef>
                <a:spcPct val="0"/>
              </a:spcBef>
            </a:pPr>
            <a:r>
              <a:rPr lang="cs-CZ" altLang="cs-CZ" sz="2000" dirty="0" smtClean="0">
                <a:latin typeface="Tahoma" pitchFamily="34" charset="0"/>
                <a:cs typeface="Tahoma" pitchFamily="34" charset="0"/>
              </a:rPr>
              <a:t>Schválení OP předpoklad červen 2015</a:t>
            </a:r>
          </a:p>
          <a:p>
            <a:pPr>
              <a:lnSpc>
                <a:spcPct val="0"/>
              </a:lnSpc>
              <a:spcBef>
                <a:spcPct val="0"/>
              </a:spcBef>
            </a:pPr>
            <a:endParaRPr lang="cs-CZ" altLang="cs-CZ" sz="2000" dirty="0" smtClean="0">
              <a:latin typeface="Tahoma" pitchFamily="34" charset="0"/>
              <a:cs typeface="Tahoma" pitchFamily="34" charset="0"/>
            </a:endParaRPr>
          </a:p>
          <a:p>
            <a:pPr>
              <a:lnSpc>
                <a:spcPct val="0"/>
              </a:lnSpc>
              <a:spcBef>
                <a:spcPct val="0"/>
              </a:spcBef>
            </a:pPr>
            <a:endParaRPr lang="cs-CZ" altLang="cs-CZ" sz="2000" dirty="0" smtClean="0">
              <a:latin typeface="Tahoma" pitchFamily="34" charset="0"/>
              <a:cs typeface="Tahoma" pitchFamily="34" charset="0"/>
            </a:endParaRPr>
          </a:p>
          <a:p>
            <a:pPr>
              <a:lnSpc>
                <a:spcPct val="0"/>
              </a:lnSpc>
              <a:spcBef>
                <a:spcPct val="0"/>
              </a:spcBef>
            </a:pPr>
            <a:endParaRPr lang="cs-CZ" altLang="cs-CZ" sz="2000" dirty="0" smtClean="0">
              <a:latin typeface="Tahoma" pitchFamily="34" charset="0"/>
              <a:cs typeface="Tahoma" pitchFamily="34" charset="0"/>
            </a:endParaRPr>
          </a:p>
          <a:p>
            <a:pPr>
              <a:lnSpc>
                <a:spcPct val="114000"/>
              </a:lnSpc>
              <a:spcBef>
                <a:spcPct val="0"/>
              </a:spcBef>
            </a:pPr>
            <a:r>
              <a:rPr lang="cs-CZ" altLang="cs-CZ" sz="2000" dirty="0" smtClean="0">
                <a:latin typeface="Tahoma" pitchFamily="34" charset="0"/>
                <a:cs typeface="Tahoma" pitchFamily="34" charset="0"/>
              </a:rPr>
              <a:t>Spuštění výzev na vrub státního rozpočtu </a:t>
            </a:r>
          </a:p>
          <a:p>
            <a:pPr>
              <a:lnSpc>
                <a:spcPct val="114000"/>
              </a:lnSpc>
              <a:spcBef>
                <a:spcPct val="0"/>
              </a:spcBef>
            </a:pPr>
            <a:endParaRPr lang="cs-CZ" altLang="cs-CZ" sz="2000" dirty="0" smtClean="0">
              <a:latin typeface="Tahoma" pitchFamily="34" charset="0"/>
              <a:cs typeface="Tahoma" pitchFamily="34" charset="0"/>
            </a:endParaRPr>
          </a:p>
          <a:p>
            <a:pPr>
              <a:lnSpc>
                <a:spcPct val="114000"/>
              </a:lnSpc>
              <a:spcBef>
                <a:spcPct val="0"/>
              </a:spcBef>
            </a:pPr>
            <a:r>
              <a:rPr lang="cs-CZ" altLang="cs-CZ" sz="2000" dirty="0" smtClean="0">
                <a:latin typeface="Tahoma" pitchFamily="34" charset="0"/>
                <a:cs typeface="Tahoma" pitchFamily="34" charset="0"/>
              </a:rPr>
              <a:t>ŘO OP připravily indikativní harmonogramy výzev </a:t>
            </a:r>
          </a:p>
          <a:p>
            <a:pPr lvl="2">
              <a:lnSpc>
                <a:spcPct val="114000"/>
              </a:lnSpc>
              <a:spcBef>
                <a:spcPct val="0"/>
              </a:spcBef>
            </a:pPr>
            <a:r>
              <a:rPr lang="cs-CZ" altLang="cs-CZ" sz="2000" dirty="0" smtClean="0">
                <a:latin typeface="Tahoma" pitchFamily="34" charset="0"/>
                <a:cs typeface="Tahoma" pitchFamily="34" charset="0"/>
              </a:rPr>
              <a:t>spuštění výzev pro individuální projekty -&gt; začátek čerpání</a:t>
            </a:r>
          </a:p>
          <a:p>
            <a:pPr lvl="2">
              <a:lnSpc>
                <a:spcPct val="114000"/>
              </a:lnSpc>
              <a:spcBef>
                <a:spcPct val="0"/>
              </a:spcBef>
            </a:pPr>
            <a:r>
              <a:rPr lang="cs-CZ" altLang="cs-CZ" sz="2000" dirty="0" smtClean="0">
                <a:latin typeface="Tahoma" pitchFamily="34" charset="0"/>
                <a:cs typeface="Tahoma" pitchFamily="34" charset="0"/>
              </a:rPr>
              <a:t>předpokládaný termín výzev pro obce – duben roku 2015</a:t>
            </a:r>
          </a:p>
          <a:p>
            <a:pPr eaLnBrk="1" hangingPunct="1"/>
            <a:endParaRPr lang="cs-CZ" altLang="cs-CZ" sz="2000" dirty="0" smtClean="0"/>
          </a:p>
        </p:txBody>
      </p:sp>
      <p:sp>
        <p:nvSpPr>
          <p:cNvPr id="2" name="Nadpis 1"/>
          <p:cNvSpPr>
            <a:spLocks noGrp="1"/>
          </p:cNvSpPr>
          <p:nvPr>
            <p:ph type="title"/>
          </p:nvPr>
        </p:nvSpPr>
        <p:spPr>
          <a:xfrm>
            <a:off x="828673" y="1412776"/>
            <a:ext cx="6781800" cy="648072"/>
          </a:xfrm>
        </p:spPr>
        <p:txBody>
          <a:bodyPr>
            <a:normAutofit fontScale="90000"/>
          </a:bodyPr>
          <a:lstStyle/>
          <a:p>
            <a:r>
              <a:rPr lang="cs-CZ" dirty="0" smtClean="0">
                <a:solidFill>
                  <a:schemeClr val="tx1"/>
                </a:solidFill>
              </a:rPr>
              <a:t>Aktuálně</a:t>
            </a:r>
            <a:endParaRPr lang="cs-CZ" dirty="0">
              <a:solidFill>
                <a:schemeClr val="tx1"/>
              </a:solidFill>
            </a:endParaRPr>
          </a:p>
        </p:txBody>
      </p:sp>
      <p:sp>
        <p:nvSpPr>
          <p:cNvPr id="6" name="Rectangle 1026"/>
          <p:cNvSpPr txBox="1">
            <a:spLocks noChangeArrowheads="1"/>
          </p:cNvSpPr>
          <p:nvPr/>
        </p:nvSpPr>
        <p:spPr>
          <a:xfrm>
            <a:off x="828673" y="332656"/>
            <a:ext cx="8064896" cy="778148"/>
          </a:xfrm>
          <a:prstGeom prst="rect">
            <a:avLst/>
          </a:prstGeom>
        </p:spPr>
        <p:txBody>
          <a:bodyPr vert="horz" lIns="91440" tIns="45720" rIns="91440" bIns="45720" rtlCol="0" anchor="b" anchorCtr="0">
            <a:normAutofit fontScale="975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cs-CZ" sz="3200" b="1" dirty="0" smtClean="0">
                <a:solidFill>
                  <a:srgbClr val="C00000"/>
                </a:solidFill>
              </a:rPr>
              <a:t>OP Zaměstnanost 2014-2020</a:t>
            </a:r>
            <a:endParaRPr lang="en-GB" sz="2000" b="1" dirty="0" smtClean="0">
              <a:solidFill>
                <a:srgbClr val="D1131C"/>
              </a:solidFill>
            </a:endParaRPr>
          </a:p>
        </p:txBody>
      </p:sp>
    </p:spTree>
    <p:extLst>
      <p:ext uri="{BB962C8B-B14F-4D97-AF65-F5344CB8AC3E}">
        <p14:creationId xmlns:p14="http://schemas.microsoft.com/office/powerpoint/2010/main" val="1447754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rotWithShape="1">
          <a:blip r:embed="rId2">
            <a:duotone>
              <a:prstClr val="black"/>
              <a:srgbClr val="C00000">
                <a:tint val="45000"/>
                <a:satMod val="400000"/>
              </a:srgbClr>
            </a:duotone>
            <a:extLst>
              <a:ext uri="{28A0092B-C50C-407E-A947-70E740481C1C}">
                <a14:useLocalDpi xmlns:a14="http://schemas.microsoft.com/office/drawing/2010/main" val="0"/>
              </a:ext>
            </a:extLst>
          </a:blip>
          <a:srcRect b="24427"/>
          <a:stretch/>
        </p:blipFill>
        <p:spPr>
          <a:xfrm>
            <a:off x="395536" y="332656"/>
            <a:ext cx="8343776" cy="1679613"/>
          </a:xfrm>
          <a:prstGeom prst="rect">
            <a:avLst/>
          </a:prstGeom>
        </p:spPr>
      </p:pic>
      <p:sp>
        <p:nvSpPr>
          <p:cNvPr id="4" name="TextovéPole 3"/>
          <p:cNvSpPr txBox="1"/>
          <p:nvPr/>
        </p:nvSpPr>
        <p:spPr>
          <a:xfrm>
            <a:off x="845469" y="1154660"/>
            <a:ext cx="7128792" cy="523220"/>
          </a:xfrm>
          <a:prstGeom prst="rect">
            <a:avLst/>
          </a:prstGeom>
          <a:noFill/>
        </p:spPr>
        <p:txBody>
          <a:bodyPr wrap="square" rtlCol="0">
            <a:spAutoFit/>
          </a:bodyPr>
          <a:lstStyle/>
          <a:p>
            <a:pPr algn="ctr"/>
            <a:r>
              <a:rPr lang="cs-CZ" sz="2800" b="1" dirty="0" smtClean="0">
                <a:solidFill>
                  <a:srgbClr val="C00000"/>
                </a:solidFill>
              </a:rPr>
              <a:t>Alokace na prioritní osy</a:t>
            </a:r>
            <a:endParaRPr lang="nl-NL" sz="2800" b="1" dirty="0">
              <a:solidFill>
                <a:srgbClr val="C00000"/>
              </a:solidFill>
            </a:endParaRPr>
          </a:p>
        </p:txBody>
      </p:sp>
      <p:sp>
        <p:nvSpPr>
          <p:cNvPr id="5" name="TextovéPole 4"/>
          <p:cNvSpPr txBox="1"/>
          <p:nvPr/>
        </p:nvSpPr>
        <p:spPr>
          <a:xfrm>
            <a:off x="1040640" y="1677880"/>
            <a:ext cx="8208912" cy="3388620"/>
          </a:xfrm>
          <a:prstGeom prst="rect">
            <a:avLst/>
          </a:prstGeom>
          <a:noFill/>
        </p:spPr>
        <p:txBody>
          <a:bodyPr wrap="square" rtlCol="0">
            <a:spAutoFit/>
          </a:bodyPr>
          <a:lstStyle/>
          <a:p>
            <a:pPr lvl="1">
              <a:lnSpc>
                <a:spcPct val="115000"/>
              </a:lnSpc>
            </a:pPr>
            <a:endParaRPr lang="cs-CZ" sz="1400" dirty="0">
              <a:solidFill>
                <a:schemeClr val="tx2"/>
              </a:solidFill>
            </a:endParaRPr>
          </a:p>
          <a:p>
            <a:pPr marL="342900" indent="-342900">
              <a:buFont typeface="Wingdings" panose="05000000000000000000" pitchFamily="2" charset="2"/>
              <a:buChar char="Ø"/>
            </a:pPr>
            <a:endParaRPr lang="pl-PL" sz="1400" b="1" dirty="0">
              <a:solidFill>
                <a:schemeClr val="tx2"/>
              </a:solidFill>
            </a:endParaRPr>
          </a:p>
          <a:p>
            <a:pPr marL="342900" indent="-342900">
              <a:buFont typeface="+mj-lt"/>
              <a:buAutoNum type="arabicPeriod"/>
            </a:pPr>
            <a:endParaRPr lang="pl-PL" sz="1400" b="1" dirty="0" smtClean="0">
              <a:solidFill>
                <a:schemeClr val="tx2"/>
              </a:solidFill>
            </a:endParaRPr>
          </a:p>
          <a:p>
            <a:pPr marL="342900" indent="-342900">
              <a:buFont typeface="Wingdings" panose="05000000000000000000" pitchFamily="2" charset="2"/>
              <a:buChar char="Ø"/>
            </a:pPr>
            <a:endParaRPr lang="pl-PL" sz="1400" dirty="0">
              <a:solidFill>
                <a:schemeClr val="tx2"/>
              </a:solidFill>
            </a:endParaRPr>
          </a:p>
          <a:p>
            <a:pPr marL="342900" indent="-342900">
              <a:buFont typeface="+mj-lt"/>
              <a:buAutoNum type="arabicPeriod"/>
            </a:pPr>
            <a:endParaRPr lang="pl-PL" sz="1400" dirty="0">
              <a:solidFill>
                <a:schemeClr val="tx2"/>
              </a:solidFill>
            </a:endParaRPr>
          </a:p>
          <a:p>
            <a:pPr marL="342900" indent="-342900">
              <a:buFont typeface="+mj-lt"/>
              <a:buAutoNum type="arabicPeriod"/>
            </a:pPr>
            <a:endParaRPr lang="pl-PL" sz="1400" b="1" dirty="0">
              <a:solidFill>
                <a:schemeClr val="tx2"/>
              </a:solidFill>
            </a:endParaRPr>
          </a:p>
          <a:p>
            <a:pPr marL="342900" indent="-342900">
              <a:buFont typeface="+mj-lt"/>
              <a:buAutoNum type="arabicPeriod"/>
            </a:pPr>
            <a:endParaRPr lang="pl-PL" sz="1400" b="1" dirty="0">
              <a:solidFill>
                <a:schemeClr val="tx2"/>
              </a:solidFill>
            </a:endParaRPr>
          </a:p>
          <a:p>
            <a:pPr marL="342900" indent="-342900">
              <a:buFont typeface="Wingdings" panose="05000000000000000000" pitchFamily="2" charset="2"/>
              <a:buChar char="Ø"/>
            </a:pPr>
            <a:endParaRPr lang="pl-PL" sz="1400" b="1" dirty="0">
              <a:solidFill>
                <a:schemeClr val="tx2"/>
              </a:solidFill>
            </a:endParaRPr>
          </a:p>
          <a:p>
            <a:pPr marL="342900" indent="-342900">
              <a:buFont typeface="+mj-lt"/>
              <a:buAutoNum type="arabicPeriod"/>
            </a:pPr>
            <a:endParaRPr lang="pl-PL" sz="1400" b="1" dirty="0" smtClean="0">
              <a:solidFill>
                <a:schemeClr val="tx2"/>
              </a:solidFill>
            </a:endParaRPr>
          </a:p>
          <a:p>
            <a:endParaRPr lang="pl-PL" sz="1400" dirty="0" smtClean="0">
              <a:solidFill>
                <a:schemeClr val="tx2"/>
              </a:solidFill>
            </a:endParaRPr>
          </a:p>
          <a:p>
            <a:pPr marL="342900" indent="-342900">
              <a:buFont typeface="+mj-lt"/>
              <a:buAutoNum type="arabicPeriod"/>
            </a:pPr>
            <a:endParaRPr lang="pl-PL" sz="1400" dirty="0">
              <a:solidFill>
                <a:schemeClr val="tx2"/>
              </a:solidFill>
            </a:endParaRPr>
          </a:p>
          <a:p>
            <a:pPr marL="742950" lvl="1" indent="-285750">
              <a:lnSpc>
                <a:spcPct val="115000"/>
              </a:lnSpc>
              <a:spcAft>
                <a:spcPts val="0"/>
              </a:spcAft>
              <a:buFont typeface="Wingdings" panose="05000000000000000000" pitchFamily="2" charset="2"/>
              <a:buChar char="Ø"/>
            </a:pPr>
            <a:endParaRPr lang="cs-CZ" sz="1400" dirty="0" smtClean="0">
              <a:solidFill>
                <a:schemeClr val="tx2"/>
              </a:solidFill>
              <a:ea typeface="Calibri"/>
              <a:cs typeface="Times New Roman"/>
            </a:endParaRPr>
          </a:p>
          <a:p>
            <a:pPr marL="800100" lvl="1" indent="-342900">
              <a:buFont typeface="Wingdings" panose="05000000000000000000" pitchFamily="2" charset="2"/>
              <a:buChar char="Ø"/>
            </a:pPr>
            <a:endParaRPr lang="cs-CZ" sz="1400" dirty="0">
              <a:solidFill>
                <a:schemeClr val="tx2"/>
              </a:solidFill>
              <a:ea typeface="Calibri"/>
              <a:cs typeface="Times New Roman"/>
            </a:endParaRPr>
          </a:p>
          <a:p>
            <a:pPr marL="800100" lvl="1" indent="-342900">
              <a:buFont typeface="Wingdings" panose="05000000000000000000" pitchFamily="2" charset="2"/>
              <a:buChar char="Ø"/>
            </a:pPr>
            <a:endParaRPr lang="cs-CZ" sz="1400" dirty="0">
              <a:solidFill>
                <a:schemeClr val="tx2"/>
              </a:solidFill>
              <a:ea typeface="Calibri"/>
              <a:cs typeface="Times New Roman"/>
            </a:endParaRPr>
          </a:p>
          <a:p>
            <a:pPr marL="800100" lvl="1" indent="-342900">
              <a:buFont typeface="Wingdings" panose="05000000000000000000" pitchFamily="2" charset="2"/>
              <a:buChar char="Ø"/>
            </a:pPr>
            <a:endParaRPr lang="cs-CZ" sz="1400" dirty="0"/>
          </a:p>
        </p:txBody>
      </p:sp>
      <p:graphicFrame>
        <p:nvGraphicFramePr>
          <p:cNvPr id="2" name="Tabulka 1"/>
          <p:cNvGraphicFramePr>
            <a:graphicFrameLocks noGrp="1"/>
          </p:cNvGraphicFramePr>
          <p:nvPr>
            <p:extLst>
              <p:ext uri="{D42A27DB-BD31-4B8C-83A1-F6EECF244321}">
                <p14:modId xmlns:p14="http://schemas.microsoft.com/office/powerpoint/2010/main" val="1583686056"/>
              </p:ext>
            </p:extLst>
          </p:nvPr>
        </p:nvGraphicFramePr>
        <p:xfrm>
          <a:off x="835837" y="1888063"/>
          <a:ext cx="7463174" cy="3010309"/>
        </p:xfrm>
        <a:graphic>
          <a:graphicData uri="http://schemas.openxmlformats.org/drawingml/2006/table">
            <a:tbl>
              <a:tblPr>
                <a:tableStyleId>{5C22544A-7EE6-4342-B048-85BDC9FD1C3A}</a:tableStyleId>
              </a:tblPr>
              <a:tblGrid>
                <a:gridCol w="358806"/>
                <a:gridCol w="5201990"/>
                <a:gridCol w="1902378"/>
              </a:tblGrid>
              <a:tr h="623932">
                <a:tc>
                  <a:txBody>
                    <a:bodyPr/>
                    <a:lstStyle/>
                    <a:p>
                      <a:pPr algn="l">
                        <a:lnSpc>
                          <a:spcPct val="115000"/>
                        </a:lnSpc>
                        <a:spcAft>
                          <a:spcPts val="1000"/>
                        </a:spcAft>
                      </a:pPr>
                      <a:r>
                        <a:rPr lang="cs-CZ" sz="1900" dirty="0">
                          <a:solidFill>
                            <a:schemeClr val="bg1"/>
                          </a:solidFill>
                          <a:effectLst/>
                        </a:rPr>
                        <a:t>č.</a:t>
                      </a:r>
                      <a:endParaRPr lang="cs-CZ" sz="1900" dirty="0">
                        <a:solidFill>
                          <a:schemeClr val="bg1"/>
                        </a:solidFill>
                        <a:effectLst/>
                        <a:latin typeface="Calibri"/>
                        <a:ea typeface="Calibri"/>
                        <a:cs typeface="Times New Roman"/>
                      </a:endParaRPr>
                    </a:p>
                  </a:txBody>
                  <a:tcPr marL="68580" marR="68580" marT="0" marB="0" anchor="ctr">
                    <a:solidFill>
                      <a:srgbClr val="516C8A"/>
                    </a:solidFill>
                  </a:tcPr>
                </a:tc>
                <a:tc>
                  <a:txBody>
                    <a:bodyPr/>
                    <a:lstStyle/>
                    <a:p>
                      <a:pPr algn="l">
                        <a:lnSpc>
                          <a:spcPct val="115000"/>
                        </a:lnSpc>
                        <a:spcAft>
                          <a:spcPts val="1000"/>
                        </a:spcAft>
                      </a:pPr>
                      <a:r>
                        <a:rPr lang="cs-CZ" sz="1900" b="1" dirty="0">
                          <a:solidFill>
                            <a:schemeClr val="bg1"/>
                          </a:solidFill>
                          <a:effectLst/>
                        </a:rPr>
                        <a:t>Prioritní osa OPZ</a:t>
                      </a:r>
                      <a:endParaRPr lang="cs-CZ" sz="1900" b="1" dirty="0">
                        <a:solidFill>
                          <a:schemeClr val="bg1"/>
                        </a:solidFill>
                        <a:effectLst/>
                        <a:latin typeface="Calibri"/>
                        <a:ea typeface="Calibri"/>
                        <a:cs typeface="Times New Roman"/>
                      </a:endParaRPr>
                    </a:p>
                  </a:txBody>
                  <a:tcPr marL="68580" marR="68580" marT="0" marB="0" anchor="ctr">
                    <a:solidFill>
                      <a:srgbClr val="516C8A"/>
                    </a:solidFill>
                  </a:tcPr>
                </a:tc>
                <a:tc>
                  <a:txBody>
                    <a:bodyPr/>
                    <a:lstStyle/>
                    <a:p>
                      <a:pPr>
                        <a:lnSpc>
                          <a:spcPct val="115000"/>
                        </a:lnSpc>
                        <a:spcAft>
                          <a:spcPts val="1000"/>
                        </a:spcAft>
                      </a:pPr>
                      <a:r>
                        <a:rPr lang="cs-CZ" sz="1900" b="1" dirty="0">
                          <a:solidFill>
                            <a:schemeClr val="bg1"/>
                          </a:solidFill>
                          <a:effectLst/>
                        </a:rPr>
                        <a:t>Podíl na alokaci programu</a:t>
                      </a:r>
                      <a:endParaRPr lang="cs-CZ" sz="1900" b="1" dirty="0">
                        <a:solidFill>
                          <a:schemeClr val="bg1"/>
                        </a:solidFill>
                        <a:effectLst/>
                        <a:latin typeface="Calibri"/>
                        <a:ea typeface="Calibri"/>
                        <a:cs typeface="Times New Roman"/>
                      </a:endParaRPr>
                    </a:p>
                  </a:txBody>
                  <a:tcPr marL="68580" marR="68580" marT="0" marB="0">
                    <a:solidFill>
                      <a:srgbClr val="516C8A"/>
                    </a:solidFill>
                  </a:tcPr>
                </a:tc>
              </a:tr>
              <a:tr h="472113">
                <a:tc>
                  <a:txBody>
                    <a:bodyPr/>
                    <a:lstStyle/>
                    <a:p>
                      <a:pPr>
                        <a:lnSpc>
                          <a:spcPct val="115000"/>
                        </a:lnSpc>
                        <a:spcAft>
                          <a:spcPts val="1000"/>
                        </a:spcAft>
                      </a:pPr>
                      <a:r>
                        <a:rPr lang="cs-CZ" sz="1900" dirty="0">
                          <a:solidFill>
                            <a:schemeClr val="tx2"/>
                          </a:solidFill>
                          <a:effectLst/>
                        </a:rPr>
                        <a:t>1</a:t>
                      </a:r>
                      <a:endParaRPr lang="cs-CZ" sz="1900" dirty="0">
                        <a:solidFill>
                          <a:schemeClr val="tx2"/>
                        </a:solidFill>
                        <a:effectLst/>
                        <a:latin typeface="Calibri"/>
                        <a:ea typeface="Calibri"/>
                        <a:cs typeface="Times New Roman"/>
                      </a:endParaRPr>
                    </a:p>
                  </a:txBody>
                  <a:tcPr marL="68580" marR="68580" marT="0" marB="0"/>
                </a:tc>
                <a:tc>
                  <a:txBody>
                    <a:bodyPr/>
                    <a:lstStyle/>
                    <a:p>
                      <a:pPr>
                        <a:lnSpc>
                          <a:spcPct val="115000"/>
                        </a:lnSpc>
                        <a:spcAft>
                          <a:spcPts val="1000"/>
                        </a:spcAft>
                      </a:pPr>
                      <a:r>
                        <a:rPr lang="cs-CZ" sz="1900" dirty="0">
                          <a:solidFill>
                            <a:schemeClr val="tx2"/>
                          </a:solidFill>
                          <a:effectLst/>
                        </a:rPr>
                        <a:t>Podpora zaměstnanosti a adaptability pracovní síly </a:t>
                      </a:r>
                      <a:endParaRPr lang="cs-CZ" sz="1900" dirty="0">
                        <a:solidFill>
                          <a:schemeClr val="tx2"/>
                        </a:solidFill>
                        <a:effectLst/>
                        <a:latin typeface="Calibri"/>
                        <a:ea typeface="Calibri"/>
                        <a:cs typeface="Times New Roman"/>
                      </a:endParaRPr>
                    </a:p>
                  </a:txBody>
                  <a:tcPr marL="68580" marR="68580" marT="0" marB="0" anchor="ctr"/>
                </a:tc>
                <a:tc>
                  <a:txBody>
                    <a:bodyPr/>
                    <a:lstStyle/>
                    <a:p>
                      <a:pPr>
                        <a:lnSpc>
                          <a:spcPct val="115000"/>
                        </a:lnSpc>
                        <a:spcAft>
                          <a:spcPts val="1000"/>
                        </a:spcAft>
                      </a:pPr>
                      <a:r>
                        <a:rPr lang="cs-CZ" sz="1900" dirty="0">
                          <a:solidFill>
                            <a:schemeClr val="tx2"/>
                          </a:solidFill>
                          <a:effectLst/>
                        </a:rPr>
                        <a:t>61 %</a:t>
                      </a:r>
                      <a:endParaRPr lang="cs-CZ" sz="1900" dirty="0">
                        <a:solidFill>
                          <a:schemeClr val="tx2"/>
                        </a:solidFill>
                        <a:effectLst/>
                        <a:latin typeface="Calibri"/>
                        <a:ea typeface="Calibri"/>
                        <a:cs typeface="Times New Roman"/>
                      </a:endParaRPr>
                    </a:p>
                  </a:txBody>
                  <a:tcPr marL="68580" marR="68580" marT="0" marB="0" anchor="ctr"/>
                </a:tc>
              </a:tr>
              <a:tr h="432048">
                <a:tc>
                  <a:txBody>
                    <a:bodyPr/>
                    <a:lstStyle/>
                    <a:p>
                      <a:pPr>
                        <a:lnSpc>
                          <a:spcPct val="115000"/>
                        </a:lnSpc>
                        <a:spcAft>
                          <a:spcPts val="1000"/>
                        </a:spcAft>
                      </a:pPr>
                      <a:r>
                        <a:rPr lang="cs-CZ" sz="1900" dirty="0">
                          <a:solidFill>
                            <a:schemeClr val="tx2"/>
                          </a:solidFill>
                          <a:effectLst/>
                        </a:rPr>
                        <a:t>2</a:t>
                      </a:r>
                      <a:endParaRPr lang="cs-CZ" sz="1900" dirty="0">
                        <a:solidFill>
                          <a:schemeClr val="tx2"/>
                        </a:solidFill>
                        <a:effectLst/>
                        <a:latin typeface="Calibri"/>
                        <a:ea typeface="Calibri"/>
                        <a:cs typeface="Times New Roman"/>
                      </a:endParaRPr>
                    </a:p>
                  </a:txBody>
                  <a:tcPr marL="68580" marR="68580" marT="0" marB="0"/>
                </a:tc>
                <a:tc>
                  <a:txBody>
                    <a:bodyPr/>
                    <a:lstStyle/>
                    <a:p>
                      <a:pPr>
                        <a:lnSpc>
                          <a:spcPct val="115000"/>
                        </a:lnSpc>
                        <a:spcAft>
                          <a:spcPts val="1000"/>
                        </a:spcAft>
                      </a:pPr>
                      <a:r>
                        <a:rPr lang="cs-CZ" sz="1900" b="1" dirty="0">
                          <a:solidFill>
                            <a:srgbClr val="C00000"/>
                          </a:solidFill>
                          <a:effectLst/>
                        </a:rPr>
                        <a:t>Sociální začleňování a boj s chudobou </a:t>
                      </a:r>
                      <a:endParaRPr lang="cs-CZ" sz="1900" b="1" dirty="0">
                        <a:solidFill>
                          <a:srgbClr val="C00000"/>
                        </a:solidFill>
                        <a:effectLst/>
                        <a:latin typeface="Calibri"/>
                        <a:ea typeface="Calibri"/>
                        <a:cs typeface="Times New Roman"/>
                      </a:endParaRPr>
                    </a:p>
                  </a:txBody>
                  <a:tcPr marL="68580" marR="68580" marT="0" marB="0" anchor="ctr"/>
                </a:tc>
                <a:tc>
                  <a:txBody>
                    <a:bodyPr/>
                    <a:lstStyle/>
                    <a:p>
                      <a:pPr>
                        <a:lnSpc>
                          <a:spcPct val="115000"/>
                        </a:lnSpc>
                        <a:spcAft>
                          <a:spcPts val="1000"/>
                        </a:spcAft>
                      </a:pPr>
                      <a:r>
                        <a:rPr lang="cs-CZ" sz="1900" dirty="0">
                          <a:solidFill>
                            <a:schemeClr val="tx2"/>
                          </a:solidFill>
                          <a:effectLst/>
                        </a:rPr>
                        <a:t>27 %</a:t>
                      </a:r>
                      <a:endParaRPr lang="cs-CZ" sz="1900" dirty="0">
                        <a:solidFill>
                          <a:schemeClr val="tx2"/>
                        </a:solidFill>
                        <a:effectLst/>
                        <a:latin typeface="Calibri"/>
                        <a:ea typeface="Calibri"/>
                        <a:cs typeface="Times New Roman"/>
                      </a:endParaRPr>
                    </a:p>
                  </a:txBody>
                  <a:tcPr marL="68580" marR="68580" marT="0" marB="0" anchor="ctr"/>
                </a:tc>
              </a:tr>
              <a:tr h="504056">
                <a:tc>
                  <a:txBody>
                    <a:bodyPr/>
                    <a:lstStyle/>
                    <a:p>
                      <a:pPr>
                        <a:lnSpc>
                          <a:spcPct val="115000"/>
                        </a:lnSpc>
                        <a:spcAft>
                          <a:spcPts val="1000"/>
                        </a:spcAft>
                      </a:pPr>
                      <a:r>
                        <a:rPr lang="cs-CZ" sz="1900" dirty="0">
                          <a:solidFill>
                            <a:schemeClr val="tx2"/>
                          </a:solidFill>
                          <a:effectLst/>
                        </a:rPr>
                        <a:t>3</a:t>
                      </a:r>
                      <a:endParaRPr lang="cs-CZ" sz="1900" dirty="0">
                        <a:solidFill>
                          <a:schemeClr val="tx2"/>
                        </a:solidFill>
                        <a:effectLst/>
                        <a:latin typeface="Calibri"/>
                        <a:ea typeface="Calibri"/>
                        <a:cs typeface="Times New Roman"/>
                      </a:endParaRPr>
                    </a:p>
                  </a:txBody>
                  <a:tcPr marL="68580" marR="68580" marT="0" marB="0"/>
                </a:tc>
                <a:tc>
                  <a:txBody>
                    <a:bodyPr/>
                    <a:lstStyle/>
                    <a:p>
                      <a:pPr>
                        <a:lnSpc>
                          <a:spcPct val="115000"/>
                        </a:lnSpc>
                        <a:spcAft>
                          <a:spcPts val="1000"/>
                        </a:spcAft>
                      </a:pPr>
                      <a:r>
                        <a:rPr lang="cs-CZ" sz="1900" b="1" dirty="0">
                          <a:solidFill>
                            <a:srgbClr val="C00000"/>
                          </a:solidFill>
                          <a:effectLst/>
                        </a:rPr>
                        <a:t>Sociální inovace </a:t>
                      </a:r>
                      <a:r>
                        <a:rPr lang="cs-CZ" sz="1900" dirty="0">
                          <a:solidFill>
                            <a:schemeClr val="tx2"/>
                          </a:solidFill>
                          <a:effectLst/>
                        </a:rPr>
                        <a:t>a mezinárodní spolupráce </a:t>
                      </a:r>
                      <a:endParaRPr lang="cs-CZ" sz="1900" dirty="0">
                        <a:solidFill>
                          <a:schemeClr val="tx2"/>
                        </a:solidFill>
                        <a:effectLst/>
                        <a:latin typeface="Calibri"/>
                        <a:ea typeface="Calibri"/>
                        <a:cs typeface="Times New Roman"/>
                      </a:endParaRPr>
                    </a:p>
                  </a:txBody>
                  <a:tcPr marL="68580" marR="68580" marT="0" marB="0" anchor="ctr"/>
                </a:tc>
                <a:tc>
                  <a:txBody>
                    <a:bodyPr/>
                    <a:lstStyle/>
                    <a:p>
                      <a:pPr>
                        <a:lnSpc>
                          <a:spcPct val="115000"/>
                        </a:lnSpc>
                        <a:spcAft>
                          <a:spcPts val="1000"/>
                        </a:spcAft>
                      </a:pPr>
                      <a:r>
                        <a:rPr lang="cs-CZ" sz="1900" dirty="0">
                          <a:solidFill>
                            <a:schemeClr val="tx2"/>
                          </a:solidFill>
                          <a:effectLst/>
                        </a:rPr>
                        <a:t>2 %</a:t>
                      </a:r>
                      <a:endParaRPr lang="cs-CZ" sz="1900" dirty="0">
                        <a:solidFill>
                          <a:schemeClr val="tx2"/>
                        </a:solidFill>
                        <a:effectLst/>
                        <a:latin typeface="Calibri"/>
                        <a:ea typeface="Calibri"/>
                        <a:cs typeface="Times New Roman"/>
                      </a:endParaRPr>
                    </a:p>
                  </a:txBody>
                  <a:tcPr marL="68580" marR="68580" marT="0" marB="0" anchor="ctr"/>
                </a:tc>
              </a:tr>
              <a:tr h="504056">
                <a:tc>
                  <a:txBody>
                    <a:bodyPr/>
                    <a:lstStyle/>
                    <a:p>
                      <a:pPr>
                        <a:lnSpc>
                          <a:spcPct val="115000"/>
                        </a:lnSpc>
                        <a:spcAft>
                          <a:spcPts val="1000"/>
                        </a:spcAft>
                      </a:pPr>
                      <a:r>
                        <a:rPr lang="cs-CZ" sz="1900" dirty="0">
                          <a:solidFill>
                            <a:schemeClr val="tx2"/>
                          </a:solidFill>
                          <a:effectLst/>
                        </a:rPr>
                        <a:t>4</a:t>
                      </a:r>
                      <a:endParaRPr lang="cs-CZ" sz="1900" dirty="0">
                        <a:solidFill>
                          <a:schemeClr val="tx2"/>
                        </a:solidFill>
                        <a:effectLst/>
                        <a:latin typeface="Calibri"/>
                        <a:ea typeface="Calibri"/>
                        <a:cs typeface="Times New Roman"/>
                      </a:endParaRPr>
                    </a:p>
                  </a:txBody>
                  <a:tcPr marL="68580" marR="68580" marT="0" marB="0"/>
                </a:tc>
                <a:tc>
                  <a:txBody>
                    <a:bodyPr/>
                    <a:lstStyle/>
                    <a:p>
                      <a:pPr>
                        <a:lnSpc>
                          <a:spcPct val="115000"/>
                        </a:lnSpc>
                        <a:spcAft>
                          <a:spcPts val="1000"/>
                        </a:spcAft>
                      </a:pPr>
                      <a:r>
                        <a:rPr lang="cs-CZ" sz="1900" dirty="0">
                          <a:solidFill>
                            <a:schemeClr val="tx2"/>
                          </a:solidFill>
                          <a:effectLst/>
                        </a:rPr>
                        <a:t>Efektivní veřejná správa </a:t>
                      </a:r>
                      <a:endParaRPr lang="cs-CZ" sz="1900" dirty="0">
                        <a:solidFill>
                          <a:schemeClr val="tx2"/>
                        </a:solidFill>
                        <a:effectLst/>
                        <a:latin typeface="Calibri"/>
                        <a:ea typeface="Calibri"/>
                        <a:cs typeface="Times New Roman"/>
                      </a:endParaRPr>
                    </a:p>
                  </a:txBody>
                  <a:tcPr marL="68580" marR="68580" marT="0" marB="0" anchor="ctr"/>
                </a:tc>
                <a:tc>
                  <a:txBody>
                    <a:bodyPr/>
                    <a:lstStyle/>
                    <a:p>
                      <a:pPr>
                        <a:lnSpc>
                          <a:spcPct val="115000"/>
                        </a:lnSpc>
                        <a:spcAft>
                          <a:spcPts val="1000"/>
                        </a:spcAft>
                      </a:pPr>
                      <a:r>
                        <a:rPr lang="cs-CZ" sz="1900" dirty="0">
                          <a:solidFill>
                            <a:schemeClr val="tx2"/>
                          </a:solidFill>
                          <a:effectLst/>
                        </a:rPr>
                        <a:t>6 %</a:t>
                      </a:r>
                      <a:endParaRPr lang="cs-CZ" sz="1900" dirty="0">
                        <a:solidFill>
                          <a:schemeClr val="tx2"/>
                        </a:solidFill>
                        <a:effectLst/>
                        <a:latin typeface="Calibri"/>
                        <a:ea typeface="Calibri"/>
                        <a:cs typeface="Times New Roman"/>
                      </a:endParaRPr>
                    </a:p>
                  </a:txBody>
                  <a:tcPr marL="68580" marR="68580" marT="0" marB="0" anchor="ctr"/>
                </a:tc>
              </a:tr>
              <a:tr h="432048">
                <a:tc>
                  <a:txBody>
                    <a:bodyPr/>
                    <a:lstStyle/>
                    <a:p>
                      <a:pPr>
                        <a:lnSpc>
                          <a:spcPct val="115000"/>
                        </a:lnSpc>
                        <a:spcAft>
                          <a:spcPts val="1000"/>
                        </a:spcAft>
                      </a:pPr>
                      <a:r>
                        <a:rPr lang="cs-CZ" sz="1900" dirty="0">
                          <a:solidFill>
                            <a:schemeClr val="tx2"/>
                          </a:solidFill>
                          <a:effectLst/>
                        </a:rPr>
                        <a:t>5</a:t>
                      </a:r>
                      <a:endParaRPr lang="cs-CZ" sz="1900" dirty="0">
                        <a:solidFill>
                          <a:schemeClr val="tx2"/>
                        </a:solidFill>
                        <a:effectLst/>
                        <a:latin typeface="Calibri"/>
                        <a:ea typeface="Calibri"/>
                        <a:cs typeface="Times New Roman"/>
                      </a:endParaRPr>
                    </a:p>
                  </a:txBody>
                  <a:tcPr marL="68580" marR="68580" marT="0" marB="0"/>
                </a:tc>
                <a:tc>
                  <a:txBody>
                    <a:bodyPr/>
                    <a:lstStyle/>
                    <a:p>
                      <a:pPr>
                        <a:lnSpc>
                          <a:spcPct val="115000"/>
                        </a:lnSpc>
                        <a:spcAft>
                          <a:spcPts val="1000"/>
                        </a:spcAft>
                      </a:pPr>
                      <a:r>
                        <a:rPr lang="cs-CZ" sz="1900" dirty="0">
                          <a:solidFill>
                            <a:schemeClr val="tx2"/>
                          </a:solidFill>
                          <a:effectLst/>
                        </a:rPr>
                        <a:t>Technická pomoc</a:t>
                      </a:r>
                      <a:endParaRPr lang="cs-CZ" sz="1900" dirty="0">
                        <a:solidFill>
                          <a:schemeClr val="tx2"/>
                        </a:solidFill>
                        <a:effectLst/>
                        <a:latin typeface="Calibri"/>
                        <a:ea typeface="Calibri"/>
                        <a:cs typeface="Times New Roman"/>
                      </a:endParaRPr>
                    </a:p>
                  </a:txBody>
                  <a:tcPr marL="68580" marR="68580" marT="0" marB="0" anchor="ctr"/>
                </a:tc>
                <a:tc>
                  <a:txBody>
                    <a:bodyPr/>
                    <a:lstStyle/>
                    <a:p>
                      <a:pPr>
                        <a:lnSpc>
                          <a:spcPct val="115000"/>
                        </a:lnSpc>
                        <a:spcAft>
                          <a:spcPts val="1000"/>
                        </a:spcAft>
                      </a:pPr>
                      <a:r>
                        <a:rPr lang="cs-CZ" sz="1900" dirty="0">
                          <a:solidFill>
                            <a:schemeClr val="tx2"/>
                          </a:solidFill>
                          <a:effectLst/>
                        </a:rPr>
                        <a:t>4 %</a:t>
                      </a:r>
                      <a:endParaRPr lang="cs-CZ" sz="1900" dirty="0">
                        <a:solidFill>
                          <a:schemeClr val="tx2"/>
                        </a:solidFill>
                        <a:effectLst/>
                        <a:latin typeface="Calibri"/>
                        <a:ea typeface="Calibri"/>
                        <a:cs typeface="Times New Roman"/>
                      </a:endParaRPr>
                    </a:p>
                  </a:txBody>
                  <a:tcPr marL="68580" marR="68580" marT="0" marB="0" anchor="ctr"/>
                </a:tc>
              </a:tr>
            </a:tbl>
          </a:graphicData>
        </a:graphic>
      </p:graphicFrame>
      <p:sp>
        <p:nvSpPr>
          <p:cNvPr id="6" name="TextovéPole 5"/>
          <p:cNvSpPr txBox="1"/>
          <p:nvPr/>
        </p:nvSpPr>
        <p:spPr>
          <a:xfrm>
            <a:off x="827583" y="5301208"/>
            <a:ext cx="6599003" cy="400110"/>
          </a:xfrm>
          <a:prstGeom prst="rect">
            <a:avLst/>
          </a:prstGeom>
          <a:noFill/>
        </p:spPr>
        <p:txBody>
          <a:bodyPr wrap="square" rtlCol="0">
            <a:spAutoFit/>
          </a:bodyPr>
          <a:lstStyle/>
          <a:p>
            <a:r>
              <a:rPr lang="cs-CZ" sz="2000" b="1" dirty="0" smtClean="0">
                <a:solidFill>
                  <a:schemeClr val="tx2"/>
                </a:solidFill>
              </a:rPr>
              <a:t>Celková alokace OPZ </a:t>
            </a:r>
            <a:r>
              <a:rPr lang="cs-CZ" dirty="0">
                <a:solidFill>
                  <a:schemeClr val="tx2"/>
                </a:solidFill>
              </a:rPr>
              <a:t>– cca 2 598 mil. EUR (cca 70 mld. Kč)</a:t>
            </a:r>
          </a:p>
        </p:txBody>
      </p:sp>
      <p:sp>
        <p:nvSpPr>
          <p:cNvPr id="7" name="Rectangle 1026"/>
          <p:cNvSpPr txBox="1">
            <a:spLocks noChangeArrowheads="1"/>
          </p:cNvSpPr>
          <p:nvPr/>
        </p:nvSpPr>
        <p:spPr>
          <a:xfrm>
            <a:off x="1835696" y="476672"/>
            <a:ext cx="5590890" cy="850156"/>
          </a:xfrm>
          <a:prstGeom prst="rect">
            <a:avLst/>
          </a:prstGeom>
        </p:spPr>
        <p:txBody>
          <a:bodyPr>
            <a:normAutofit fontScale="975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3200" b="1" dirty="0" smtClean="0">
                <a:solidFill>
                  <a:srgbClr val="C00000"/>
                </a:solidFill>
              </a:rPr>
              <a:t>OP Zaměstnanost 2014-2020</a:t>
            </a:r>
            <a:endParaRPr lang="en-GB" sz="2000" b="1" dirty="0" smtClean="0">
              <a:solidFill>
                <a:srgbClr val="D1131C"/>
              </a:solidFill>
            </a:endParaRPr>
          </a:p>
        </p:txBody>
      </p:sp>
    </p:spTree>
    <p:extLst>
      <p:ext uri="{BB962C8B-B14F-4D97-AF65-F5344CB8AC3E}">
        <p14:creationId xmlns:p14="http://schemas.microsoft.com/office/powerpoint/2010/main" val="4142587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rotWithShape="1">
          <a:blip r:embed="rId3">
            <a:duotone>
              <a:prstClr val="black"/>
              <a:srgbClr val="C00000">
                <a:tint val="45000"/>
                <a:satMod val="400000"/>
              </a:srgbClr>
            </a:duotone>
            <a:extLst>
              <a:ext uri="{28A0092B-C50C-407E-A947-70E740481C1C}">
                <a14:useLocalDpi xmlns:a14="http://schemas.microsoft.com/office/drawing/2010/main" val="0"/>
              </a:ext>
            </a:extLst>
          </a:blip>
          <a:srcRect b="24427"/>
          <a:stretch/>
        </p:blipFill>
        <p:spPr>
          <a:xfrm>
            <a:off x="0" y="-38025"/>
            <a:ext cx="8964488" cy="1804564"/>
          </a:xfrm>
          <a:prstGeom prst="rect">
            <a:avLst/>
          </a:prstGeom>
        </p:spPr>
      </p:pic>
      <p:sp>
        <p:nvSpPr>
          <p:cNvPr id="4" name="TextovéPole 3"/>
          <p:cNvSpPr txBox="1"/>
          <p:nvPr/>
        </p:nvSpPr>
        <p:spPr>
          <a:xfrm>
            <a:off x="629816" y="916169"/>
            <a:ext cx="7704856" cy="461665"/>
          </a:xfrm>
          <a:prstGeom prst="rect">
            <a:avLst/>
          </a:prstGeom>
          <a:noFill/>
        </p:spPr>
        <p:txBody>
          <a:bodyPr wrap="square" rtlCol="0">
            <a:spAutoFit/>
          </a:bodyPr>
          <a:lstStyle/>
          <a:p>
            <a:pPr algn="ctr"/>
            <a:r>
              <a:rPr lang="pl-PL" sz="2400" b="1" dirty="0">
                <a:solidFill>
                  <a:srgbClr val="C00000"/>
                </a:solidFill>
              </a:rPr>
              <a:t>PO 1 Podpora zaměstnanosti a adaptability pracovní </a:t>
            </a:r>
            <a:r>
              <a:rPr lang="pl-PL" sz="2400" b="1" dirty="0" smtClean="0">
                <a:solidFill>
                  <a:srgbClr val="C00000"/>
                </a:solidFill>
              </a:rPr>
              <a:t>síly</a:t>
            </a:r>
            <a:endParaRPr lang="pl-PL" sz="2400" b="1" dirty="0">
              <a:solidFill>
                <a:srgbClr val="C00000"/>
              </a:solidFill>
            </a:endParaRPr>
          </a:p>
        </p:txBody>
      </p:sp>
      <p:sp>
        <p:nvSpPr>
          <p:cNvPr id="5" name="TextovéPole 4"/>
          <p:cNvSpPr txBox="1"/>
          <p:nvPr/>
        </p:nvSpPr>
        <p:spPr>
          <a:xfrm>
            <a:off x="724334" y="1916832"/>
            <a:ext cx="7992888" cy="4004173"/>
          </a:xfrm>
          <a:prstGeom prst="rect">
            <a:avLst/>
          </a:prstGeom>
          <a:noFill/>
        </p:spPr>
        <p:txBody>
          <a:bodyPr wrap="square" rtlCol="0">
            <a:spAutoFit/>
          </a:bodyPr>
          <a:lstStyle/>
          <a:p>
            <a:pPr>
              <a:lnSpc>
                <a:spcPct val="115000"/>
              </a:lnSpc>
            </a:pPr>
            <a:r>
              <a:rPr lang="cs-CZ" sz="2000" b="1" dirty="0" smtClean="0">
                <a:solidFill>
                  <a:schemeClr val="tx2"/>
                </a:solidFill>
              </a:rPr>
              <a:t>Investiční priorita 1 </a:t>
            </a:r>
          </a:p>
          <a:p>
            <a:pPr>
              <a:lnSpc>
                <a:spcPct val="115000"/>
              </a:lnSpc>
            </a:pPr>
            <a:r>
              <a:rPr lang="cs-CZ" dirty="0" smtClean="0">
                <a:solidFill>
                  <a:schemeClr val="tx2"/>
                </a:solidFill>
              </a:rPr>
              <a:t>Přístup </a:t>
            </a:r>
            <a:r>
              <a:rPr lang="cs-CZ" dirty="0">
                <a:solidFill>
                  <a:schemeClr val="tx2"/>
                </a:solidFill>
              </a:rPr>
              <a:t>k zaměstnání pro uchazeče a neaktivní osoby včetně místních iniciativ zaměstnanosti a podpory mobility pracovní </a:t>
            </a:r>
            <a:r>
              <a:rPr lang="cs-CZ" dirty="0" smtClean="0">
                <a:solidFill>
                  <a:schemeClr val="tx2"/>
                </a:solidFill>
              </a:rPr>
              <a:t>síly</a:t>
            </a:r>
          </a:p>
          <a:p>
            <a:pPr marL="285750" indent="-285750">
              <a:lnSpc>
                <a:spcPct val="115000"/>
              </a:lnSpc>
              <a:spcAft>
                <a:spcPts val="600"/>
              </a:spcAft>
              <a:buFont typeface="Arial" panose="020B0604020202020204" pitchFamily="34" charset="0"/>
              <a:buChar char="•"/>
            </a:pPr>
            <a:r>
              <a:rPr lang="cs-CZ" sz="1600" i="1" dirty="0" smtClean="0"/>
              <a:t>realizace  </a:t>
            </a:r>
            <a:r>
              <a:rPr lang="cs-CZ" sz="1600" i="1" dirty="0"/>
              <a:t>nástrojů APZ (rekvalifikace, veřejně prospěšné práce, společensky účelná místa, zprostředkování zaměstnání, poradenství atd</a:t>
            </a:r>
            <a:r>
              <a:rPr lang="cs-CZ" sz="1600" i="1" dirty="0" smtClean="0"/>
              <a:t>.)</a:t>
            </a:r>
          </a:p>
          <a:p>
            <a:pPr marL="285750" indent="-285750">
              <a:lnSpc>
                <a:spcPct val="115000"/>
              </a:lnSpc>
              <a:spcAft>
                <a:spcPts val="600"/>
              </a:spcAft>
              <a:buFont typeface="Arial" panose="020B0604020202020204" pitchFamily="34" charset="0"/>
              <a:buChar char="•"/>
            </a:pPr>
            <a:r>
              <a:rPr lang="cs-CZ" sz="1600" b="1" i="1" dirty="0" smtClean="0">
                <a:solidFill>
                  <a:srgbClr val="C00000"/>
                </a:solidFill>
              </a:rPr>
              <a:t>příjemci mohou být i obce a svazky obcí</a:t>
            </a:r>
            <a:endParaRPr lang="cs-CZ" sz="1400" b="1" dirty="0" smtClean="0">
              <a:solidFill>
                <a:srgbClr val="C00000"/>
              </a:solidFill>
            </a:endParaRPr>
          </a:p>
          <a:p>
            <a:pPr>
              <a:lnSpc>
                <a:spcPct val="115000"/>
              </a:lnSpc>
            </a:pPr>
            <a:r>
              <a:rPr lang="cs-CZ" sz="2000" b="1" dirty="0" smtClean="0">
                <a:solidFill>
                  <a:schemeClr val="tx2"/>
                </a:solidFill>
              </a:rPr>
              <a:t>Investiční priorita 2</a:t>
            </a:r>
          </a:p>
          <a:p>
            <a:pPr>
              <a:lnSpc>
                <a:spcPct val="115000"/>
              </a:lnSpc>
            </a:pPr>
            <a:r>
              <a:rPr lang="cs-CZ" dirty="0">
                <a:solidFill>
                  <a:schemeClr val="tx2"/>
                </a:solidFill>
              </a:rPr>
              <a:t>Rovnost žen a mužů, odstraňování genderových stereotypů a sladění pracovního a soukromého </a:t>
            </a:r>
            <a:r>
              <a:rPr lang="cs-CZ" dirty="0" smtClean="0">
                <a:solidFill>
                  <a:schemeClr val="tx2"/>
                </a:solidFill>
              </a:rPr>
              <a:t>života</a:t>
            </a:r>
          </a:p>
          <a:p>
            <a:pPr marL="285750" indent="-285750">
              <a:lnSpc>
                <a:spcPct val="115000"/>
              </a:lnSpc>
              <a:spcAft>
                <a:spcPts val="600"/>
              </a:spcAft>
              <a:buFont typeface="Arial" panose="020B0604020202020204" pitchFamily="34" charset="0"/>
              <a:buChar char="•"/>
            </a:pPr>
            <a:r>
              <a:rPr lang="cs-CZ" sz="1600" i="1" dirty="0"/>
              <a:t>r</a:t>
            </a:r>
            <a:r>
              <a:rPr lang="cs-CZ" sz="1600" i="1" dirty="0" smtClean="0"/>
              <a:t>ozvoj </a:t>
            </a:r>
            <a:r>
              <a:rPr lang="cs-CZ" sz="1600" i="1" dirty="0"/>
              <a:t>služeb péče o děti, vzdělávání, poradenství, podpora zavádění flexibilních forem práce, odstraňování projevů diskriminace na základě pohlaví atd</a:t>
            </a:r>
            <a:r>
              <a:rPr lang="cs-CZ" sz="1600" i="1" dirty="0" smtClean="0"/>
              <a:t>.</a:t>
            </a:r>
          </a:p>
          <a:p>
            <a:pPr marL="285750" indent="-285750">
              <a:lnSpc>
                <a:spcPct val="115000"/>
              </a:lnSpc>
              <a:spcAft>
                <a:spcPts val="600"/>
              </a:spcAft>
              <a:buFont typeface="Arial" panose="020B0604020202020204" pitchFamily="34" charset="0"/>
              <a:buChar char="•"/>
            </a:pPr>
            <a:r>
              <a:rPr lang="cs-CZ" sz="1600" b="1" i="1" dirty="0">
                <a:solidFill>
                  <a:srgbClr val="C00000"/>
                </a:solidFill>
              </a:rPr>
              <a:t>příjemci mohou být i </a:t>
            </a:r>
            <a:r>
              <a:rPr lang="cs-CZ" sz="1600" b="1" i="1" dirty="0" smtClean="0">
                <a:solidFill>
                  <a:srgbClr val="C00000"/>
                </a:solidFill>
              </a:rPr>
              <a:t>kraje a obce</a:t>
            </a:r>
            <a:endParaRPr lang="cs-CZ" sz="1600" b="1" dirty="0">
              <a:solidFill>
                <a:srgbClr val="C00000"/>
              </a:solidFill>
            </a:endParaRPr>
          </a:p>
        </p:txBody>
      </p:sp>
    </p:spTree>
    <p:extLst>
      <p:ext uri="{BB962C8B-B14F-4D97-AF65-F5344CB8AC3E}">
        <p14:creationId xmlns:p14="http://schemas.microsoft.com/office/powerpoint/2010/main" val="41540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rotWithShape="1">
          <a:blip r:embed="rId3">
            <a:duotone>
              <a:prstClr val="black"/>
              <a:srgbClr val="C00000">
                <a:tint val="45000"/>
                <a:satMod val="400000"/>
              </a:srgbClr>
            </a:duotone>
            <a:extLst>
              <a:ext uri="{28A0092B-C50C-407E-A947-70E740481C1C}">
                <a14:useLocalDpi xmlns:a14="http://schemas.microsoft.com/office/drawing/2010/main" val="0"/>
              </a:ext>
            </a:extLst>
          </a:blip>
          <a:srcRect b="24427"/>
          <a:stretch/>
        </p:blipFill>
        <p:spPr>
          <a:xfrm>
            <a:off x="395536" y="-1733"/>
            <a:ext cx="8343776" cy="1679613"/>
          </a:xfrm>
          <a:prstGeom prst="rect">
            <a:avLst/>
          </a:prstGeom>
        </p:spPr>
      </p:pic>
      <p:sp>
        <p:nvSpPr>
          <p:cNvPr id="4" name="TextovéPole 3"/>
          <p:cNvSpPr txBox="1"/>
          <p:nvPr/>
        </p:nvSpPr>
        <p:spPr>
          <a:xfrm>
            <a:off x="971600" y="838073"/>
            <a:ext cx="7128792" cy="461665"/>
          </a:xfrm>
          <a:prstGeom prst="rect">
            <a:avLst/>
          </a:prstGeom>
          <a:noFill/>
        </p:spPr>
        <p:txBody>
          <a:bodyPr wrap="square" rtlCol="0">
            <a:spAutoFit/>
          </a:bodyPr>
          <a:lstStyle/>
          <a:p>
            <a:pPr algn="ctr">
              <a:defRPr/>
            </a:pPr>
            <a:r>
              <a:rPr lang="cs-CZ" altLang="cs-CZ" sz="2400" b="1" dirty="0" smtClean="0">
                <a:solidFill>
                  <a:srgbClr val="C00000"/>
                </a:solidFill>
              </a:rPr>
              <a:t>Vybrané specifické cíle PO1</a:t>
            </a:r>
            <a:endParaRPr lang="nl-NL" sz="2400" b="1" dirty="0">
              <a:solidFill>
                <a:srgbClr val="C00000"/>
              </a:solidFill>
            </a:endParaRPr>
          </a:p>
        </p:txBody>
      </p:sp>
      <p:sp>
        <p:nvSpPr>
          <p:cNvPr id="5" name="TextovéPole 4"/>
          <p:cNvSpPr txBox="1"/>
          <p:nvPr/>
        </p:nvSpPr>
        <p:spPr>
          <a:xfrm>
            <a:off x="1040640" y="1677880"/>
            <a:ext cx="8208912" cy="3388620"/>
          </a:xfrm>
          <a:prstGeom prst="rect">
            <a:avLst/>
          </a:prstGeom>
          <a:noFill/>
        </p:spPr>
        <p:txBody>
          <a:bodyPr wrap="square" rtlCol="0">
            <a:spAutoFit/>
          </a:bodyPr>
          <a:lstStyle/>
          <a:p>
            <a:pPr lvl="1">
              <a:lnSpc>
                <a:spcPct val="115000"/>
              </a:lnSpc>
            </a:pPr>
            <a:endParaRPr lang="cs-CZ" sz="1400" dirty="0">
              <a:solidFill>
                <a:schemeClr val="tx2"/>
              </a:solidFill>
            </a:endParaRPr>
          </a:p>
          <a:p>
            <a:pPr marL="342900" indent="-342900">
              <a:buFont typeface="Wingdings" panose="05000000000000000000" pitchFamily="2" charset="2"/>
              <a:buChar char="Ø"/>
            </a:pPr>
            <a:endParaRPr lang="pl-PL" sz="1400" b="1" dirty="0">
              <a:solidFill>
                <a:schemeClr val="tx2"/>
              </a:solidFill>
            </a:endParaRPr>
          </a:p>
          <a:p>
            <a:pPr marL="342900" indent="-342900">
              <a:buFont typeface="+mj-lt"/>
              <a:buAutoNum type="arabicPeriod"/>
            </a:pPr>
            <a:endParaRPr lang="pl-PL" sz="1400" b="1" dirty="0" smtClean="0">
              <a:solidFill>
                <a:schemeClr val="tx2"/>
              </a:solidFill>
            </a:endParaRPr>
          </a:p>
          <a:p>
            <a:pPr marL="342900" indent="-342900">
              <a:buFont typeface="Wingdings" panose="05000000000000000000" pitchFamily="2" charset="2"/>
              <a:buChar char="Ø"/>
            </a:pPr>
            <a:endParaRPr lang="pl-PL" sz="1400" dirty="0">
              <a:solidFill>
                <a:schemeClr val="tx2"/>
              </a:solidFill>
            </a:endParaRPr>
          </a:p>
          <a:p>
            <a:pPr marL="342900" indent="-342900">
              <a:buFont typeface="+mj-lt"/>
              <a:buAutoNum type="arabicPeriod"/>
            </a:pPr>
            <a:endParaRPr lang="pl-PL" sz="1400" dirty="0">
              <a:solidFill>
                <a:schemeClr val="tx2"/>
              </a:solidFill>
            </a:endParaRPr>
          </a:p>
          <a:p>
            <a:pPr marL="342900" indent="-342900">
              <a:buFont typeface="+mj-lt"/>
              <a:buAutoNum type="arabicPeriod"/>
            </a:pPr>
            <a:endParaRPr lang="pl-PL" sz="1400" b="1" dirty="0">
              <a:solidFill>
                <a:schemeClr val="tx2"/>
              </a:solidFill>
            </a:endParaRPr>
          </a:p>
          <a:p>
            <a:pPr marL="342900" indent="-342900">
              <a:buFont typeface="+mj-lt"/>
              <a:buAutoNum type="arabicPeriod"/>
            </a:pPr>
            <a:endParaRPr lang="pl-PL" sz="1400" b="1" dirty="0">
              <a:solidFill>
                <a:schemeClr val="tx2"/>
              </a:solidFill>
            </a:endParaRPr>
          </a:p>
          <a:p>
            <a:pPr marL="342900" indent="-342900">
              <a:buFont typeface="Wingdings" panose="05000000000000000000" pitchFamily="2" charset="2"/>
              <a:buChar char="Ø"/>
            </a:pPr>
            <a:endParaRPr lang="pl-PL" sz="1400" b="1" dirty="0">
              <a:solidFill>
                <a:schemeClr val="tx2"/>
              </a:solidFill>
            </a:endParaRPr>
          </a:p>
          <a:p>
            <a:pPr marL="342900" indent="-342900">
              <a:buFont typeface="+mj-lt"/>
              <a:buAutoNum type="arabicPeriod"/>
            </a:pPr>
            <a:endParaRPr lang="pl-PL" sz="1400" b="1" dirty="0" smtClean="0">
              <a:solidFill>
                <a:schemeClr val="tx2"/>
              </a:solidFill>
            </a:endParaRPr>
          </a:p>
          <a:p>
            <a:endParaRPr lang="pl-PL" sz="1400" dirty="0" smtClean="0">
              <a:solidFill>
                <a:schemeClr val="tx2"/>
              </a:solidFill>
            </a:endParaRPr>
          </a:p>
          <a:p>
            <a:pPr marL="342900" indent="-342900">
              <a:buFont typeface="+mj-lt"/>
              <a:buAutoNum type="arabicPeriod"/>
            </a:pPr>
            <a:endParaRPr lang="pl-PL" sz="1400" dirty="0">
              <a:solidFill>
                <a:schemeClr val="tx2"/>
              </a:solidFill>
            </a:endParaRPr>
          </a:p>
          <a:p>
            <a:pPr marL="742950" lvl="1" indent="-285750">
              <a:lnSpc>
                <a:spcPct val="115000"/>
              </a:lnSpc>
              <a:spcAft>
                <a:spcPts val="0"/>
              </a:spcAft>
              <a:buFont typeface="Wingdings" panose="05000000000000000000" pitchFamily="2" charset="2"/>
              <a:buChar char="Ø"/>
            </a:pPr>
            <a:endParaRPr lang="cs-CZ" sz="1400" dirty="0" smtClean="0">
              <a:solidFill>
                <a:schemeClr val="tx2"/>
              </a:solidFill>
              <a:ea typeface="Calibri"/>
              <a:cs typeface="Times New Roman"/>
            </a:endParaRPr>
          </a:p>
          <a:p>
            <a:pPr marL="800100" lvl="1" indent="-342900">
              <a:buFont typeface="Wingdings" panose="05000000000000000000" pitchFamily="2" charset="2"/>
              <a:buChar char="Ø"/>
            </a:pPr>
            <a:endParaRPr lang="cs-CZ" sz="1400" dirty="0">
              <a:solidFill>
                <a:schemeClr val="tx2"/>
              </a:solidFill>
              <a:ea typeface="Calibri"/>
              <a:cs typeface="Times New Roman"/>
            </a:endParaRPr>
          </a:p>
          <a:p>
            <a:pPr marL="800100" lvl="1" indent="-342900">
              <a:buFont typeface="Wingdings" panose="05000000000000000000" pitchFamily="2" charset="2"/>
              <a:buChar char="Ø"/>
            </a:pPr>
            <a:endParaRPr lang="cs-CZ" sz="1400" dirty="0">
              <a:solidFill>
                <a:schemeClr val="tx2"/>
              </a:solidFill>
              <a:ea typeface="Calibri"/>
              <a:cs typeface="Times New Roman"/>
            </a:endParaRPr>
          </a:p>
          <a:p>
            <a:pPr marL="800100" lvl="1" indent="-342900">
              <a:buFont typeface="Wingdings" panose="05000000000000000000" pitchFamily="2" charset="2"/>
              <a:buChar char="Ø"/>
            </a:pPr>
            <a:endParaRPr lang="cs-CZ" sz="1400" dirty="0"/>
          </a:p>
        </p:txBody>
      </p:sp>
      <p:sp>
        <p:nvSpPr>
          <p:cNvPr id="8" name="Zástupný symbol pro obsah 4"/>
          <p:cNvSpPr txBox="1">
            <a:spLocks/>
          </p:cNvSpPr>
          <p:nvPr/>
        </p:nvSpPr>
        <p:spPr>
          <a:xfrm>
            <a:off x="462968" y="1556792"/>
            <a:ext cx="8208912" cy="475252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altLang="cs-CZ" sz="2000" dirty="0" smtClean="0">
              <a:solidFill>
                <a:srgbClr val="14407E"/>
              </a:solidFill>
              <a:cs typeface="Times New Roman" pitchFamily="18" charset="0"/>
            </a:endParaRPr>
          </a:p>
          <a:p>
            <a:endParaRPr lang="cs-CZ" sz="2000" dirty="0"/>
          </a:p>
        </p:txBody>
      </p:sp>
      <p:graphicFrame>
        <p:nvGraphicFramePr>
          <p:cNvPr id="7" name="Zástupný symbol pro obsah 4"/>
          <p:cNvGraphicFramePr>
            <a:graphicFrameLocks/>
          </p:cNvGraphicFramePr>
          <p:nvPr>
            <p:extLst>
              <p:ext uri="{D42A27DB-BD31-4B8C-83A1-F6EECF244321}">
                <p14:modId xmlns:p14="http://schemas.microsoft.com/office/powerpoint/2010/main" val="680260422"/>
              </p:ext>
            </p:extLst>
          </p:nvPr>
        </p:nvGraphicFramePr>
        <p:xfrm>
          <a:off x="539552" y="1665617"/>
          <a:ext cx="7560840" cy="3992936"/>
        </p:xfrm>
        <a:graphic>
          <a:graphicData uri="http://schemas.openxmlformats.org/drawingml/2006/table">
            <a:tbl>
              <a:tblPr firstRow="1" bandRow="1">
                <a:tableStyleId>{21E4AEA4-8DFA-4A89-87EB-49C32662AFE0}</a:tableStyleId>
              </a:tblPr>
              <a:tblGrid>
                <a:gridCol w="746820"/>
                <a:gridCol w="1989484"/>
                <a:gridCol w="1814051"/>
                <a:gridCol w="3010485"/>
              </a:tblGrid>
              <a:tr h="51547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b="1" kern="1200" dirty="0" smtClean="0">
                          <a:solidFill>
                            <a:schemeClr val="lt1"/>
                          </a:solidFill>
                          <a:latin typeface="+mn-lt"/>
                          <a:ea typeface="+mn-ea"/>
                          <a:cs typeface="+mn-cs"/>
                        </a:rPr>
                        <a:t>Specifický cíl</a:t>
                      </a:r>
                    </a:p>
                    <a:p>
                      <a:endParaRPr lang="cs-CZ" sz="1800" dirty="0"/>
                    </a:p>
                  </a:txBody>
                  <a:tcPr marL="91435" marR="91435" marT="45729" marB="45729">
                    <a:solidFill>
                      <a:srgbClr val="516C8A"/>
                    </a:solidFill>
                  </a:tcPr>
                </a:tc>
                <a:tc hMerge="1">
                  <a:txBody>
                    <a:bodyPr/>
                    <a:lstStyle/>
                    <a:p>
                      <a:endParaRPr lang="cs-CZ"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smtClean="0"/>
                        <a:t>Cílové skupiny</a:t>
                      </a:r>
                    </a:p>
                    <a:p>
                      <a:endParaRPr lang="cs-CZ" sz="1800" dirty="0"/>
                    </a:p>
                  </a:txBody>
                  <a:tcPr marL="91435" marR="91435" marT="45729" marB="45729">
                    <a:solidFill>
                      <a:srgbClr val="516C8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smtClean="0"/>
                        <a:t>Příjemci</a:t>
                      </a:r>
                    </a:p>
                    <a:p>
                      <a:endParaRPr lang="cs-CZ" sz="1800" dirty="0"/>
                    </a:p>
                  </a:txBody>
                  <a:tcPr marL="91435" marR="91435" marT="45729" marB="45729">
                    <a:solidFill>
                      <a:srgbClr val="516C8A"/>
                    </a:solidFill>
                  </a:tcPr>
                </a:tc>
              </a:tr>
              <a:tr h="1644589">
                <a:tc>
                  <a:txBody>
                    <a:bodyPr/>
                    <a:lstStyle/>
                    <a:p>
                      <a:r>
                        <a:rPr lang="cs-CZ" sz="1600" kern="1200" dirty="0" smtClean="0">
                          <a:solidFill>
                            <a:schemeClr val="tx2"/>
                          </a:solidFill>
                          <a:effectLst/>
                          <a:latin typeface="+mn-lt"/>
                          <a:ea typeface="+mn-ea"/>
                          <a:cs typeface="+mn-cs"/>
                        </a:rPr>
                        <a:t>1.1. 1</a:t>
                      </a:r>
                      <a:endParaRPr lang="cs-CZ" sz="1600" kern="1200" dirty="0">
                        <a:solidFill>
                          <a:schemeClr val="tx2"/>
                        </a:solidFill>
                        <a:effectLst/>
                        <a:latin typeface="+mn-lt"/>
                        <a:ea typeface="+mn-ea"/>
                        <a:cs typeface="+mn-cs"/>
                      </a:endParaRPr>
                    </a:p>
                  </a:txBody>
                  <a:tcPr marL="91435" marR="91435" marT="45729" marB="45729">
                    <a:solidFill>
                      <a:srgbClr val="EAEAEA"/>
                    </a:solidFill>
                  </a:tcPr>
                </a:tc>
                <a:tc>
                  <a:txBody>
                    <a:bodyPr/>
                    <a:lstStyle/>
                    <a:p>
                      <a:r>
                        <a:rPr lang="cs-CZ" sz="1600" kern="1200" dirty="0" smtClean="0">
                          <a:solidFill>
                            <a:schemeClr val="tx2"/>
                          </a:solidFill>
                          <a:effectLst/>
                          <a:latin typeface="+mn-lt"/>
                          <a:ea typeface="+mn-ea"/>
                          <a:cs typeface="+mn-cs"/>
                        </a:rPr>
                        <a:t>Zvýšit zaměstnanost podpořených osob, zejména starších, </a:t>
                      </a:r>
                      <a:r>
                        <a:rPr lang="cs-CZ" sz="1600" kern="1200" dirty="0" err="1" smtClean="0">
                          <a:solidFill>
                            <a:schemeClr val="tx2"/>
                          </a:solidFill>
                          <a:effectLst/>
                          <a:latin typeface="+mn-lt"/>
                          <a:ea typeface="+mn-ea"/>
                          <a:cs typeface="+mn-cs"/>
                        </a:rPr>
                        <a:t>nízkokvalifikovaných</a:t>
                      </a:r>
                      <a:r>
                        <a:rPr lang="cs-CZ" sz="1600" kern="1200" dirty="0" smtClean="0">
                          <a:solidFill>
                            <a:schemeClr val="tx2"/>
                          </a:solidFill>
                          <a:effectLst/>
                          <a:latin typeface="+mn-lt"/>
                          <a:ea typeface="+mn-ea"/>
                          <a:cs typeface="+mn-cs"/>
                        </a:rPr>
                        <a:t> a znevýhodněných</a:t>
                      </a:r>
                      <a:endParaRPr lang="cs-CZ" sz="1600" kern="1200" dirty="0">
                        <a:solidFill>
                          <a:schemeClr val="tx2"/>
                        </a:solidFill>
                        <a:effectLst/>
                        <a:latin typeface="+mn-lt"/>
                        <a:ea typeface="+mn-ea"/>
                        <a:cs typeface="+mn-cs"/>
                      </a:endParaRPr>
                    </a:p>
                  </a:txBody>
                  <a:tcPr marL="91435" marR="91435" marT="45729" marB="45729">
                    <a:solidFill>
                      <a:srgbClr val="EAEAEA"/>
                    </a:solidFill>
                  </a:tcPr>
                </a:tc>
                <a:tc>
                  <a:txBody>
                    <a:bodyPr/>
                    <a:lstStyle/>
                    <a:p>
                      <a:r>
                        <a:rPr lang="cs-CZ" sz="1600" kern="1200" dirty="0" smtClean="0">
                          <a:solidFill>
                            <a:schemeClr val="tx2"/>
                          </a:solidFill>
                          <a:effectLst/>
                          <a:latin typeface="+mn-lt"/>
                          <a:ea typeface="+mn-ea"/>
                          <a:cs typeface="+mn-cs"/>
                        </a:rPr>
                        <a:t>uchazeči a zájemci o zaměstnání, OZP, osoby s kumulací hendikepů na trhu práce a ekonomicky neaktivní osoby</a:t>
                      </a:r>
                      <a:endParaRPr lang="cs-CZ" sz="1600" kern="1200" dirty="0">
                        <a:solidFill>
                          <a:schemeClr val="tx2"/>
                        </a:solidFill>
                        <a:effectLst/>
                        <a:latin typeface="+mn-lt"/>
                        <a:ea typeface="+mn-ea"/>
                        <a:cs typeface="+mn-cs"/>
                      </a:endParaRPr>
                    </a:p>
                  </a:txBody>
                  <a:tcPr marL="91435" marR="91435" marT="45729" marB="45729">
                    <a:solidFill>
                      <a:srgbClr val="EAEAEA"/>
                    </a:solidFill>
                  </a:tcPr>
                </a:tc>
                <a:tc>
                  <a:txBody>
                    <a:bodyPr/>
                    <a:lstStyle/>
                    <a:p>
                      <a:pPr algn="l"/>
                      <a:r>
                        <a:rPr lang="cs-CZ" sz="1600" kern="1200" dirty="0" smtClean="0">
                          <a:solidFill>
                            <a:schemeClr val="tx2"/>
                          </a:solidFill>
                          <a:effectLst/>
                          <a:latin typeface="+mn-lt"/>
                          <a:ea typeface="+mn-ea"/>
                          <a:cs typeface="+mn-cs"/>
                        </a:rPr>
                        <a:t>MPSV a jím řízené/zřízené instituce, poradenské a vzdělávací instituce, nestátní neziskové organizace, </a:t>
                      </a:r>
                      <a:r>
                        <a:rPr lang="cs-CZ" sz="1600" b="1" kern="1200" dirty="0" smtClean="0">
                          <a:solidFill>
                            <a:srgbClr val="C00000"/>
                          </a:solidFill>
                          <a:effectLst/>
                          <a:latin typeface="+mn-lt"/>
                          <a:ea typeface="+mn-ea"/>
                          <a:cs typeface="+mn-cs"/>
                        </a:rPr>
                        <a:t>obce a svazky obcí, atd</a:t>
                      </a:r>
                      <a:r>
                        <a:rPr lang="cs-CZ" sz="1600" kern="1200" dirty="0" smtClean="0">
                          <a:solidFill>
                            <a:schemeClr val="tx2"/>
                          </a:solidFill>
                          <a:effectLst/>
                          <a:latin typeface="+mn-lt"/>
                          <a:ea typeface="+mn-ea"/>
                          <a:cs typeface="+mn-cs"/>
                        </a:rPr>
                        <a:t>.</a:t>
                      </a:r>
                      <a:endParaRPr lang="cs-CZ" sz="1600" kern="1200" dirty="0">
                        <a:solidFill>
                          <a:schemeClr val="tx2"/>
                        </a:solidFill>
                        <a:effectLst/>
                        <a:latin typeface="+mn-lt"/>
                        <a:ea typeface="+mn-ea"/>
                        <a:cs typeface="+mn-cs"/>
                      </a:endParaRPr>
                    </a:p>
                  </a:txBody>
                  <a:tcPr marL="91435" marR="91435" marT="45729" marB="45729">
                    <a:solidFill>
                      <a:srgbClr val="EAEAEA"/>
                    </a:solidFill>
                  </a:tcPr>
                </a:tc>
              </a:tr>
              <a:tr h="1403516">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cs-CZ" altLang="cs-CZ" sz="1600" kern="1200" dirty="0" smtClean="0">
                          <a:solidFill>
                            <a:schemeClr val="tx2"/>
                          </a:solidFill>
                          <a:effectLst/>
                          <a:latin typeface="+mn-lt"/>
                          <a:ea typeface="+mn-ea"/>
                          <a:cs typeface="+mn-cs"/>
                        </a:rPr>
                        <a:t>1.2.1</a:t>
                      </a:r>
                    </a:p>
                  </a:txBody>
                  <a:tcPr marL="91435" marR="91435" marT="45730" marB="45730" horzOverflow="overflow">
                    <a:solidFill>
                      <a:srgbClr val="C0C0C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cs-CZ" altLang="cs-CZ" sz="1600" kern="1200" dirty="0" smtClean="0">
                          <a:solidFill>
                            <a:schemeClr val="tx2"/>
                          </a:solidFill>
                          <a:effectLst/>
                          <a:latin typeface="+mn-lt"/>
                          <a:ea typeface="+mn-ea"/>
                          <a:cs typeface="+mn-cs"/>
                        </a:rPr>
                        <a:t>Snížit rozdíly v postavení žen a mužů na trhu práce</a:t>
                      </a:r>
                    </a:p>
                  </a:txBody>
                  <a:tcPr marL="91435" marR="91435" marT="45730" marB="45730" horzOverflow="overflow">
                    <a:solidFill>
                      <a:srgbClr val="C0C0C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cs-CZ" altLang="cs-CZ" sz="1600" kern="1200" dirty="0" smtClean="0">
                          <a:solidFill>
                            <a:schemeClr val="tx2"/>
                          </a:solidFill>
                          <a:effectLst/>
                          <a:latin typeface="+mn-lt"/>
                          <a:ea typeface="+mn-ea"/>
                          <a:cs typeface="+mn-cs"/>
                        </a:rPr>
                        <a:t>ženy ohrožené na trhu práce, rodiče</a:t>
                      </a:r>
                      <a:r>
                        <a:rPr lang="cs-CZ" altLang="cs-CZ" sz="1600" kern="1200" baseline="0" dirty="0" smtClean="0">
                          <a:solidFill>
                            <a:schemeClr val="tx2"/>
                          </a:solidFill>
                          <a:effectLst/>
                          <a:latin typeface="+mn-lt"/>
                          <a:ea typeface="+mn-ea"/>
                          <a:cs typeface="+mn-cs"/>
                        </a:rPr>
                        <a:t> s malými dětmi, osob pečující o jiné závislé osoby atd.</a:t>
                      </a:r>
                      <a:endParaRPr lang="cs-CZ" altLang="cs-CZ" sz="1600" kern="1200" dirty="0" smtClean="0">
                        <a:solidFill>
                          <a:schemeClr val="tx2"/>
                        </a:solidFill>
                        <a:effectLst/>
                        <a:latin typeface="+mn-lt"/>
                        <a:ea typeface="+mn-ea"/>
                        <a:cs typeface="+mn-cs"/>
                      </a:endParaRPr>
                    </a:p>
                  </a:txBody>
                  <a:tcPr marL="91435" marR="91435" marT="45730" marB="45730" horzOverflow="overflow">
                    <a:solidFill>
                      <a:srgbClr val="C0C0C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cs-CZ" altLang="cs-CZ" sz="1600" kern="1200" dirty="0" smtClean="0">
                          <a:solidFill>
                            <a:schemeClr val="tx2"/>
                          </a:solidFill>
                          <a:effectLst/>
                          <a:latin typeface="+mn-lt"/>
                          <a:ea typeface="+mn-ea"/>
                          <a:cs typeface="+mn-cs"/>
                        </a:rPr>
                        <a:t>Organizační složky státu a jimi zřízené příspěvkové organizace, zaměstnavatelé, kraje a </a:t>
                      </a:r>
                      <a:r>
                        <a:rPr lang="cs-CZ" altLang="cs-CZ" sz="1600" b="1" kern="1200" dirty="0" smtClean="0">
                          <a:solidFill>
                            <a:srgbClr val="C00000"/>
                          </a:solidFill>
                          <a:effectLst/>
                          <a:latin typeface="+mn-lt"/>
                          <a:ea typeface="+mn-ea"/>
                          <a:cs typeface="+mn-cs"/>
                        </a:rPr>
                        <a:t>obce</a:t>
                      </a:r>
                      <a:r>
                        <a:rPr lang="cs-CZ" altLang="cs-CZ" sz="1600" kern="1200" dirty="0" smtClean="0">
                          <a:solidFill>
                            <a:schemeClr val="tx2"/>
                          </a:solidFill>
                          <a:effectLst/>
                          <a:latin typeface="+mn-lt"/>
                          <a:ea typeface="+mn-ea"/>
                          <a:cs typeface="+mn-cs"/>
                        </a:rPr>
                        <a:t>, poradenské a vzdělávací instituce,  nestátní neziskové organizace, sociální partneři</a:t>
                      </a:r>
                    </a:p>
                  </a:txBody>
                  <a:tcPr marL="91435" marR="91435" marT="45730" marB="45730" horzOverflow="overflow">
                    <a:solidFill>
                      <a:srgbClr val="C0C0C0"/>
                    </a:solidFill>
                  </a:tcPr>
                </a:tc>
              </a:tr>
            </a:tbl>
          </a:graphicData>
        </a:graphic>
      </p:graphicFrame>
    </p:spTree>
    <p:extLst>
      <p:ext uri="{BB962C8B-B14F-4D97-AF65-F5344CB8AC3E}">
        <p14:creationId xmlns:p14="http://schemas.microsoft.com/office/powerpoint/2010/main" val="954918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683568" y="332656"/>
            <a:ext cx="8229600" cy="633413"/>
          </a:xfrm>
        </p:spPr>
        <p:txBody>
          <a:bodyPr/>
          <a:lstStyle/>
          <a:p>
            <a:pPr lvl="1"/>
            <a:r>
              <a:rPr lang="cs-CZ" sz="2800" b="1" dirty="0" smtClean="0">
                <a:solidFill>
                  <a:srgbClr val="C00000"/>
                </a:solidFill>
                <a:latin typeface="+mj-lt"/>
              </a:rPr>
              <a:t>PO2 </a:t>
            </a:r>
            <a:r>
              <a:rPr lang="cs-CZ" sz="2800" b="1" dirty="0">
                <a:solidFill>
                  <a:srgbClr val="C00000"/>
                </a:solidFill>
                <a:latin typeface="+mj-lt"/>
              </a:rPr>
              <a:t>Sociální začleňování a boj s chudobou  </a:t>
            </a:r>
            <a:endParaRPr lang="en-GB" sz="2800" b="1" noProof="0" dirty="0" smtClean="0">
              <a:solidFill>
                <a:srgbClr val="C00000"/>
              </a:solidFill>
              <a:latin typeface="+mj-lt"/>
            </a:endParaRPr>
          </a:p>
        </p:txBody>
      </p:sp>
      <p:sp>
        <p:nvSpPr>
          <p:cNvPr id="59395" name="Rectangle 1027"/>
          <p:cNvSpPr>
            <a:spLocks noGrp="1" noChangeArrowheads="1"/>
          </p:cNvSpPr>
          <p:nvPr>
            <p:ph idx="1"/>
          </p:nvPr>
        </p:nvSpPr>
        <p:spPr>
          <a:xfrm>
            <a:off x="611560" y="980728"/>
            <a:ext cx="8412162" cy="5472608"/>
          </a:xfrm>
        </p:spPr>
        <p:txBody>
          <a:bodyPr>
            <a:normAutofit/>
          </a:bodyPr>
          <a:lstStyle/>
          <a:p>
            <a:pPr marL="57150" indent="0">
              <a:lnSpc>
                <a:spcPct val="80000"/>
              </a:lnSpc>
              <a:spcAft>
                <a:spcPts val="600"/>
              </a:spcAft>
              <a:buNone/>
              <a:defRPr/>
            </a:pPr>
            <a:r>
              <a:rPr lang="cs-CZ" sz="2000" b="1" dirty="0" smtClean="0">
                <a:solidFill>
                  <a:schemeClr val="tx1"/>
                </a:solidFill>
                <a:cs typeface="Times New Roman" pitchFamily="18" charset="0"/>
              </a:rPr>
              <a:t>IP </a:t>
            </a:r>
            <a:r>
              <a:rPr lang="cs-CZ" sz="2000" b="1" dirty="0">
                <a:solidFill>
                  <a:schemeClr val="tx1"/>
                </a:solidFill>
                <a:cs typeface="Times New Roman" pitchFamily="18" charset="0"/>
              </a:rPr>
              <a:t>1 </a:t>
            </a:r>
            <a:r>
              <a:rPr lang="cs-CZ" sz="2000" b="1" dirty="0" smtClean="0">
                <a:solidFill>
                  <a:schemeClr val="tx1"/>
                </a:solidFill>
                <a:cs typeface="Times New Roman" pitchFamily="18" charset="0"/>
              </a:rPr>
              <a:t>Aktivní </a:t>
            </a:r>
            <a:r>
              <a:rPr lang="cs-CZ" sz="2000" b="1" dirty="0">
                <a:solidFill>
                  <a:schemeClr val="tx1"/>
                </a:solidFill>
                <a:cs typeface="Times New Roman" pitchFamily="18" charset="0"/>
              </a:rPr>
              <a:t>začleňování zejm. s cílem zvýšení zaměstnatelnosti </a:t>
            </a:r>
          </a:p>
          <a:p>
            <a:pPr lvl="0" indent="-285750">
              <a:lnSpc>
                <a:spcPct val="80000"/>
              </a:lnSpc>
              <a:spcAft>
                <a:spcPts val="600"/>
              </a:spcAft>
              <a:buFont typeface="Arial" pitchFamily="34" charset="0"/>
              <a:buChar char="•"/>
              <a:defRPr/>
            </a:pPr>
            <a:r>
              <a:rPr lang="cs-CZ" sz="1800" b="1" dirty="0" smtClean="0">
                <a:solidFill>
                  <a:schemeClr val="tx1"/>
                </a:solidFill>
                <a:cs typeface="Times New Roman" pitchFamily="18" charset="0"/>
              </a:rPr>
              <a:t>IP1 je zaměřena na </a:t>
            </a:r>
            <a:r>
              <a:rPr lang="cs-CZ" sz="1800" b="1" u="sng" dirty="0" smtClean="0">
                <a:solidFill>
                  <a:schemeClr val="tx1"/>
                </a:solidFill>
                <a:cs typeface="Times New Roman" pitchFamily="18" charset="0"/>
              </a:rPr>
              <a:t>klienty</a:t>
            </a:r>
            <a:r>
              <a:rPr lang="cs-CZ" sz="1800" b="1" dirty="0" smtClean="0">
                <a:solidFill>
                  <a:schemeClr val="tx1"/>
                </a:solidFill>
                <a:cs typeface="Times New Roman" pitchFamily="18" charset="0"/>
              </a:rPr>
              <a:t> sociálních služeb</a:t>
            </a:r>
          </a:p>
          <a:p>
            <a:pPr indent="-285750">
              <a:lnSpc>
                <a:spcPct val="80000"/>
              </a:lnSpc>
              <a:spcAft>
                <a:spcPts val="600"/>
              </a:spcAft>
              <a:buFont typeface="Arial" pitchFamily="34" charset="0"/>
              <a:buChar char="•"/>
              <a:defRPr/>
            </a:pPr>
            <a:r>
              <a:rPr lang="cs-CZ" sz="1800" dirty="0" smtClean="0">
                <a:solidFill>
                  <a:schemeClr val="tx1"/>
                </a:solidFill>
                <a:cs typeface="Times New Roman" pitchFamily="18" charset="0"/>
              </a:rPr>
              <a:t>Aktivity: </a:t>
            </a:r>
            <a:r>
              <a:rPr lang="cs-CZ" sz="1800" dirty="0">
                <a:solidFill>
                  <a:schemeClr val="tx1"/>
                </a:solidFill>
                <a:cs typeface="Times New Roman" pitchFamily="18" charset="0"/>
              </a:rPr>
              <a:t>sociální služby pro osoby sociálně vyloučené nebo ohrožené sociálním </a:t>
            </a:r>
            <a:r>
              <a:rPr lang="cs-CZ" sz="1800" dirty="0" smtClean="0">
                <a:solidFill>
                  <a:schemeClr val="tx1"/>
                </a:solidFill>
                <a:cs typeface="Times New Roman" pitchFamily="18" charset="0"/>
              </a:rPr>
              <a:t>vyloučením; </a:t>
            </a:r>
            <a:r>
              <a:rPr lang="cs-CZ" sz="1800" dirty="0">
                <a:solidFill>
                  <a:schemeClr val="tx1"/>
                </a:solidFill>
                <a:cs typeface="Times New Roman" pitchFamily="18" charset="0"/>
              </a:rPr>
              <a:t>vzdělávání a </a:t>
            </a:r>
            <a:r>
              <a:rPr lang="cs-CZ" sz="1800" dirty="0" smtClean="0">
                <a:solidFill>
                  <a:schemeClr val="tx1"/>
                </a:solidFill>
                <a:cs typeface="Times New Roman" pitchFamily="18" charset="0"/>
              </a:rPr>
              <a:t>poradenství; </a:t>
            </a:r>
            <a:r>
              <a:rPr lang="cs-CZ" sz="1800" dirty="0">
                <a:solidFill>
                  <a:schemeClr val="tx1"/>
                </a:solidFill>
                <a:cs typeface="Times New Roman" pitchFamily="18" charset="0"/>
              </a:rPr>
              <a:t>aktivizační a motivační </a:t>
            </a:r>
            <a:r>
              <a:rPr lang="cs-CZ" sz="1800" dirty="0" smtClean="0">
                <a:solidFill>
                  <a:schemeClr val="tx1"/>
                </a:solidFill>
                <a:cs typeface="Times New Roman" pitchFamily="18" charset="0"/>
              </a:rPr>
              <a:t>programy; </a:t>
            </a:r>
            <a:r>
              <a:rPr lang="cs-CZ" sz="1800" dirty="0">
                <a:solidFill>
                  <a:schemeClr val="tx1"/>
                </a:solidFill>
                <a:cs typeface="Times New Roman" pitchFamily="18" charset="0"/>
              </a:rPr>
              <a:t>programy pro osoby opouštějící ústavní </a:t>
            </a:r>
            <a:r>
              <a:rPr lang="cs-CZ" sz="1800" dirty="0" smtClean="0">
                <a:solidFill>
                  <a:schemeClr val="tx1"/>
                </a:solidFill>
                <a:cs typeface="Times New Roman" pitchFamily="18" charset="0"/>
              </a:rPr>
              <a:t>zařízení; </a:t>
            </a:r>
            <a:r>
              <a:rPr lang="cs-CZ" sz="1800" dirty="0">
                <a:solidFill>
                  <a:schemeClr val="tx1"/>
                </a:solidFill>
                <a:cs typeface="Times New Roman" pitchFamily="18" charset="0"/>
              </a:rPr>
              <a:t>programy sociálně právní ochrany; podpora služeb poskytovaných terénní a ambulantní </a:t>
            </a:r>
            <a:r>
              <a:rPr lang="cs-CZ" sz="1800" dirty="0" smtClean="0">
                <a:solidFill>
                  <a:schemeClr val="tx1"/>
                </a:solidFill>
                <a:cs typeface="Times New Roman" pitchFamily="18" charset="0"/>
              </a:rPr>
              <a:t>formou; </a:t>
            </a:r>
            <a:r>
              <a:rPr lang="cs-CZ" sz="1800" b="1" dirty="0">
                <a:solidFill>
                  <a:srgbClr val="C00000"/>
                </a:solidFill>
                <a:cs typeface="Times New Roman" pitchFamily="18" charset="0"/>
              </a:rPr>
              <a:t>podpora komunitních </a:t>
            </a:r>
            <a:r>
              <a:rPr lang="cs-CZ" sz="1800" b="1" dirty="0" smtClean="0">
                <a:solidFill>
                  <a:srgbClr val="C00000"/>
                </a:solidFill>
                <a:cs typeface="Times New Roman" pitchFamily="18" charset="0"/>
              </a:rPr>
              <a:t>služeb</a:t>
            </a:r>
          </a:p>
          <a:p>
            <a:pPr marL="57150" indent="0">
              <a:lnSpc>
                <a:spcPct val="80000"/>
              </a:lnSpc>
              <a:spcAft>
                <a:spcPts val="600"/>
              </a:spcAft>
              <a:buNone/>
              <a:defRPr/>
            </a:pPr>
            <a:endParaRPr lang="cs-CZ" sz="2000" b="1" dirty="0" smtClean="0">
              <a:solidFill>
                <a:schemeClr val="tx1"/>
              </a:solidFill>
              <a:cs typeface="Times New Roman" pitchFamily="18" charset="0"/>
            </a:endParaRPr>
          </a:p>
          <a:p>
            <a:pPr marL="57150" indent="0">
              <a:lnSpc>
                <a:spcPct val="80000"/>
              </a:lnSpc>
              <a:spcAft>
                <a:spcPts val="600"/>
              </a:spcAft>
              <a:buNone/>
              <a:defRPr/>
            </a:pPr>
            <a:r>
              <a:rPr lang="cs-CZ" sz="2000" b="1" dirty="0" smtClean="0">
                <a:solidFill>
                  <a:schemeClr val="tx1"/>
                </a:solidFill>
                <a:cs typeface="Times New Roman" pitchFamily="18" charset="0"/>
              </a:rPr>
              <a:t>IP </a:t>
            </a:r>
            <a:r>
              <a:rPr lang="cs-CZ" sz="2000" b="1" dirty="0">
                <a:solidFill>
                  <a:schemeClr val="tx1"/>
                </a:solidFill>
                <a:cs typeface="Times New Roman" pitchFamily="18" charset="0"/>
              </a:rPr>
              <a:t>2 Zlepšení přístupu k dostupným, udržitelným a kvalitním sociálním službám, včetně zdravotních a sociálních služeb obecného zájmu </a:t>
            </a:r>
            <a:endParaRPr lang="cs-CZ" sz="2000" b="1" dirty="0" smtClean="0">
              <a:solidFill>
                <a:schemeClr val="tx1"/>
              </a:solidFill>
              <a:cs typeface="Times New Roman" pitchFamily="18" charset="0"/>
            </a:endParaRPr>
          </a:p>
          <a:p>
            <a:pPr lvl="0" indent="-285750">
              <a:lnSpc>
                <a:spcPct val="80000"/>
              </a:lnSpc>
              <a:spcAft>
                <a:spcPts val="600"/>
              </a:spcAft>
              <a:buFont typeface="Arial" pitchFamily="34" charset="0"/>
              <a:buChar char="•"/>
              <a:defRPr/>
            </a:pPr>
            <a:r>
              <a:rPr lang="cs-CZ" sz="1800" b="1" dirty="0" smtClean="0">
                <a:solidFill>
                  <a:schemeClr val="tx1"/>
                </a:solidFill>
                <a:cs typeface="Times New Roman" pitchFamily="18" charset="0"/>
              </a:rPr>
              <a:t>IP2 </a:t>
            </a:r>
            <a:r>
              <a:rPr lang="cs-CZ" sz="1800" b="1" dirty="0">
                <a:solidFill>
                  <a:schemeClr val="tx1"/>
                </a:solidFill>
                <a:cs typeface="Times New Roman" pitchFamily="18" charset="0"/>
              </a:rPr>
              <a:t>je zaměřena na </a:t>
            </a:r>
            <a:r>
              <a:rPr lang="cs-CZ" sz="1800" b="1" u="sng" dirty="0" smtClean="0">
                <a:solidFill>
                  <a:schemeClr val="tx1"/>
                </a:solidFill>
                <a:cs typeface="Times New Roman" pitchFamily="18" charset="0"/>
              </a:rPr>
              <a:t>systém</a:t>
            </a:r>
            <a:r>
              <a:rPr lang="cs-CZ" sz="1800" b="1" dirty="0" smtClean="0">
                <a:solidFill>
                  <a:schemeClr val="tx1"/>
                </a:solidFill>
                <a:cs typeface="Times New Roman" pitchFamily="18" charset="0"/>
              </a:rPr>
              <a:t> </a:t>
            </a:r>
            <a:r>
              <a:rPr lang="cs-CZ" sz="1800" b="1" dirty="0">
                <a:solidFill>
                  <a:schemeClr val="tx1"/>
                </a:solidFill>
                <a:cs typeface="Times New Roman" pitchFamily="18" charset="0"/>
              </a:rPr>
              <a:t>sociálních </a:t>
            </a:r>
            <a:r>
              <a:rPr lang="cs-CZ" sz="1800" b="1" dirty="0" smtClean="0">
                <a:solidFill>
                  <a:schemeClr val="tx1"/>
                </a:solidFill>
                <a:cs typeface="Times New Roman" pitchFamily="18" charset="0"/>
              </a:rPr>
              <a:t>služeb</a:t>
            </a:r>
            <a:endParaRPr lang="cs-CZ" sz="1800" b="1" dirty="0">
              <a:solidFill>
                <a:schemeClr val="tx1"/>
              </a:solidFill>
              <a:cs typeface="Times New Roman" pitchFamily="18" charset="0"/>
            </a:endParaRPr>
          </a:p>
          <a:p>
            <a:pPr lvl="0" indent="-285750">
              <a:lnSpc>
                <a:spcPct val="80000"/>
              </a:lnSpc>
              <a:spcAft>
                <a:spcPts val="600"/>
              </a:spcAft>
              <a:buFont typeface="Arial" pitchFamily="34" charset="0"/>
              <a:buChar char="•"/>
              <a:defRPr/>
            </a:pPr>
            <a:r>
              <a:rPr lang="cs-CZ" sz="1800" dirty="0">
                <a:solidFill>
                  <a:schemeClr val="tx1"/>
                </a:solidFill>
                <a:cs typeface="Times New Roman" pitchFamily="18" charset="0"/>
              </a:rPr>
              <a:t>Aktivity</a:t>
            </a:r>
            <a:r>
              <a:rPr lang="cs-CZ" sz="1800" dirty="0" smtClean="0">
                <a:solidFill>
                  <a:schemeClr val="tx1"/>
                </a:solidFill>
                <a:cs typeface="Times New Roman" pitchFamily="18" charset="0"/>
              </a:rPr>
              <a:t>: transformace a </a:t>
            </a:r>
            <a:r>
              <a:rPr lang="cs-CZ" sz="1800" dirty="0" err="1">
                <a:solidFill>
                  <a:schemeClr val="tx1"/>
                </a:solidFill>
                <a:cs typeface="Times New Roman" pitchFamily="18" charset="0"/>
              </a:rPr>
              <a:t>deinstitucionalizace</a:t>
            </a:r>
            <a:r>
              <a:rPr lang="cs-CZ" sz="1800" dirty="0">
                <a:solidFill>
                  <a:schemeClr val="tx1"/>
                </a:solidFill>
                <a:cs typeface="Times New Roman" pitchFamily="18" charset="0"/>
              </a:rPr>
              <a:t> pobytových sociálních </a:t>
            </a:r>
            <a:r>
              <a:rPr lang="cs-CZ" sz="1800" dirty="0" smtClean="0">
                <a:solidFill>
                  <a:schemeClr val="tx1"/>
                </a:solidFill>
                <a:cs typeface="Times New Roman" pitchFamily="18" charset="0"/>
              </a:rPr>
              <a:t>služeb; </a:t>
            </a:r>
            <a:r>
              <a:rPr lang="cs-CZ" sz="1800" dirty="0">
                <a:solidFill>
                  <a:schemeClr val="tx1"/>
                </a:solidFill>
                <a:cs typeface="Times New Roman" pitchFamily="18" charset="0"/>
              </a:rPr>
              <a:t>zdravotnických služeb a zařízení ústavní péče o děti;  </a:t>
            </a:r>
            <a:r>
              <a:rPr lang="cs-CZ" sz="1800" dirty="0" smtClean="0">
                <a:solidFill>
                  <a:schemeClr val="tx1"/>
                </a:solidFill>
                <a:cs typeface="Times New Roman" pitchFamily="18" charset="0"/>
              </a:rPr>
              <a:t>zefektivňování procesů </a:t>
            </a:r>
            <a:r>
              <a:rPr lang="cs-CZ" sz="1800" dirty="0">
                <a:solidFill>
                  <a:schemeClr val="tx1"/>
                </a:solidFill>
                <a:cs typeface="Times New Roman" pitchFamily="18" charset="0"/>
              </a:rPr>
              <a:t>v sociálních </a:t>
            </a:r>
            <a:r>
              <a:rPr lang="cs-CZ" sz="1800" dirty="0" smtClean="0">
                <a:solidFill>
                  <a:schemeClr val="tx1"/>
                </a:solidFill>
                <a:cs typeface="Times New Roman" pitchFamily="18" charset="0"/>
              </a:rPr>
              <a:t>službách; podpora prevence </a:t>
            </a:r>
            <a:r>
              <a:rPr lang="cs-CZ" sz="1800" dirty="0">
                <a:solidFill>
                  <a:schemeClr val="tx1"/>
                </a:solidFill>
                <a:cs typeface="Times New Roman" pitchFamily="18" charset="0"/>
              </a:rPr>
              <a:t>a </a:t>
            </a:r>
            <a:r>
              <a:rPr lang="cs-CZ" sz="1800" dirty="0" smtClean="0">
                <a:solidFill>
                  <a:schemeClr val="tx1"/>
                </a:solidFill>
                <a:cs typeface="Times New Roman" pitchFamily="18" charset="0"/>
              </a:rPr>
              <a:t>včasné intervence; rozvoj a </a:t>
            </a:r>
            <a:r>
              <a:rPr lang="cs-CZ" sz="1800" dirty="0">
                <a:solidFill>
                  <a:schemeClr val="tx1"/>
                </a:solidFill>
                <a:cs typeface="Times New Roman" pitchFamily="18" charset="0"/>
              </a:rPr>
              <a:t>rozšiřování systémů kvality a  standardizace činností v sociálních službách; </a:t>
            </a:r>
            <a:r>
              <a:rPr lang="cs-CZ" sz="1800" dirty="0" smtClean="0">
                <a:solidFill>
                  <a:schemeClr val="tx1"/>
                </a:solidFill>
                <a:cs typeface="Times New Roman" pitchFamily="18" charset="0"/>
              </a:rPr>
              <a:t>podpora procesu </a:t>
            </a:r>
            <a:r>
              <a:rPr lang="cs-CZ" sz="1800" dirty="0">
                <a:solidFill>
                  <a:schemeClr val="tx1"/>
                </a:solidFill>
                <a:cs typeface="Times New Roman" pitchFamily="18" charset="0"/>
              </a:rPr>
              <a:t>střednědobého plánování služeb; vzdělávání pracovníků sociálních </a:t>
            </a:r>
            <a:r>
              <a:rPr lang="cs-CZ" sz="1800" dirty="0" smtClean="0">
                <a:solidFill>
                  <a:schemeClr val="tx1"/>
                </a:solidFill>
                <a:cs typeface="Times New Roman" pitchFamily="18" charset="0"/>
              </a:rPr>
              <a:t>služeb</a:t>
            </a:r>
          </a:p>
          <a:p>
            <a:pPr lvl="0" indent="-285750">
              <a:lnSpc>
                <a:spcPct val="80000"/>
              </a:lnSpc>
              <a:spcAft>
                <a:spcPts val="600"/>
              </a:spcAft>
              <a:buFont typeface="Arial" pitchFamily="34" charset="0"/>
              <a:buChar char="•"/>
              <a:defRPr/>
            </a:pPr>
            <a:r>
              <a:rPr lang="cs-CZ" sz="1800" b="1" dirty="0" smtClean="0">
                <a:solidFill>
                  <a:schemeClr val="tx1"/>
                </a:solidFill>
                <a:cs typeface="Times New Roman" pitchFamily="18" charset="0"/>
              </a:rPr>
              <a:t>Důraz bude kladen na </a:t>
            </a:r>
            <a:r>
              <a:rPr lang="cs-CZ" sz="1800" b="1" dirty="0" smtClean="0">
                <a:solidFill>
                  <a:srgbClr val="C00000"/>
                </a:solidFill>
                <a:cs typeface="Times New Roman" pitchFamily="18" charset="0"/>
              </a:rPr>
              <a:t>podporu komunitní sociální práce, </a:t>
            </a:r>
            <a:r>
              <a:rPr lang="cs-CZ" sz="1800" b="1" dirty="0" smtClean="0">
                <a:solidFill>
                  <a:schemeClr val="tx1"/>
                </a:solidFill>
                <a:cs typeface="Times New Roman" pitchFamily="18" charset="0"/>
              </a:rPr>
              <a:t>podporu specifických nástrojů k prevenci a</a:t>
            </a:r>
            <a:r>
              <a:rPr lang="cs-CZ" sz="1800" b="1" dirty="0" smtClean="0">
                <a:solidFill>
                  <a:srgbClr val="C00000"/>
                </a:solidFill>
                <a:cs typeface="Times New Roman" pitchFamily="18" charset="0"/>
              </a:rPr>
              <a:t> řešení problémů v sociálně vyloučených lokalitách, </a:t>
            </a:r>
            <a:r>
              <a:rPr lang="cs-CZ" sz="1800" b="1" dirty="0" smtClean="0">
                <a:solidFill>
                  <a:schemeClr val="tx1"/>
                </a:solidFill>
                <a:cs typeface="Times New Roman" pitchFamily="18" charset="0"/>
              </a:rPr>
              <a:t>zejména komunitní práce vč. </a:t>
            </a:r>
            <a:r>
              <a:rPr lang="cs-CZ" sz="1800" b="1" dirty="0" smtClean="0">
                <a:solidFill>
                  <a:srgbClr val="C00000"/>
                </a:solidFill>
                <a:cs typeface="Times New Roman" pitchFamily="18" charset="0"/>
              </a:rPr>
              <a:t>podpory koordinační role obcí.</a:t>
            </a:r>
            <a:endParaRPr lang="cs-CZ" sz="1800" b="1" dirty="0">
              <a:solidFill>
                <a:srgbClr val="C00000"/>
              </a:solidFill>
              <a:cs typeface="Times New Roman" pitchFamily="18" charset="0"/>
            </a:endParaRPr>
          </a:p>
          <a:p>
            <a:pPr indent="-285750">
              <a:lnSpc>
                <a:spcPct val="80000"/>
              </a:lnSpc>
              <a:spcAft>
                <a:spcPts val="600"/>
              </a:spcAft>
              <a:buFont typeface="Arial" pitchFamily="34" charset="0"/>
              <a:buChar char="•"/>
              <a:defRPr/>
            </a:pPr>
            <a:endParaRPr lang="cs-CZ" sz="1800" b="1" i="1" dirty="0">
              <a:solidFill>
                <a:srgbClr val="14407E"/>
              </a:solidFill>
              <a:cs typeface="Times New Roman" pitchFamily="18" charset="0"/>
            </a:endParaRPr>
          </a:p>
        </p:txBody>
      </p:sp>
    </p:spTree>
    <p:extLst>
      <p:ext uri="{BB962C8B-B14F-4D97-AF65-F5344CB8AC3E}">
        <p14:creationId xmlns:p14="http://schemas.microsoft.com/office/powerpoint/2010/main" val="4270969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rotWithShape="1">
          <a:blip r:embed="rId3">
            <a:duotone>
              <a:prstClr val="black"/>
              <a:srgbClr val="C00000">
                <a:tint val="45000"/>
                <a:satMod val="400000"/>
              </a:srgbClr>
            </a:duotone>
            <a:extLst>
              <a:ext uri="{28A0092B-C50C-407E-A947-70E740481C1C}">
                <a14:useLocalDpi xmlns:a14="http://schemas.microsoft.com/office/drawing/2010/main" val="0"/>
              </a:ext>
            </a:extLst>
          </a:blip>
          <a:srcRect b="24427"/>
          <a:stretch/>
        </p:blipFill>
        <p:spPr>
          <a:xfrm>
            <a:off x="395536" y="-1733"/>
            <a:ext cx="8343776" cy="1679613"/>
          </a:xfrm>
          <a:prstGeom prst="rect">
            <a:avLst/>
          </a:prstGeom>
        </p:spPr>
      </p:pic>
      <p:sp>
        <p:nvSpPr>
          <p:cNvPr id="4" name="TextovéPole 3"/>
          <p:cNvSpPr txBox="1"/>
          <p:nvPr/>
        </p:nvSpPr>
        <p:spPr>
          <a:xfrm>
            <a:off x="971600" y="838073"/>
            <a:ext cx="7128792" cy="461665"/>
          </a:xfrm>
          <a:prstGeom prst="rect">
            <a:avLst/>
          </a:prstGeom>
          <a:noFill/>
        </p:spPr>
        <p:txBody>
          <a:bodyPr wrap="square" rtlCol="0">
            <a:spAutoFit/>
          </a:bodyPr>
          <a:lstStyle/>
          <a:p>
            <a:pPr algn="ctr">
              <a:defRPr/>
            </a:pPr>
            <a:r>
              <a:rPr lang="cs-CZ" altLang="cs-CZ" sz="2400" b="1" dirty="0" smtClean="0">
                <a:solidFill>
                  <a:srgbClr val="C00000"/>
                </a:solidFill>
              </a:rPr>
              <a:t>Vybrané specifické cíle PO2</a:t>
            </a:r>
            <a:endParaRPr lang="nl-NL" sz="2400" b="1" dirty="0">
              <a:solidFill>
                <a:srgbClr val="C00000"/>
              </a:solidFill>
            </a:endParaRPr>
          </a:p>
        </p:txBody>
      </p:sp>
      <p:sp>
        <p:nvSpPr>
          <p:cNvPr id="5" name="TextovéPole 4"/>
          <p:cNvSpPr txBox="1"/>
          <p:nvPr/>
        </p:nvSpPr>
        <p:spPr>
          <a:xfrm>
            <a:off x="1040640" y="1677880"/>
            <a:ext cx="8208912" cy="3388620"/>
          </a:xfrm>
          <a:prstGeom prst="rect">
            <a:avLst/>
          </a:prstGeom>
          <a:noFill/>
        </p:spPr>
        <p:txBody>
          <a:bodyPr wrap="square" rtlCol="0">
            <a:spAutoFit/>
          </a:bodyPr>
          <a:lstStyle/>
          <a:p>
            <a:pPr lvl="1">
              <a:lnSpc>
                <a:spcPct val="115000"/>
              </a:lnSpc>
            </a:pPr>
            <a:endParaRPr lang="cs-CZ" sz="1400" dirty="0">
              <a:solidFill>
                <a:schemeClr val="tx2"/>
              </a:solidFill>
            </a:endParaRPr>
          </a:p>
          <a:p>
            <a:pPr marL="342900" indent="-342900">
              <a:buFont typeface="Wingdings" panose="05000000000000000000" pitchFamily="2" charset="2"/>
              <a:buChar char="Ø"/>
            </a:pPr>
            <a:endParaRPr lang="pl-PL" sz="1400" b="1" dirty="0">
              <a:solidFill>
                <a:schemeClr val="tx2"/>
              </a:solidFill>
            </a:endParaRPr>
          </a:p>
          <a:p>
            <a:pPr marL="342900" indent="-342900">
              <a:buFont typeface="+mj-lt"/>
              <a:buAutoNum type="arabicPeriod"/>
            </a:pPr>
            <a:endParaRPr lang="pl-PL" sz="1400" b="1" dirty="0" smtClean="0">
              <a:solidFill>
                <a:schemeClr val="tx2"/>
              </a:solidFill>
            </a:endParaRPr>
          </a:p>
          <a:p>
            <a:pPr marL="342900" indent="-342900">
              <a:buFont typeface="Wingdings" panose="05000000000000000000" pitchFamily="2" charset="2"/>
              <a:buChar char="Ø"/>
            </a:pPr>
            <a:endParaRPr lang="pl-PL" sz="1400" dirty="0">
              <a:solidFill>
                <a:schemeClr val="tx2"/>
              </a:solidFill>
            </a:endParaRPr>
          </a:p>
          <a:p>
            <a:pPr marL="342900" indent="-342900">
              <a:buFont typeface="+mj-lt"/>
              <a:buAutoNum type="arabicPeriod"/>
            </a:pPr>
            <a:endParaRPr lang="pl-PL" sz="1400" dirty="0">
              <a:solidFill>
                <a:schemeClr val="tx2"/>
              </a:solidFill>
            </a:endParaRPr>
          </a:p>
          <a:p>
            <a:pPr marL="342900" indent="-342900">
              <a:buFont typeface="+mj-lt"/>
              <a:buAutoNum type="arabicPeriod"/>
            </a:pPr>
            <a:endParaRPr lang="pl-PL" sz="1400" b="1" dirty="0">
              <a:solidFill>
                <a:schemeClr val="tx2"/>
              </a:solidFill>
            </a:endParaRPr>
          </a:p>
          <a:p>
            <a:pPr marL="342900" indent="-342900">
              <a:buFont typeface="+mj-lt"/>
              <a:buAutoNum type="arabicPeriod"/>
            </a:pPr>
            <a:endParaRPr lang="pl-PL" sz="1400" b="1" dirty="0">
              <a:solidFill>
                <a:schemeClr val="tx2"/>
              </a:solidFill>
            </a:endParaRPr>
          </a:p>
          <a:p>
            <a:pPr marL="342900" indent="-342900">
              <a:buFont typeface="Wingdings" panose="05000000000000000000" pitchFamily="2" charset="2"/>
              <a:buChar char="Ø"/>
            </a:pPr>
            <a:endParaRPr lang="pl-PL" sz="1400" b="1" dirty="0">
              <a:solidFill>
                <a:schemeClr val="tx2"/>
              </a:solidFill>
            </a:endParaRPr>
          </a:p>
          <a:p>
            <a:pPr marL="342900" indent="-342900">
              <a:buFont typeface="+mj-lt"/>
              <a:buAutoNum type="arabicPeriod"/>
            </a:pPr>
            <a:endParaRPr lang="pl-PL" sz="1400" b="1" dirty="0" smtClean="0">
              <a:solidFill>
                <a:schemeClr val="tx2"/>
              </a:solidFill>
            </a:endParaRPr>
          </a:p>
          <a:p>
            <a:endParaRPr lang="pl-PL" sz="1400" dirty="0" smtClean="0">
              <a:solidFill>
                <a:schemeClr val="tx2"/>
              </a:solidFill>
            </a:endParaRPr>
          </a:p>
          <a:p>
            <a:pPr marL="342900" indent="-342900">
              <a:buFont typeface="+mj-lt"/>
              <a:buAutoNum type="arabicPeriod"/>
            </a:pPr>
            <a:endParaRPr lang="pl-PL" sz="1400" dirty="0">
              <a:solidFill>
                <a:schemeClr val="tx2"/>
              </a:solidFill>
            </a:endParaRPr>
          </a:p>
          <a:p>
            <a:pPr marL="742950" lvl="1" indent="-285750">
              <a:lnSpc>
                <a:spcPct val="115000"/>
              </a:lnSpc>
              <a:spcAft>
                <a:spcPts val="0"/>
              </a:spcAft>
              <a:buFont typeface="Wingdings" panose="05000000000000000000" pitchFamily="2" charset="2"/>
              <a:buChar char="Ø"/>
            </a:pPr>
            <a:endParaRPr lang="cs-CZ" sz="1400" dirty="0" smtClean="0">
              <a:solidFill>
                <a:schemeClr val="tx2"/>
              </a:solidFill>
              <a:ea typeface="Calibri"/>
              <a:cs typeface="Times New Roman"/>
            </a:endParaRPr>
          </a:p>
          <a:p>
            <a:pPr marL="800100" lvl="1" indent="-342900">
              <a:buFont typeface="Wingdings" panose="05000000000000000000" pitchFamily="2" charset="2"/>
              <a:buChar char="Ø"/>
            </a:pPr>
            <a:endParaRPr lang="cs-CZ" sz="1400" dirty="0">
              <a:solidFill>
                <a:schemeClr val="tx2"/>
              </a:solidFill>
              <a:ea typeface="Calibri"/>
              <a:cs typeface="Times New Roman"/>
            </a:endParaRPr>
          </a:p>
          <a:p>
            <a:pPr marL="800100" lvl="1" indent="-342900">
              <a:buFont typeface="Wingdings" panose="05000000000000000000" pitchFamily="2" charset="2"/>
              <a:buChar char="Ø"/>
            </a:pPr>
            <a:endParaRPr lang="cs-CZ" sz="1400" dirty="0">
              <a:solidFill>
                <a:schemeClr val="tx2"/>
              </a:solidFill>
              <a:ea typeface="Calibri"/>
              <a:cs typeface="Times New Roman"/>
            </a:endParaRPr>
          </a:p>
          <a:p>
            <a:pPr marL="800100" lvl="1" indent="-342900">
              <a:buFont typeface="Wingdings" panose="05000000000000000000" pitchFamily="2" charset="2"/>
              <a:buChar char="Ø"/>
            </a:pPr>
            <a:endParaRPr lang="cs-CZ" sz="1400" dirty="0"/>
          </a:p>
        </p:txBody>
      </p:sp>
      <p:sp>
        <p:nvSpPr>
          <p:cNvPr id="8" name="Zástupný symbol pro obsah 4"/>
          <p:cNvSpPr txBox="1">
            <a:spLocks/>
          </p:cNvSpPr>
          <p:nvPr/>
        </p:nvSpPr>
        <p:spPr>
          <a:xfrm>
            <a:off x="462968" y="1556792"/>
            <a:ext cx="8208912" cy="475252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altLang="cs-CZ" sz="2000" dirty="0" smtClean="0">
              <a:solidFill>
                <a:srgbClr val="14407E"/>
              </a:solidFill>
              <a:cs typeface="Times New Roman" pitchFamily="18" charset="0"/>
            </a:endParaRPr>
          </a:p>
          <a:p>
            <a:endParaRPr lang="cs-CZ" sz="2000" dirty="0"/>
          </a:p>
        </p:txBody>
      </p:sp>
      <p:graphicFrame>
        <p:nvGraphicFramePr>
          <p:cNvPr id="7" name="Zástupný symbol pro obsah 4"/>
          <p:cNvGraphicFramePr>
            <a:graphicFrameLocks/>
          </p:cNvGraphicFramePr>
          <p:nvPr>
            <p:extLst>
              <p:ext uri="{D42A27DB-BD31-4B8C-83A1-F6EECF244321}">
                <p14:modId xmlns:p14="http://schemas.microsoft.com/office/powerpoint/2010/main" val="3979614084"/>
              </p:ext>
            </p:extLst>
          </p:nvPr>
        </p:nvGraphicFramePr>
        <p:xfrm>
          <a:off x="755576" y="1677880"/>
          <a:ext cx="7560840" cy="4358676"/>
        </p:xfrm>
        <a:graphic>
          <a:graphicData uri="http://schemas.openxmlformats.org/drawingml/2006/table">
            <a:tbl>
              <a:tblPr firstRow="1" bandRow="1">
                <a:tableStyleId>{21E4AEA4-8DFA-4A89-87EB-49C32662AFE0}</a:tableStyleId>
              </a:tblPr>
              <a:tblGrid>
                <a:gridCol w="746820"/>
                <a:gridCol w="1989484"/>
                <a:gridCol w="1814051"/>
                <a:gridCol w="3010485"/>
              </a:tblGrid>
              <a:tr h="51547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b="1" kern="1200" dirty="0" smtClean="0">
                          <a:solidFill>
                            <a:schemeClr val="lt1"/>
                          </a:solidFill>
                          <a:latin typeface="+mn-lt"/>
                          <a:ea typeface="+mn-ea"/>
                          <a:cs typeface="+mn-cs"/>
                        </a:rPr>
                        <a:t>Specifický cíl</a:t>
                      </a:r>
                    </a:p>
                    <a:p>
                      <a:endParaRPr lang="cs-CZ" sz="1800" dirty="0"/>
                    </a:p>
                  </a:txBody>
                  <a:tcPr marL="91435" marR="91435" marT="45729" marB="45729">
                    <a:solidFill>
                      <a:srgbClr val="516C8A"/>
                    </a:solidFill>
                  </a:tcPr>
                </a:tc>
                <a:tc hMerge="1">
                  <a:txBody>
                    <a:bodyPr/>
                    <a:lstStyle/>
                    <a:p>
                      <a:endParaRPr lang="cs-CZ"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smtClean="0"/>
                        <a:t>Cílové skupiny</a:t>
                      </a:r>
                    </a:p>
                    <a:p>
                      <a:endParaRPr lang="cs-CZ" sz="1800" dirty="0"/>
                    </a:p>
                  </a:txBody>
                  <a:tcPr marL="91435" marR="91435" marT="45729" marB="45729">
                    <a:solidFill>
                      <a:srgbClr val="516C8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dirty="0" smtClean="0"/>
                        <a:t>Příjemci</a:t>
                      </a:r>
                    </a:p>
                    <a:p>
                      <a:endParaRPr lang="cs-CZ" sz="1800" dirty="0"/>
                    </a:p>
                  </a:txBody>
                  <a:tcPr marL="91435" marR="91435" marT="45729" marB="45729">
                    <a:solidFill>
                      <a:srgbClr val="516C8A"/>
                    </a:solidFill>
                  </a:tcPr>
                </a:tc>
              </a:tr>
              <a:tr h="1644589">
                <a:tc>
                  <a:txBody>
                    <a:bodyPr/>
                    <a:lstStyle/>
                    <a:p>
                      <a:r>
                        <a:rPr lang="cs-CZ" sz="1600" kern="1200" dirty="0" smtClean="0">
                          <a:solidFill>
                            <a:schemeClr val="tx2"/>
                          </a:solidFill>
                          <a:effectLst/>
                          <a:latin typeface="+mn-lt"/>
                          <a:ea typeface="+mn-ea"/>
                          <a:cs typeface="+mn-cs"/>
                        </a:rPr>
                        <a:t>2.1. 1</a:t>
                      </a:r>
                      <a:endParaRPr lang="cs-CZ" sz="1600" kern="1200" dirty="0">
                        <a:solidFill>
                          <a:schemeClr val="tx2"/>
                        </a:solidFill>
                        <a:effectLst/>
                        <a:latin typeface="+mn-lt"/>
                        <a:ea typeface="+mn-ea"/>
                        <a:cs typeface="+mn-cs"/>
                      </a:endParaRPr>
                    </a:p>
                  </a:txBody>
                  <a:tcPr marL="91435" marR="91435" marT="45729" marB="45729">
                    <a:solidFill>
                      <a:srgbClr val="EAEAEA"/>
                    </a:solidFill>
                  </a:tcPr>
                </a:tc>
                <a:tc>
                  <a:txBody>
                    <a:bodyPr/>
                    <a:lstStyle/>
                    <a:p>
                      <a:r>
                        <a:rPr lang="cs-CZ" sz="1600" kern="1200" dirty="0" smtClean="0">
                          <a:solidFill>
                            <a:schemeClr val="tx2"/>
                          </a:solidFill>
                          <a:effectLst/>
                          <a:latin typeface="+mn-lt"/>
                          <a:ea typeface="+mn-ea"/>
                          <a:cs typeface="+mn-cs"/>
                        </a:rPr>
                        <a:t>Zvýšit</a:t>
                      </a:r>
                      <a:r>
                        <a:rPr lang="cs-CZ" sz="1600" kern="1200" baseline="0" dirty="0" smtClean="0">
                          <a:solidFill>
                            <a:schemeClr val="tx2"/>
                          </a:solidFill>
                          <a:effectLst/>
                          <a:latin typeface="+mn-lt"/>
                          <a:ea typeface="+mn-ea"/>
                          <a:cs typeface="+mn-cs"/>
                        </a:rPr>
                        <a:t> uplatnitelnost osob ohrožených sociálním vyloučením nebo sociálně vyloučených ve společnosti a na trhu práce</a:t>
                      </a:r>
                      <a:endParaRPr lang="cs-CZ" sz="1600" kern="1200" dirty="0">
                        <a:solidFill>
                          <a:schemeClr val="tx2"/>
                        </a:solidFill>
                        <a:effectLst/>
                        <a:latin typeface="+mn-lt"/>
                        <a:ea typeface="+mn-ea"/>
                        <a:cs typeface="+mn-cs"/>
                      </a:endParaRPr>
                    </a:p>
                  </a:txBody>
                  <a:tcPr marL="91435" marR="91435" marT="45729" marB="45729">
                    <a:solidFill>
                      <a:srgbClr val="EAEAEA"/>
                    </a:solidFill>
                  </a:tcPr>
                </a:tc>
                <a:tc rowSpan="2">
                  <a:txBody>
                    <a:bodyPr/>
                    <a:lstStyle/>
                    <a:p>
                      <a:r>
                        <a:rPr lang="cs-CZ" sz="1400" kern="1200" dirty="0" smtClean="0">
                          <a:solidFill>
                            <a:schemeClr val="tx2"/>
                          </a:solidFill>
                          <a:effectLst/>
                          <a:latin typeface="+mn-lt"/>
                          <a:ea typeface="+mn-ea"/>
                          <a:cs typeface="+mn-cs"/>
                        </a:rPr>
                        <a:t>Osoby sociálně vyloučené a osoby sociálním vyloučením ohrožené; zejména znevýhodněné skupiny obyvatel (OZP, menšiny, bezdomovci, rodiče samoživitelé, osoby</a:t>
                      </a:r>
                      <a:r>
                        <a:rPr lang="cs-CZ" sz="1400" kern="1200" baseline="0" dirty="0" smtClean="0">
                          <a:solidFill>
                            <a:schemeClr val="tx2"/>
                          </a:solidFill>
                          <a:effectLst/>
                          <a:latin typeface="+mn-lt"/>
                          <a:ea typeface="+mn-ea"/>
                          <a:cs typeface="+mn-cs"/>
                        </a:rPr>
                        <a:t> dlouhodobě či opakovaně nezaměstnané, osoby ve nebo po výkonu trestu, osoby opouštějící institucionální zařízení, atd.).</a:t>
                      </a:r>
                      <a:endParaRPr lang="cs-CZ" sz="1400" kern="1200" dirty="0">
                        <a:solidFill>
                          <a:schemeClr val="tx2"/>
                        </a:solidFill>
                        <a:effectLst/>
                        <a:latin typeface="+mn-lt"/>
                        <a:ea typeface="+mn-ea"/>
                        <a:cs typeface="+mn-cs"/>
                      </a:endParaRPr>
                    </a:p>
                  </a:txBody>
                  <a:tcPr marL="91435" marR="91435" marT="45729" marB="45729">
                    <a:solidFill>
                      <a:srgbClr val="EAEAEA"/>
                    </a:solidFill>
                  </a:tcPr>
                </a:tc>
                <a:tc rowSpan="2">
                  <a:txBody>
                    <a:bodyPr/>
                    <a:lstStyle/>
                    <a:p>
                      <a:pPr algn="l"/>
                      <a:r>
                        <a:rPr lang="cs-CZ" sz="1600" kern="1200" dirty="0" smtClean="0">
                          <a:solidFill>
                            <a:schemeClr val="tx2"/>
                          </a:solidFill>
                          <a:effectLst/>
                          <a:latin typeface="+mn-lt"/>
                          <a:ea typeface="+mn-ea"/>
                          <a:cs typeface="+mn-cs"/>
                        </a:rPr>
                        <a:t>Poskytovatelé</a:t>
                      </a:r>
                      <a:r>
                        <a:rPr lang="cs-CZ" sz="1600" kern="1200" baseline="0" dirty="0" smtClean="0">
                          <a:solidFill>
                            <a:schemeClr val="tx2"/>
                          </a:solidFill>
                          <a:effectLst/>
                          <a:latin typeface="+mn-lt"/>
                          <a:ea typeface="+mn-ea"/>
                          <a:cs typeface="+mn-cs"/>
                        </a:rPr>
                        <a:t> služeb, kraje, </a:t>
                      </a:r>
                      <a:r>
                        <a:rPr lang="cs-CZ" sz="1600" b="1" kern="1200" baseline="0" dirty="0" smtClean="0">
                          <a:solidFill>
                            <a:srgbClr val="C00000"/>
                          </a:solidFill>
                          <a:effectLst/>
                          <a:latin typeface="+mn-lt"/>
                          <a:ea typeface="+mn-ea"/>
                          <a:cs typeface="+mn-cs"/>
                        </a:rPr>
                        <a:t>obce a jimi zřizované organizace, svazky obcí, </a:t>
                      </a:r>
                      <a:r>
                        <a:rPr lang="cs-CZ" sz="1600" kern="1200" baseline="0" dirty="0" smtClean="0">
                          <a:solidFill>
                            <a:schemeClr val="tx2"/>
                          </a:solidFill>
                          <a:effectLst/>
                          <a:latin typeface="+mn-lt"/>
                          <a:ea typeface="+mn-ea"/>
                          <a:cs typeface="+mn-cs"/>
                        </a:rPr>
                        <a:t>MPSV a jim řízení/zřízené organizace, NNO, zaměstnavatelé, sociální podniky, školy a školská zařízení, výzkumné a vzdělávací instituce, atd.</a:t>
                      </a:r>
                      <a:endParaRPr lang="cs-CZ" sz="1600" kern="1200" dirty="0">
                        <a:solidFill>
                          <a:schemeClr val="tx2"/>
                        </a:solidFill>
                        <a:effectLst/>
                        <a:latin typeface="+mn-lt"/>
                        <a:ea typeface="+mn-ea"/>
                        <a:cs typeface="+mn-cs"/>
                      </a:endParaRPr>
                    </a:p>
                  </a:txBody>
                  <a:tcPr marL="91435" marR="91435" marT="45729" marB="45729">
                    <a:solidFill>
                      <a:srgbClr val="EAEAEA"/>
                    </a:solidFill>
                  </a:tcPr>
                </a:tc>
              </a:tr>
              <a:tr h="1403516">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cs-CZ" altLang="cs-CZ" sz="1600" kern="1200" dirty="0" smtClean="0">
                          <a:solidFill>
                            <a:schemeClr val="tx2"/>
                          </a:solidFill>
                          <a:effectLst/>
                          <a:latin typeface="+mn-lt"/>
                          <a:ea typeface="+mn-ea"/>
                          <a:cs typeface="+mn-cs"/>
                        </a:rPr>
                        <a:t>2.1.2</a:t>
                      </a:r>
                    </a:p>
                  </a:txBody>
                  <a:tcPr marL="91435" marR="91435" marT="45730" marB="45730" horzOverflow="overflow">
                    <a:solidFill>
                      <a:srgbClr val="C0C0C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cs-CZ" altLang="cs-CZ" sz="1600" kern="1200" dirty="0" smtClean="0">
                          <a:solidFill>
                            <a:schemeClr val="tx2"/>
                          </a:solidFill>
                          <a:effectLst/>
                          <a:latin typeface="+mn-lt"/>
                          <a:ea typeface="+mn-ea"/>
                          <a:cs typeface="+mn-cs"/>
                        </a:rPr>
                        <a:t>Rozvoj sektoru sociální ekonomiky</a:t>
                      </a:r>
                    </a:p>
                  </a:txBody>
                  <a:tcPr marL="91435" marR="91435" marT="45730" marB="45730" horzOverflow="overflow">
                    <a:solidFill>
                      <a:srgbClr val="C0C0C0"/>
                    </a:solidFill>
                  </a:tcPr>
                </a:tc>
                <a:tc vMerge="1">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lang="cs-CZ" altLang="cs-CZ" sz="1600" kern="1200" dirty="0" smtClean="0">
                        <a:solidFill>
                          <a:schemeClr val="tx2"/>
                        </a:solidFill>
                        <a:effectLst/>
                        <a:latin typeface="+mn-lt"/>
                        <a:ea typeface="+mn-ea"/>
                        <a:cs typeface="+mn-cs"/>
                      </a:endParaRPr>
                    </a:p>
                  </a:txBody>
                  <a:tcPr marL="91435" marR="91435" marT="45730" marB="45730" horzOverflow="overflow">
                    <a:solidFill>
                      <a:srgbClr val="C0C0C0"/>
                    </a:solidFill>
                  </a:tcPr>
                </a:tc>
                <a:tc vMerge="1">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lang="cs-CZ" altLang="cs-CZ" sz="1600" kern="1200" dirty="0" smtClean="0">
                        <a:solidFill>
                          <a:schemeClr val="tx2"/>
                        </a:solidFill>
                        <a:effectLst/>
                        <a:latin typeface="+mn-lt"/>
                        <a:ea typeface="+mn-ea"/>
                        <a:cs typeface="+mn-cs"/>
                      </a:endParaRPr>
                    </a:p>
                  </a:txBody>
                  <a:tcPr marL="91435" marR="91435" marT="45730" marB="45730" horzOverflow="overflow">
                    <a:solidFill>
                      <a:srgbClr val="C0C0C0"/>
                    </a:solidFill>
                  </a:tcPr>
                </a:tc>
              </a:tr>
            </a:tbl>
          </a:graphicData>
        </a:graphic>
      </p:graphicFrame>
    </p:spTree>
    <p:extLst>
      <p:ext uri="{BB962C8B-B14F-4D97-AF65-F5344CB8AC3E}">
        <p14:creationId xmlns:p14="http://schemas.microsoft.com/office/powerpoint/2010/main" val="17546164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ovinový papír">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394</TotalTime>
  <Words>1815</Words>
  <Application>Microsoft Office PowerPoint</Application>
  <PresentationFormat>Předvádění na obrazovce (4:3)</PresentationFormat>
  <Paragraphs>401</Paragraphs>
  <Slides>28</Slides>
  <Notes>8</Notes>
  <HiddenSlides>0</HiddenSlides>
  <MMClips>0</MMClips>
  <ScaleCrop>false</ScaleCrop>
  <HeadingPairs>
    <vt:vector size="4" baseType="variant">
      <vt:variant>
        <vt:lpstr>Motiv</vt:lpstr>
      </vt:variant>
      <vt:variant>
        <vt:i4>1</vt:i4>
      </vt:variant>
      <vt:variant>
        <vt:lpstr>Nadpisy snímků</vt:lpstr>
      </vt:variant>
      <vt:variant>
        <vt:i4>28</vt:i4>
      </vt:variant>
    </vt:vector>
  </HeadingPairs>
  <TitlesOfParts>
    <vt:vector size="29" baseType="lpstr">
      <vt:lpstr>Novinový papír</vt:lpstr>
      <vt:lpstr>Jak mohou obce využít nový Operační program Zaměstnanost</vt:lpstr>
      <vt:lpstr>PROJEKTY  FINANCOVANÉ                                                                  Z EVROPSKÉHO SOCIÁLNÍHO FONDU (ESF)  PROSTŘEDNICTVÍM OPERAČNÍCH PROGRAMŮ  - OP LZZ (2007 – 2013)  - OPZ (2014 – 2020)</vt:lpstr>
      <vt:lpstr>Prezentace aplikace PowerPoint</vt:lpstr>
      <vt:lpstr>Aktuálně</vt:lpstr>
      <vt:lpstr>Prezentace aplikace PowerPoint</vt:lpstr>
      <vt:lpstr>Prezentace aplikace PowerPoint</vt:lpstr>
      <vt:lpstr>Prezentace aplikace PowerPoint</vt:lpstr>
      <vt:lpstr>PO2 Sociální začleňování a boj s chudobou  </vt:lpstr>
      <vt:lpstr>Prezentace aplikace PowerPoint</vt:lpstr>
      <vt:lpstr>PO2 Sociální začleňování a boj s chudobou  </vt:lpstr>
      <vt:lpstr>Prezentace aplikace PowerPoint</vt:lpstr>
      <vt:lpstr>PO3 Sociální inovace a mezinárodní spolupráce  </vt:lpstr>
      <vt:lpstr>PO4 Efektivní veřejná správa</vt:lpstr>
      <vt:lpstr>VÍCE INFORMACÍ NA:  www.esfcr.cz </vt:lpstr>
      <vt:lpstr>Prezentace aplikace PowerPoint</vt:lpstr>
      <vt:lpstr> www.esfcr.cz </vt:lpstr>
      <vt:lpstr>Sociální podnikání</vt:lpstr>
      <vt:lpstr>Sociální podnikání</vt:lpstr>
      <vt:lpstr>Sociální podnikání</vt:lpstr>
      <vt:lpstr>Připravovaný zákon                                o sociálním podnikání</vt:lpstr>
      <vt:lpstr>Sociální podnikání</vt:lpstr>
      <vt:lpstr>Sociální podnikání</vt:lpstr>
      <vt:lpstr>Podpora sociálního podnikání</vt:lpstr>
      <vt:lpstr>Podpora sociálního podnikání v OPZ</vt:lpstr>
      <vt:lpstr>Podpora sociálního podnikání v OPZ</vt:lpstr>
      <vt:lpstr>Zkušenosti z op lzz</vt:lpstr>
      <vt:lpstr>Doporučení pro OPZ</vt:lpstr>
      <vt:lpstr>Děkuji za pozornost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Uhrovi</dc:creator>
  <cp:lastModifiedBy>kapa</cp:lastModifiedBy>
  <cp:revision>33</cp:revision>
  <cp:lastPrinted>2015-04-15T13:33:24Z</cp:lastPrinted>
  <dcterms:created xsi:type="dcterms:W3CDTF">2015-04-13T16:31:25Z</dcterms:created>
  <dcterms:modified xsi:type="dcterms:W3CDTF">2015-04-27T10:57:13Z</dcterms:modified>
</cp:coreProperties>
</file>