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257" r:id="rId3"/>
    <p:sldId id="269" r:id="rId4"/>
    <p:sldId id="270" r:id="rId5"/>
    <p:sldId id="258" r:id="rId6"/>
    <p:sldId id="259" r:id="rId7"/>
    <p:sldId id="262" r:id="rId8"/>
    <p:sldId id="277" r:id="rId9"/>
    <p:sldId id="264" r:id="rId10"/>
    <p:sldId id="271" r:id="rId11"/>
    <p:sldId id="265" r:id="rId12"/>
    <p:sldId id="274" r:id="rId13"/>
    <p:sldId id="275" r:id="rId14"/>
    <p:sldId id="276" r:id="rId15"/>
    <p:sldId id="268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8E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9A494-FB73-4C5D-93FF-A5F105B41A45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8D84C-3122-4AE8-8049-EE50D22A4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009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368B2-4102-453F-989D-624E2DE4335F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23BC-4EE0-410A-8F6F-F431EAEA5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7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565FE-3E11-4AF7-A59D-4355AB136EA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0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565FE-3E11-4AF7-A59D-4355AB136EA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09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41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9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6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27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0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8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54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5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FB28E-AEA5-4DC8-AD6D-4A6E488ECA1E}" type="datetimeFigureOut">
              <a:rPr lang="cs-CZ" smtClean="0"/>
              <a:t>12. 04. 2017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2512-CC0F-44A5-8E36-E87F427FB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5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onitor.statnipokladna.cz/2016/obce/detail/0030002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243" y="1016653"/>
            <a:ext cx="11651530" cy="29426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VLIV  ZÁKONA </a:t>
            </a:r>
            <a:br>
              <a:rPr lang="cs-CZ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cs-CZ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 ROZPOČTOVÉ  ODPOVĚDNOSTI  NA  ZADLUŽOVÁNÍ  OBCÍ</a:t>
            </a:r>
            <a:r>
              <a:rPr lang="cs-CZ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cs-CZ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72759"/>
            <a:ext cx="10515600" cy="309989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2400" b="1" dirty="0" smtClean="0"/>
              <a:t>Doc</a:t>
            </a:r>
            <a:r>
              <a:rPr lang="cs-CZ" sz="2400" b="1" dirty="0" smtClean="0"/>
              <a:t>. Ing. Petr Tománek, CSc.</a:t>
            </a:r>
          </a:p>
          <a:p>
            <a:pPr marL="0" indent="0" algn="ctr">
              <a:buNone/>
            </a:pPr>
            <a:r>
              <a:rPr lang="cs-CZ" sz="1400" b="1" dirty="0" smtClean="0"/>
              <a:t>Katedra veřejné ekonomiky, Ekonomická fakulta VŠB – TU Ostrava</a:t>
            </a:r>
          </a:p>
          <a:p>
            <a:pPr marL="0" indent="0" algn="ctr">
              <a:buNone/>
            </a:pPr>
            <a:r>
              <a:rPr lang="cs-CZ" sz="1800" dirty="0"/>
              <a:t>p</a:t>
            </a:r>
            <a:r>
              <a:rPr lang="cs-CZ" sz="1800" dirty="0" smtClean="0"/>
              <a:t>etr.tomanek@vsb.cz</a:t>
            </a:r>
            <a:endParaRPr lang="cs-CZ" sz="1800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1400" dirty="0" smtClean="0"/>
              <a:t>Ostrava, KÚ MSK, 19</a:t>
            </a:r>
            <a:r>
              <a:rPr lang="cs-CZ" sz="1400" dirty="0"/>
              <a:t>. 4. 2017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9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367" y="930875"/>
            <a:ext cx="11211697" cy="1861751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droj </a:t>
            </a:r>
            <a:r>
              <a:rPr lang="cs-CZ" dirty="0" smtClean="0">
                <a:solidFill>
                  <a:srgbClr val="FF0000"/>
                </a:solidFill>
              </a:rPr>
              <a:t>informací </a:t>
            </a:r>
            <a:r>
              <a:rPr lang="cs-CZ" dirty="0" smtClean="0"/>
              <a:t>pro stanovení minimálních splátek dluhu každé obce na </a:t>
            </a:r>
            <a:r>
              <a:rPr lang="cs-CZ" dirty="0" smtClean="0"/>
              <a:t>„Monitor“ (</a:t>
            </a:r>
            <a:r>
              <a:rPr lang="cs-CZ" dirty="0" smtClean="0"/>
              <a:t>www stránky </a:t>
            </a:r>
            <a:r>
              <a:rPr lang="cs-CZ" dirty="0" smtClean="0"/>
              <a:t>MF ČR)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10465"/>
            <a:ext cx="10515600" cy="276649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monitor.statnipokladna.cz/2016/obce/detail/00300021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(záložka rozpočtová odpovědnost, lze zjistit pro každou obec a rok nutnou minimální splátku </a:t>
            </a:r>
            <a:r>
              <a:rPr lang="cs-CZ" dirty="0" smtClean="0"/>
              <a:t>dluhu </a:t>
            </a:r>
            <a:r>
              <a:rPr lang="cs-CZ" sz="2000" dirty="0" smtClean="0"/>
              <a:t>(ex post pro schvalování rozpočtu na další rok)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5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Nemotechnická</a:t>
            </a:r>
            <a:r>
              <a:rPr lang="cs-CZ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pomůcka pro kontrolu plnění podmínek zadluženosti obce (zjednodušení </a:t>
            </a:r>
            <a:r>
              <a:rPr lang="cs-CZ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hodnocení):</a:t>
            </a:r>
            <a:endParaRPr lang="cs-CZ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44763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1. krok: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/>
              <a:t>C</a:t>
            </a:r>
            <a:r>
              <a:rPr lang="cs-CZ" b="1" dirty="0" smtClean="0"/>
              <a:t>elkový dluh obce na počátku roku (na konci minulého roku) (D) podělit 20 </a:t>
            </a:r>
            <a:r>
              <a:rPr lang="cs-CZ" b="1" dirty="0" smtClean="0"/>
              <a:t>a zjistit splátku (S</a:t>
            </a:r>
            <a:r>
              <a:rPr lang="cs-CZ" b="1" dirty="0"/>
              <a:t>) </a:t>
            </a:r>
            <a:r>
              <a:rPr lang="cs-CZ" b="1" dirty="0" smtClean="0"/>
              <a:t>( S  =  D / 20 ): </a:t>
            </a:r>
            <a:endParaRPr lang="cs-CZ" b="1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= Pokud skutečná splátka jistin dluhu v daném roce (</a:t>
            </a:r>
            <a:r>
              <a:rPr lang="cs-CZ" dirty="0" err="1" smtClean="0"/>
              <a:t>Sj</a:t>
            </a:r>
            <a:r>
              <a:rPr lang="cs-CZ" dirty="0" smtClean="0"/>
              <a:t>) je vyšší </a:t>
            </a:r>
            <a:r>
              <a:rPr lang="cs-CZ" dirty="0" smtClean="0"/>
              <a:t>než tato 	hodnota </a:t>
            </a:r>
            <a:r>
              <a:rPr lang="cs-CZ" b="1" dirty="0" smtClean="0"/>
              <a:t>S</a:t>
            </a:r>
            <a:r>
              <a:rPr lang="cs-CZ" dirty="0" smtClean="0"/>
              <a:t> (</a:t>
            </a:r>
            <a:r>
              <a:rPr lang="cs-CZ" dirty="0" err="1" smtClean="0"/>
              <a:t>Sj</a:t>
            </a:r>
            <a:r>
              <a:rPr lang="cs-CZ" dirty="0" smtClean="0"/>
              <a:t> </a:t>
            </a:r>
            <a:r>
              <a:rPr lang="en-US" dirty="0" smtClean="0"/>
              <a:t>&gt; </a:t>
            </a:r>
            <a:r>
              <a:rPr lang="cs-CZ" dirty="0" smtClean="0"/>
              <a:t>S) je kritérium plněno </a:t>
            </a:r>
            <a:r>
              <a:rPr lang="cs-CZ" b="1" dirty="0" smtClean="0"/>
              <a:t>(není nutno nic dále 	zjišťovat).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sz="1900" dirty="0" smtClean="0">
                <a:solidFill>
                  <a:srgbClr val="00B050"/>
                </a:solidFill>
              </a:rPr>
              <a:t>Poznámka: </a:t>
            </a:r>
            <a:r>
              <a:rPr lang="cs-CZ" sz="1900" dirty="0" smtClean="0">
                <a:solidFill>
                  <a:srgbClr val="00B050"/>
                </a:solidFill>
              </a:rPr>
              <a:t>Podmínky </a:t>
            </a:r>
            <a:r>
              <a:rPr lang="cs-CZ" sz="1900" dirty="0">
                <a:solidFill>
                  <a:srgbClr val="00B050"/>
                </a:solidFill>
              </a:rPr>
              <a:t>splácení dluhu jsou nastaveny zákonem velmi mírně a pro </a:t>
            </a:r>
            <a:r>
              <a:rPr lang="cs-CZ" sz="1900" dirty="0" smtClean="0">
                <a:solidFill>
                  <a:srgbClr val="00B050"/>
                </a:solidFill>
              </a:rPr>
              <a:t>99 </a:t>
            </a:r>
            <a:r>
              <a:rPr lang="cs-CZ" sz="1900" dirty="0">
                <a:solidFill>
                  <a:srgbClr val="00B050"/>
                </a:solidFill>
              </a:rPr>
              <a:t>% obcí bude </a:t>
            </a:r>
            <a:r>
              <a:rPr lang="cs-CZ" sz="1900" dirty="0" smtClean="0">
                <a:solidFill>
                  <a:srgbClr val="00B050"/>
                </a:solidFill>
              </a:rPr>
              <a:t>i uvedený 	zjednodušený způsob </a:t>
            </a:r>
            <a:r>
              <a:rPr lang="cs-CZ" sz="1900" dirty="0" smtClean="0">
                <a:solidFill>
                  <a:srgbClr val="00B050"/>
                </a:solidFill>
              </a:rPr>
              <a:t>	zjištění pozitivní a tím dostačující</a:t>
            </a:r>
            <a:r>
              <a:rPr lang="cs-CZ" sz="1900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= Pokud skutečná splátka jistin dluhu v daném roce (</a:t>
            </a:r>
            <a:r>
              <a:rPr lang="cs-CZ" dirty="0" err="1" smtClean="0"/>
              <a:t>Sj</a:t>
            </a:r>
            <a:r>
              <a:rPr lang="cs-CZ" dirty="0" smtClean="0"/>
              <a:t>) </a:t>
            </a:r>
            <a:r>
              <a:rPr lang="cs-CZ" dirty="0"/>
              <a:t>je </a:t>
            </a:r>
            <a:r>
              <a:rPr lang="cs-CZ" dirty="0" smtClean="0"/>
              <a:t>nižší, </a:t>
            </a:r>
            <a:r>
              <a:rPr lang="cs-CZ" dirty="0"/>
              <a:t>než </a:t>
            </a:r>
            <a:r>
              <a:rPr lang="cs-CZ" dirty="0" smtClean="0"/>
              <a:t>	hodnota </a:t>
            </a:r>
            <a:r>
              <a:rPr lang="cs-CZ" b="1" dirty="0" smtClean="0"/>
              <a:t>S</a:t>
            </a:r>
            <a:r>
              <a:rPr lang="cs-CZ" dirty="0" smtClean="0"/>
              <a:t> (</a:t>
            </a:r>
            <a:r>
              <a:rPr lang="en-US" dirty="0" smtClean="0"/>
              <a:t>S</a:t>
            </a:r>
            <a:r>
              <a:rPr lang="cs-CZ" dirty="0" smtClean="0"/>
              <a:t>j</a:t>
            </a:r>
            <a:r>
              <a:rPr lang="en-US" dirty="0" smtClean="0"/>
              <a:t> &lt; S</a:t>
            </a:r>
            <a:r>
              <a:rPr lang="cs-CZ" dirty="0" smtClean="0"/>
              <a:t>) přistoupit ke kroku </a:t>
            </a:r>
            <a:r>
              <a:rPr lang="cs-CZ" dirty="0" smtClean="0"/>
              <a:t>2</a:t>
            </a:r>
            <a:r>
              <a:rPr lang="cs-CZ" sz="1900" dirty="0" smtClean="0"/>
              <a:t>. </a:t>
            </a:r>
            <a:endParaRPr lang="cs-CZ" sz="1900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2. krok: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/>
              <a:t>Provést vyhodnocení plnění kritéria na základě celkového </a:t>
            </a:r>
            <a:r>
              <a:rPr lang="cs-CZ" b="1" dirty="0" smtClean="0"/>
              <a:t>přesného propočtu  (</a:t>
            </a:r>
            <a:r>
              <a:rPr lang="cs-CZ" b="1" dirty="0" smtClean="0"/>
              <a:t>viz např. </a:t>
            </a:r>
            <a:r>
              <a:rPr lang="cs-CZ" b="1" dirty="0" smtClean="0"/>
              <a:t>Monitor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70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435890"/>
              </p:ext>
            </p:extLst>
          </p:nvPr>
        </p:nvGraphicFramePr>
        <p:xfrm>
          <a:off x="848497" y="395412"/>
          <a:ext cx="10445579" cy="5782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6390">
                  <a:extLst>
                    <a:ext uri="{9D8B030D-6E8A-4147-A177-3AD203B41FA5}">
                      <a16:colId xmlns:a16="http://schemas.microsoft.com/office/drawing/2014/main" val="3622736788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val="240370269"/>
                    </a:ext>
                  </a:extLst>
                </a:gridCol>
              </a:tblGrid>
              <a:tr h="455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ROZPOČET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721024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Příjmy celkem (P)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98626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Výdaje celkem (V)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62035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Financování (F)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917522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Rozpočet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je?</a:t>
                      </a:r>
                      <a:r>
                        <a:rPr lang="cs-CZ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DEFICITNÍ,    VYROVNANÝ,    PŘEBYTKOVÝ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P – V + F = 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99470"/>
                  </a:ext>
                </a:extLst>
              </a:tr>
              <a:tr h="409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STRUKTURA FINANCOVÁNÍ (F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= 0,9)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33023"/>
                  </a:ext>
                </a:extLst>
              </a:tr>
              <a:tr h="343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Změna stavu krátkodobých prostředků na bankovních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účtech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0,02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79773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Aktivní krátkodobé operace řízení likvidity - příjmy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8657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Dlouhodobé přijaté půjčené prostředky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967305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Uhrazené splátky dlouhodobých přijatých půjčených prostředků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0,28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68851"/>
                  </a:ext>
                </a:extLst>
              </a:tr>
              <a:tr h="400200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DLUH A SPLÁTKY DLUHU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070317"/>
                  </a:ext>
                </a:extLst>
              </a:tr>
              <a:tr h="39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Dluh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2,1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736750"/>
                  </a:ext>
                </a:extLst>
              </a:tr>
              <a:tr h="417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Nutná splátka dle „monitoru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08633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Splátka -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nemotechnická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pomůcka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= (dluh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20)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0,1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49456"/>
                  </a:ext>
                </a:extLst>
              </a:tr>
              <a:tr h="376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Skutečná splátka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  0,28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9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3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50500"/>
              </p:ext>
            </p:extLst>
          </p:nvPr>
        </p:nvGraphicFramePr>
        <p:xfrm>
          <a:off x="848497" y="395412"/>
          <a:ext cx="10445579" cy="5782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6390">
                  <a:extLst>
                    <a:ext uri="{9D8B030D-6E8A-4147-A177-3AD203B41FA5}">
                      <a16:colId xmlns:a16="http://schemas.microsoft.com/office/drawing/2014/main" val="3622736788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val="240370269"/>
                    </a:ext>
                  </a:extLst>
                </a:gridCol>
              </a:tblGrid>
              <a:tr h="455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ROZPOČET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721024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Příjmy celkem (P)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98626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Výdaje celkem (V)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62035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Financování (F)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917522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Rozpočet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je</a:t>
                      </a:r>
                      <a:r>
                        <a:rPr lang="cs-CZ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  DEFICITNÍ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P – V + F = 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99470"/>
                  </a:ext>
                </a:extLst>
              </a:tr>
              <a:tr h="409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STRUKTURA FINANCOVÁNÍ (F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= 0,9)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33023"/>
                  </a:ext>
                </a:extLst>
              </a:tr>
              <a:tr h="343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Změna stavu krátkodobých prostředků na bankovních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účtech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0,02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79773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Aktivní krátkodobé operace řízení likvidity - příjmy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8657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Dlouhodobé přijaté půjčené prostředky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967305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Uhrazené splátky dlouhodobých přijatých půjčených prostředků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cs-CZ" sz="18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0,28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68851"/>
                  </a:ext>
                </a:extLst>
              </a:tr>
              <a:tr h="400200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DLUH A SPLÁTKY DLUHU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070317"/>
                  </a:ext>
                </a:extLst>
              </a:tr>
              <a:tr h="39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Dluh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2,1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736750"/>
                  </a:ext>
                </a:extLst>
              </a:tr>
              <a:tr h="417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Nutná splátka dle „monitoru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08633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Splátka -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nemotechnická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pomůcka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= (dluh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20)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0,1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49456"/>
                  </a:ext>
                </a:extLst>
              </a:tr>
              <a:tr h="376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Skutečná splátka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  0,28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9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17056"/>
              </p:ext>
            </p:extLst>
          </p:nvPr>
        </p:nvGraphicFramePr>
        <p:xfrm>
          <a:off x="848497" y="395412"/>
          <a:ext cx="10445579" cy="5782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6390">
                  <a:extLst>
                    <a:ext uri="{9D8B030D-6E8A-4147-A177-3AD203B41FA5}">
                      <a16:colId xmlns:a16="http://schemas.microsoft.com/office/drawing/2014/main" val="3622736788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val="240370269"/>
                    </a:ext>
                  </a:extLst>
                </a:gridCol>
              </a:tblGrid>
              <a:tr h="455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ROZPOČET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721024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Příjmy celkem (P)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98626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Výdaje celkem (V)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62035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Financování (F)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917522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Rozpočet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je</a:t>
                      </a:r>
                      <a:r>
                        <a:rPr lang="cs-CZ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  DEFICITNÍ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P – V + F = 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99470"/>
                  </a:ext>
                </a:extLst>
              </a:tr>
              <a:tr h="409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STRUKTURA FINANCOVÁNÍ (F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= 0,9)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33023"/>
                  </a:ext>
                </a:extLst>
              </a:tr>
              <a:tr h="343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Změna stavu krátkodobých prostředků na bankovních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účtech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ahoma" panose="020B0604030504040204" pitchFamily="34" charset="0"/>
                        <a:buNone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0,02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79773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Aktivní krátkodobé operace řízení likvidity - příjmy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8657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Dlouhodobé přijaté půjčené prostředky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967305"/>
                  </a:ext>
                </a:extLst>
              </a:tr>
              <a:tr h="34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Uhrazené splátky dlouhodobých přijatých půjčených prostředků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cs-CZ" sz="18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0,28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68851"/>
                  </a:ext>
                </a:extLst>
              </a:tr>
              <a:tr h="400200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DLUH A SPLÁTKY DLUHU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070317"/>
                  </a:ext>
                </a:extLst>
              </a:tr>
              <a:tr h="39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Dluh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2,1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736750"/>
                  </a:ext>
                </a:extLst>
              </a:tr>
              <a:tr h="417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Nutná splátka dle „monitoru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08633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Splátka -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</a:rPr>
                        <a:t>nemotechnická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 pomůcka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= (dluh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20)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0,1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49456"/>
                  </a:ext>
                </a:extLst>
              </a:tr>
              <a:tr h="376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Skutečná splátka 	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(0,28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&gt;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0,1)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0,28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splněno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9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latin typeface="Arial Black" panose="020B0A04020102020204" pitchFamily="34" charset="0"/>
              </a:rPr>
              <a:t>Děkuji za pozornost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petr.tomanek@vsb.cz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1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Zákony a novely od roku 2017</a:t>
            </a:r>
            <a:endParaRPr lang="cs-CZ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7489" y="1600201"/>
            <a:ext cx="9066215" cy="4525962"/>
          </a:xfrm>
        </p:spPr>
        <p:txBody>
          <a:bodyPr>
            <a:normAutofit/>
          </a:bodyPr>
          <a:lstStyle/>
          <a:p>
            <a:r>
              <a:rPr lang="cs-CZ" sz="2600" b="1" dirty="0"/>
              <a:t>23/2017 Sb., o rozpočtové odpovědnosti</a:t>
            </a:r>
          </a:p>
          <a:p>
            <a:r>
              <a:rPr lang="cs-CZ" sz="2600" b="1" dirty="0"/>
              <a:t>24/2017 Sb., kterým se mění některé zákony v souvislosti s přijetím právní úpravy rozpočtové odpovědnosti</a:t>
            </a:r>
          </a:p>
          <a:p>
            <a:r>
              <a:rPr lang="cs-CZ" sz="2600" dirty="0"/>
              <a:t>250/2000 Sb., o rozpočtových pravidlech územních rozpočtů (novela)</a:t>
            </a:r>
          </a:p>
          <a:p>
            <a:r>
              <a:rPr lang="cs-CZ" sz="2600" dirty="0"/>
              <a:t>243/2000 Sb., o rozpočtovém určení daní (novela)</a:t>
            </a:r>
          </a:p>
          <a:p>
            <a:r>
              <a:rPr lang="cs-CZ" sz="2600" b="1" dirty="0"/>
              <a:t>25/2017 Sb., o sběru vybraných údajů pro účely monitorování a řízení veřejných financí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2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208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Dopady </a:t>
            </a: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zákona o rozpočtové odpovědnosti na </a:t>
            </a: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obce</a:t>
            </a:r>
            <a:endParaRPr lang="cs-CZ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Hospodaření </a:t>
            </a:r>
            <a:r>
              <a:rPr lang="cs-CZ" dirty="0" smtClean="0"/>
              <a:t>obcí ve vazbě na hospodaření všech veřejných institucí (dluhová brzda)</a:t>
            </a:r>
          </a:p>
          <a:p>
            <a:r>
              <a:rPr lang="cs-CZ" dirty="0" smtClean="0"/>
              <a:t>Hospodaření </a:t>
            </a:r>
            <a:r>
              <a:rPr lang="cs-CZ" dirty="0" smtClean="0"/>
              <a:t>obcí </a:t>
            </a:r>
            <a:r>
              <a:rPr lang="cs-CZ" dirty="0" smtClean="0"/>
              <a:t>resp. zadlužování</a:t>
            </a:r>
          </a:p>
          <a:p>
            <a:r>
              <a:rPr lang="cs-CZ" dirty="0" smtClean="0"/>
              <a:t>Hospodaření příspěvkových organizací zřízených obcí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6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Rozpočtová odpovědnost</a:t>
            </a:r>
            <a:endParaRPr lang="cs-CZ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924" y="2281881"/>
            <a:ext cx="9655779" cy="4027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Dluhová brzda </a:t>
            </a:r>
            <a:r>
              <a:rPr lang="cs-CZ" sz="2000" b="1" dirty="0"/>
              <a:t>(týká se celého sektoru veřejných institucí</a:t>
            </a:r>
            <a:r>
              <a:rPr lang="cs-CZ" sz="2000" dirty="0"/>
              <a:t>) při výši dluhu 55 % procent HDP (platí dluhová brzda od prvního dne druhého měsíce) po dni vyhlášení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000" dirty="0"/>
              <a:t>ÚSC na následující rok schválí rozpočet vyrovnaný nebo přebytkový; deficitní jen v případě pokrytí deficitu finančními prostředky z minulých let nebo návratnou finanční výpomocí. </a:t>
            </a:r>
            <a:r>
              <a:rPr lang="cs-CZ" sz="2000" dirty="0">
                <a:solidFill>
                  <a:srgbClr val="FF0000"/>
                </a:solidFill>
              </a:rPr>
              <a:t>Pokrytí půjčkou apod. je možné jen případě předfinancování projektů EU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B050"/>
                </a:solidFill>
              </a:rPr>
              <a:t>Poznámka: V </a:t>
            </a:r>
            <a:r>
              <a:rPr lang="cs-CZ" sz="2000" b="1" dirty="0" smtClean="0">
                <a:solidFill>
                  <a:srgbClr val="00B050"/>
                </a:solidFill>
              </a:rPr>
              <a:t>nejbližších letech </a:t>
            </a:r>
            <a:r>
              <a:rPr lang="cs-CZ" sz="2000" b="1" dirty="0" smtClean="0">
                <a:solidFill>
                  <a:srgbClr val="00B050"/>
                </a:solidFill>
              </a:rPr>
              <a:t>je uplatnění </a:t>
            </a:r>
            <a:r>
              <a:rPr lang="cs-CZ" sz="2000" b="1" dirty="0" smtClean="0">
                <a:solidFill>
                  <a:srgbClr val="00B050"/>
                </a:solidFill>
              </a:rPr>
              <a:t>dosti nereálné - stav je o cca 10 procentních bodů nižší</a:t>
            </a:r>
            <a:endParaRPr lang="cs-CZ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N</a:t>
            </a: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ástroje hospodaření obcí</a:t>
            </a:r>
            <a:endParaRPr lang="cs-CZ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Střednědobý výhled rozpočtu</a:t>
            </a:r>
            <a:r>
              <a:rPr lang="cs-CZ" sz="1800" b="1" dirty="0"/>
              <a:t> (změna názvu)</a:t>
            </a:r>
          </a:p>
          <a:p>
            <a:pPr lvl="1"/>
            <a:r>
              <a:rPr lang="cs-CZ" sz="1800" dirty="0"/>
              <a:t>zveřejnění návrhu (min. 15 dnů před zahájením projednávání)</a:t>
            </a:r>
          </a:p>
          <a:p>
            <a:pPr lvl="1"/>
            <a:r>
              <a:rPr lang="cs-CZ" sz="1800" dirty="0"/>
              <a:t>schvalování = zastupitelstvo obce</a:t>
            </a:r>
          </a:p>
          <a:p>
            <a:pPr lvl="1"/>
            <a:r>
              <a:rPr lang="cs-CZ" sz="1800" dirty="0"/>
              <a:t>zveřejnění schváleného střednědobého výhledu (do 30 dnů po jeho schválení – do schválení nového střednědobého výhledu)</a:t>
            </a:r>
          </a:p>
          <a:p>
            <a:pPr lvl="1"/>
            <a:r>
              <a:rPr lang="cs-CZ" sz="1800" dirty="0"/>
              <a:t>období (zpravidla 2 – 5 let, resp. na dobu trvání </a:t>
            </a:r>
            <a:r>
              <a:rPr lang="cs-CZ" sz="1800" dirty="0" smtClean="0"/>
              <a:t>závazků)</a:t>
            </a:r>
            <a:endParaRPr lang="cs-CZ" sz="1800" dirty="0" smtClean="0"/>
          </a:p>
          <a:p>
            <a:pPr lvl="1"/>
            <a:endParaRPr lang="cs-CZ" sz="1800" dirty="0"/>
          </a:p>
          <a:p>
            <a:pPr marL="0" indent="0">
              <a:buNone/>
            </a:pPr>
            <a:r>
              <a:rPr lang="cs-CZ" sz="2400" b="1" dirty="0" smtClean="0"/>
              <a:t>Rozpočtové provizorium</a:t>
            </a:r>
            <a:endParaRPr lang="cs-CZ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pravidla stanovuje zastupitelstvo obce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při </a:t>
            </a:r>
            <a:r>
              <a:rPr lang="cs-CZ" sz="1800" dirty="0" smtClean="0"/>
              <a:t>uplatnění zákona o pravidlech rozpočtové odpovědnosti = měsíční výdaje max. 1/12 schváleného rozpočtu předchozího roku (+ předfinancování projektů EU)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zveřejnění po schválení (do 30 dnů)</a:t>
            </a:r>
          </a:p>
          <a:p>
            <a:pPr lvl="1"/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347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8303" y="274640"/>
            <a:ext cx="8915400" cy="130702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N</a:t>
            </a: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ástroje hospodaření obcí</a:t>
            </a:r>
            <a:endParaRPr lang="cs-CZ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4930" y="1400432"/>
            <a:ext cx="9720648" cy="4725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Rozpočet</a:t>
            </a:r>
            <a:r>
              <a:rPr lang="cs-CZ" sz="24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zveřejnění návrhu (min 15 dnů před schvalováním)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s</a:t>
            </a:r>
            <a:r>
              <a:rPr lang="cs-CZ" sz="1800" dirty="0" smtClean="0"/>
              <a:t>chválení zastupitelstvem obce</a:t>
            </a:r>
            <a:endParaRPr lang="cs-CZ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zveřejnění schváleného rozpočtu (do 30 dnů po </a:t>
            </a:r>
            <a:r>
              <a:rPr lang="cs-CZ" sz="1800" dirty="0" smtClean="0"/>
              <a:t>schválení - </a:t>
            </a:r>
            <a:r>
              <a:rPr lang="cs-CZ" sz="1800" dirty="0"/>
              <a:t>do dalšího rozpočtu)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vyrovnanost </a:t>
            </a:r>
            <a:r>
              <a:rPr lang="cs-CZ" sz="1800" dirty="0"/>
              <a:t>(vyrovnaný, přebytkový, deficitní)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v případě uplatnění opatření  dle zákona o pravidlech rozpočtové </a:t>
            </a:r>
            <a:r>
              <a:rPr lang="cs-CZ" sz="1800" dirty="0" smtClean="0"/>
              <a:t>odpovědnosti (55 % HDP</a:t>
            </a:r>
            <a:r>
              <a:rPr lang="cs-CZ" sz="1800" dirty="0" smtClean="0"/>
              <a:t>):</a:t>
            </a:r>
            <a:endParaRPr lang="cs-CZ" sz="18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800" dirty="0"/>
              <a:t>vyrovnaný či přebytkový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800" dirty="0"/>
              <a:t>d</a:t>
            </a:r>
            <a:r>
              <a:rPr lang="cs-CZ" sz="1800" dirty="0" smtClean="0"/>
              <a:t>eficitní: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 smtClean="0"/>
              <a:t>jen </a:t>
            </a:r>
            <a:r>
              <a:rPr lang="cs-CZ" dirty="0"/>
              <a:t>při </a:t>
            </a:r>
            <a:r>
              <a:rPr lang="cs-CZ" dirty="0" smtClean="0"/>
              <a:t>vy</a:t>
            </a:r>
            <a:r>
              <a:rPr lang="cs-CZ" dirty="0" smtClean="0"/>
              <a:t>žití </a:t>
            </a:r>
            <a:r>
              <a:rPr lang="cs-CZ" dirty="0"/>
              <a:t>prostředků z minulých </a:t>
            </a:r>
            <a:r>
              <a:rPr lang="cs-CZ" dirty="0" smtClean="0"/>
              <a:t>let či </a:t>
            </a:r>
            <a:r>
              <a:rPr lang="cs-CZ" dirty="0"/>
              <a:t>návratné finanční výpomoci </a:t>
            </a:r>
            <a:endParaRPr lang="cs-CZ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 smtClean="0"/>
              <a:t>nebo </a:t>
            </a:r>
            <a:r>
              <a:rPr lang="cs-CZ" dirty="0"/>
              <a:t>pokrytí </a:t>
            </a:r>
            <a:r>
              <a:rPr lang="cs-CZ" dirty="0" smtClean="0"/>
              <a:t>půjčkou, </a:t>
            </a:r>
            <a:r>
              <a:rPr lang="cs-CZ" dirty="0"/>
              <a:t>úvěrem apod. </a:t>
            </a:r>
            <a:r>
              <a:rPr lang="cs-CZ" dirty="0" smtClean="0"/>
              <a:t>jen </a:t>
            </a:r>
            <a:r>
              <a:rPr lang="cs-CZ" dirty="0"/>
              <a:t>při předfinancování  projektů EU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při překročení dluhu  60 % průměrných příjmů za poslední 4 roky = nutnost snížení dluhu minimálně o 5 % (rozdílu mezi dluhem a 60 % příjmů)</a:t>
            </a:r>
          </a:p>
          <a:p>
            <a:pPr lvl="2"/>
            <a:r>
              <a:rPr lang="cs-CZ" sz="1800" dirty="0"/>
              <a:t>pokud nebude sníženo = uplatní se pozastavení převodu podílu na výnosu daní (z RUD)</a:t>
            </a:r>
          </a:p>
          <a:p>
            <a:pPr>
              <a:buFontTx/>
              <a:buChar char="-"/>
            </a:pPr>
            <a:endParaRPr lang="cs-CZ" sz="1600" dirty="0"/>
          </a:p>
          <a:p>
            <a:endParaRPr lang="cs-CZ" sz="1600" dirty="0"/>
          </a:p>
          <a:p>
            <a:pPr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674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8303" y="116632"/>
            <a:ext cx="8915400" cy="1217897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Shrnutí z</a:t>
            </a:r>
            <a:r>
              <a:rPr lang="cs-CZ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měn </a:t>
            </a:r>
            <a:r>
              <a:rPr lang="cs-CZ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pravidel rozpočtového procesu v důsledku zákona o rozpočtové odpovědnosti (2017</a:t>
            </a:r>
            <a:r>
              <a:rPr lang="cs-CZ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  <a:endParaRPr lang="cs-CZ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5480" y="1449858"/>
            <a:ext cx="9361040" cy="52915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Povinnost zveřejňování návrhu min. 15 dnů před projednáním (ÚSC):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střednědobý výhled rozpočtu </a:t>
            </a:r>
            <a:r>
              <a:rPr lang="cs-CZ" sz="1400" dirty="0"/>
              <a:t>(změna názvu – dříve rozpočtový výhled)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rozpočet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závěrečný účet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rozpočet příspěvkové organizace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střednědobý výhled rozpočtu příspěvkové organizace</a:t>
            </a:r>
          </a:p>
          <a:p>
            <a:pPr marL="478864" lvl="1" indent="0">
              <a:spcBef>
                <a:spcPts val="0"/>
              </a:spcBef>
              <a:buNone/>
            </a:pPr>
            <a:r>
              <a:rPr lang="cs-CZ" sz="2000" dirty="0">
                <a:solidFill>
                  <a:srgbClr val="6666FF"/>
                </a:solidFill>
              </a:rPr>
              <a:t>„Neaplikovatelně“ (dle zpráv MF ČR č. 2</a:t>
            </a:r>
            <a:r>
              <a:rPr lang="cs-CZ" sz="2000" dirty="0" smtClean="0">
                <a:solidFill>
                  <a:srgbClr val="6666FF"/>
                </a:solidFill>
              </a:rPr>
              <a:t>., </a:t>
            </a:r>
            <a:r>
              <a:rPr lang="cs-CZ" sz="2000" dirty="0">
                <a:solidFill>
                  <a:srgbClr val="6666FF"/>
                </a:solidFill>
              </a:rPr>
              <a:t>2017) pak:</a:t>
            </a:r>
          </a:p>
          <a:p>
            <a:pPr lvl="1">
              <a:spcBef>
                <a:spcPts val="0"/>
              </a:spcBef>
            </a:pPr>
            <a:r>
              <a:rPr lang="cs-CZ" sz="2000" dirty="0">
                <a:solidFill>
                  <a:srgbClr val="6666FF"/>
                </a:solidFill>
              </a:rPr>
              <a:t>pravidla rozpočtového provizoria</a:t>
            </a:r>
          </a:p>
          <a:p>
            <a:pPr lvl="1">
              <a:spcBef>
                <a:spcPts val="0"/>
              </a:spcBef>
            </a:pPr>
            <a:r>
              <a:rPr lang="cs-CZ" sz="2000" dirty="0">
                <a:solidFill>
                  <a:srgbClr val="6666FF"/>
                </a:solidFill>
              </a:rPr>
              <a:t>rozpočtová opatření</a:t>
            </a: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Povinnost zveřejňování do 30 dnů po schválení (ÚSC):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střednědobý výhled rozpočtu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rozpočet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závěrečný účet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rozpočet příspěvkové organizace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střednědobý výhled rozpočtu příspěvkové organizace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pravidla rozpočtového provizoria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rozpočtová opatření</a:t>
            </a:r>
          </a:p>
          <a:p>
            <a:pPr marL="478864" lvl="1" indent="0">
              <a:spcBef>
                <a:spcPts val="0"/>
              </a:spcBef>
              <a:buNone/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60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Zadlužování obcí:</a:t>
            </a:r>
            <a:endParaRPr lang="cs-CZ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434384" cy="4351338"/>
          </a:xfrm>
        </p:spPr>
        <p:txBody>
          <a:bodyPr/>
          <a:lstStyle/>
          <a:p>
            <a:r>
              <a:rPr lang="cs-CZ" dirty="0" smtClean="0"/>
              <a:t>ÚSC </a:t>
            </a:r>
            <a:r>
              <a:rPr lang="cs-CZ" dirty="0"/>
              <a:t>hospodaří tak, aby výše dluhu nepřekročila k rozvahovému dni 60 % průměru příjmů za poslední 4 roky. </a:t>
            </a:r>
          </a:p>
          <a:p>
            <a:r>
              <a:rPr lang="cs-CZ" dirty="0"/>
              <a:t>Pokud překročí, musí ÚSC v následujícím roce snížit nejméně o 5 % rozdílu mezi výši dluhu a 60 % </a:t>
            </a:r>
            <a:r>
              <a:rPr lang="cs-CZ" dirty="0" smtClean="0"/>
              <a:t>průměru příjmů za 4 roky (např</a:t>
            </a:r>
            <a:r>
              <a:rPr lang="cs-CZ" dirty="0"/>
              <a:t>. překročení v roce 2017, snížení o 5 % = do konce 2018).</a:t>
            </a:r>
          </a:p>
          <a:p>
            <a:r>
              <a:rPr lang="cs-CZ" dirty="0"/>
              <a:t>Pokud nesníží </a:t>
            </a:r>
            <a:r>
              <a:rPr lang="cs-CZ" dirty="0" smtClean="0"/>
              <a:t>= ministerstvo </a:t>
            </a:r>
            <a:r>
              <a:rPr lang="cs-CZ" dirty="0"/>
              <a:t>financí rozhodne o pozastavení převodu podílu na výnosu daní (budou použity ke splácení dluhu).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6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8410" y="365125"/>
            <a:ext cx="11137558" cy="158724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Propočet zadluženosti obce</a:t>
            </a:r>
            <a:br>
              <a:rPr lang="cs-CZ" sz="36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cs-CZ" sz="3600" b="1" dirty="0">
                <a:solidFill>
                  <a:srgbClr val="FF0000"/>
                </a:solidFill>
              </a:rPr>
              <a:t>a minimálních splátek </a:t>
            </a:r>
            <a:r>
              <a:rPr lang="cs-CZ" sz="3600" b="1" dirty="0" smtClean="0">
                <a:solidFill>
                  <a:srgbClr val="FF0000"/>
                </a:solidFill>
              </a:rPr>
              <a:t>dluhu </a:t>
            </a:r>
            <a:r>
              <a:rPr lang="cs-CZ" sz="1600" b="1" dirty="0" smtClean="0">
                <a:solidFill>
                  <a:srgbClr val="FF0000"/>
                </a:solidFill>
              </a:rPr>
              <a:t>(příklad, kdy je překračována zadluženost každoročně přes 60 %, každoročně je zadluženost zvyšována a musí být hrazeny minimální splátky dluhu)</a:t>
            </a:r>
            <a:br>
              <a:rPr lang="cs-CZ" sz="1600" b="1" dirty="0" smtClean="0">
                <a:solidFill>
                  <a:srgbClr val="FF0000"/>
                </a:solidFill>
              </a:rPr>
            </a:br>
            <a:r>
              <a:rPr lang="cs-CZ" sz="1600" b="1" dirty="0" smtClean="0">
                <a:solidFill>
                  <a:srgbClr val="FF0000"/>
                </a:solidFill>
              </a:rPr>
              <a:t/>
            </a:r>
            <a:br>
              <a:rPr lang="cs-CZ" sz="1600" b="1" dirty="0" smtClean="0">
                <a:solidFill>
                  <a:srgbClr val="FF0000"/>
                </a:solidFill>
              </a:rPr>
            </a:br>
            <a:r>
              <a:rPr lang="cs-CZ" sz="1200" b="1" dirty="0" smtClean="0"/>
              <a:t>*Poznámka</a:t>
            </a:r>
            <a:r>
              <a:rPr lang="cs-CZ" sz="1200" b="1" dirty="0" smtClean="0">
                <a:solidFill>
                  <a:srgbClr val="F0A8E1"/>
                </a:solidFill>
              </a:rPr>
              <a:t>: Uvedená hodnota nesplňuje podmínku minimální splátky dluhu a tedy v dalším roce bude zadrženo obci ( 6,2 –  5) = 1,2 příjmů z daní na splácení dluhu. </a:t>
            </a:r>
            <a:endParaRPr lang="cs-CZ" sz="1200" b="1" dirty="0">
              <a:solidFill>
                <a:srgbClr val="F0A8E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50483"/>
              </p:ext>
            </p:extLst>
          </p:nvPr>
        </p:nvGraphicFramePr>
        <p:xfrm>
          <a:off x="568410" y="2075937"/>
          <a:ext cx="11137557" cy="4244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545">
                  <a:extLst>
                    <a:ext uri="{9D8B030D-6E8A-4147-A177-3AD203B41FA5}">
                      <a16:colId xmlns:a16="http://schemas.microsoft.com/office/drawing/2014/main" val="3699407043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2598877168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909678660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1294555408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1363677267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1633414204"/>
                    </a:ext>
                  </a:extLst>
                </a:gridCol>
                <a:gridCol w="602381">
                  <a:extLst>
                    <a:ext uri="{9D8B030D-6E8A-4147-A177-3AD203B41FA5}">
                      <a16:colId xmlns:a16="http://schemas.microsoft.com/office/drawing/2014/main" val="2152941480"/>
                    </a:ext>
                  </a:extLst>
                </a:gridCol>
                <a:gridCol w="703961">
                  <a:extLst>
                    <a:ext uri="{9D8B030D-6E8A-4147-A177-3AD203B41FA5}">
                      <a16:colId xmlns:a16="http://schemas.microsoft.com/office/drawing/2014/main" val="2784107772"/>
                    </a:ext>
                  </a:extLst>
                </a:gridCol>
                <a:gridCol w="984106">
                  <a:extLst>
                    <a:ext uri="{9D8B030D-6E8A-4147-A177-3AD203B41FA5}">
                      <a16:colId xmlns:a16="http://schemas.microsoft.com/office/drawing/2014/main" val="3051671278"/>
                    </a:ext>
                  </a:extLst>
                </a:gridCol>
                <a:gridCol w="925181">
                  <a:extLst>
                    <a:ext uri="{9D8B030D-6E8A-4147-A177-3AD203B41FA5}">
                      <a16:colId xmlns:a16="http://schemas.microsoft.com/office/drawing/2014/main" val="2938430245"/>
                    </a:ext>
                  </a:extLst>
                </a:gridCol>
                <a:gridCol w="752286">
                  <a:extLst>
                    <a:ext uri="{9D8B030D-6E8A-4147-A177-3AD203B41FA5}">
                      <a16:colId xmlns:a16="http://schemas.microsoft.com/office/drawing/2014/main" val="912569654"/>
                    </a:ext>
                  </a:extLst>
                </a:gridCol>
                <a:gridCol w="845018">
                  <a:extLst>
                    <a:ext uri="{9D8B030D-6E8A-4147-A177-3AD203B41FA5}">
                      <a16:colId xmlns:a16="http://schemas.microsoft.com/office/drawing/2014/main" val="477934664"/>
                    </a:ext>
                  </a:extLst>
                </a:gridCol>
                <a:gridCol w="838553">
                  <a:extLst>
                    <a:ext uri="{9D8B030D-6E8A-4147-A177-3AD203B41FA5}">
                      <a16:colId xmlns:a16="http://schemas.microsoft.com/office/drawing/2014/main" val="4150191699"/>
                    </a:ext>
                  </a:extLst>
                </a:gridCol>
                <a:gridCol w="675503">
                  <a:extLst>
                    <a:ext uri="{9D8B030D-6E8A-4147-A177-3AD203B41FA5}">
                      <a16:colId xmlns:a16="http://schemas.microsoft.com/office/drawing/2014/main" val="4118658771"/>
                    </a:ext>
                  </a:extLst>
                </a:gridCol>
                <a:gridCol w="766118">
                  <a:extLst>
                    <a:ext uri="{9D8B030D-6E8A-4147-A177-3AD203B41FA5}">
                      <a16:colId xmlns:a16="http://schemas.microsoft.com/office/drawing/2014/main" val="2037868289"/>
                    </a:ext>
                  </a:extLst>
                </a:gridCol>
              </a:tblGrid>
              <a:tr h="879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obec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příjmy 2020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průměrné příjmy (za </a:t>
                      </a:r>
                      <a:r>
                        <a:rPr lang="cs-CZ" sz="1100" dirty="0" smtClean="0">
                          <a:effectLst/>
                        </a:rPr>
                        <a:t>předcházející </a:t>
                      </a:r>
                      <a:r>
                        <a:rPr lang="cs-CZ" sz="1100" dirty="0">
                          <a:effectLst/>
                        </a:rPr>
                        <a:t>4 roky)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dluh na začátku </a:t>
                      </a:r>
                      <a:r>
                        <a:rPr lang="cs-CZ" sz="1100" dirty="0" smtClean="0">
                          <a:effectLst/>
                        </a:rPr>
                        <a:t>roku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(konec </a:t>
                      </a:r>
                      <a:r>
                        <a:rPr lang="cs-CZ" sz="1100" dirty="0" err="1" smtClean="0">
                          <a:effectLst/>
                        </a:rPr>
                        <a:t>předch</a:t>
                      </a:r>
                      <a:r>
                        <a:rPr lang="cs-CZ" sz="1100" dirty="0" smtClean="0">
                          <a:effectLst/>
                        </a:rPr>
                        <a:t>. roku)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60 % </a:t>
                      </a:r>
                      <a:r>
                        <a:rPr lang="cs-CZ" sz="1100" dirty="0" err="1">
                          <a:effectLst/>
                        </a:rPr>
                        <a:t>pr</a:t>
                      </a:r>
                      <a:r>
                        <a:rPr lang="cs-CZ" sz="1100" dirty="0">
                          <a:effectLst/>
                        </a:rPr>
                        <a:t>. příjmů za </a:t>
                      </a:r>
                      <a:r>
                        <a:rPr lang="cs-CZ" sz="1100" dirty="0" err="1">
                          <a:effectLst/>
                        </a:rPr>
                        <a:t>předch</a:t>
                      </a:r>
                      <a:r>
                        <a:rPr lang="cs-CZ" sz="1100" dirty="0">
                          <a:effectLst/>
                        </a:rPr>
                        <a:t>. 4 roky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překročení dluhu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(sl. </a:t>
                      </a:r>
                      <a:r>
                        <a:rPr lang="cs-CZ" sz="1100" dirty="0" smtClean="0">
                          <a:effectLst/>
                        </a:rPr>
                        <a:t>8 - sl.9</a:t>
                      </a:r>
                      <a:r>
                        <a:rPr lang="cs-CZ" sz="1100" dirty="0">
                          <a:effectLst/>
                        </a:rPr>
                        <a:t>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minimální nutná </a:t>
                      </a:r>
                      <a:r>
                        <a:rPr lang="cs-CZ" sz="1100" dirty="0">
                          <a:effectLst/>
                        </a:rPr>
                        <a:t>splátka (min </a:t>
                      </a:r>
                      <a:r>
                        <a:rPr lang="cs-CZ" sz="1100" dirty="0" smtClean="0">
                          <a:effectLst/>
                        </a:rPr>
                        <a:t>5 %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ze sl.10</a:t>
                      </a:r>
                      <a:r>
                        <a:rPr lang="cs-CZ" sz="11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přijetí </a:t>
                      </a:r>
                      <a:r>
                        <a:rPr lang="cs-CZ" sz="1100" dirty="0" smtClean="0">
                          <a:effectLst/>
                        </a:rPr>
                        <a:t>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dluh na konci roku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0265273"/>
                  </a:ext>
                </a:extLst>
              </a:tr>
              <a:tr h="205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Sloupec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6172766"/>
                  </a:ext>
                </a:extLst>
              </a:tr>
              <a:tr h="610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hospodaření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r>
                        <a:rPr lang="cs-CZ" sz="1400" b="1" dirty="0" smtClean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39113"/>
                  </a:ext>
                </a:extLst>
              </a:tr>
              <a:tr h="634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hospodaření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110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115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(77,4 %)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69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(60%)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 -1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51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138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13725"/>
                  </a:ext>
                </a:extLst>
              </a:tr>
              <a:tr h="634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hospodaření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-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110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140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(110 %)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75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(60%)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63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- 3,2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43,2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174,8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27487"/>
                  </a:ext>
                </a:extLst>
              </a:tr>
              <a:tr h="634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hospodaření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140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174,8</a:t>
                      </a: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</a:t>
                      </a:r>
                      <a:r>
                        <a:rPr lang="cs-CZ" sz="1400" b="1" dirty="0" smtClean="0">
                          <a:effectLst/>
                        </a:rPr>
                        <a:t>129,5 </a:t>
                      </a:r>
                      <a:r>
                        <a:rPr lang="cs-CZ" sz="1400" b="1" dirty="0">
                          <a:effectLst/>
                        </a:rPr>
                        <a:t>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(60%)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93,8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- 4,7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44,7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210,1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13696"/>
                  </a:ext>
                </a:extLst>
              </a:tr>
              <a:tr h="3174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hospodaření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130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140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150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210,1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(144,9 %)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(60 %)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123,1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97443"/>
                  </a:ext>
                </a:extLst>
              </a:tr>
              <a:tr h="3174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- 5*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205,1*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1211</Words>
  <Application>Microsoft Office PowerPoint</Application>
  <PresentationFormat>Širokoúhlá obrazovka</PresentationFormat>
  <Paragraphs>307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Courier New</vt:lpstr>
      <vt:lpstr>Tahoma</vt:lpstr>
      <vt:lpstr>Times New Roman</vt:lpstr>
      <vt:lpstr>Wingdings</vt:lpstr>
      <vt:lpstr>Motiv Office</vt:lpstr>
      <vt:lpstr>VLIV  ZÁKONA  O ROZPOČTOVÉ  ODPOVĚDNOSTI  NA  ZADLUŽOVÁNÍ  OBCÍ </vt:lpstr>
      <vt:lpstr>Zákony a novely od roku 2017</vt:lpstr>
      <vt:lpstr>Dopady zákona o rozpočtové odpovědnosti na obce</vt:lpstr>
      <vt:lpstr>Rozpočtová odpovědnost</vt:lpstr>
      <vt:lpstr>Nástroje hospodaření obcí</vt:lpstr>
      <vt:lpstr>Nástroje hospodaření obcí</vt:lpstr>
      <vt:lpstr>Shrnutí změn pravidel rozpočtového procesu v důsledku zákona o rozpočtové odpovědnosti (2017)</vt:lpstr>
      <vt:lpstr>Zadlužování obcí:</vt:lpstr>
      <vt:lpstr>Propočet zadluženosti obce a minimálních splátek dluhu (příklad, kdy je překračována zadluženost každoročně přes 60 %, každoročně je zadluženost zvyšována a musí být hrazeny minimální splátky dluhu)  *Poznámka: Uvedená hodnota nesplňuje podmínku minimální splátky dluhu a tedy v dalším roce bude zadrženo obci ( 6,2 –  5) = 1,2 příjmů z daní na splácení dluhu. </vt:lpstr>
      <vt:lpstr>Zdroj informací pro stanovení minimálních splátek dluhu každé obce na „Monitor“ (www stránky MF ČR)</vt:lpstr>
      <vt:lpstr>Nemotechnická pomůcka pro kontrolu plnění podmínek zadluženosti obce (zjednodušení hodnocení):</vt:lpstr>
      <vt:lpstr>Prezentace aplikace PowerPoint</vt:lpstr>
      <vt:lpstr>Prezentace aplikace PowerPoint</vt:lpstr>
      <vt:lpstr>Prezentace aplikace PowerPoint</vt:lpstr>
      <vt:lpstr>  </vt:lpstr>
    </vt:vector>
  </TitlesOfParts>
  <Company>VŠB-TUO Ekonomická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Rozpočtová odpovědnost</dc:title>
  <dc:creator>Tomanek Petr</dc:creator>
  <cp:lastModifiedBy>Tomanek Petr</cp:lastModifiedBy>
  <cp:revision>48</cp:revision>
  <cp:lastPrinted>2017-04-12T07:07:44Z</cp:lastPrinted>
  <dcterms:created xsi:type="dcterms:W3CDTF">2017-02-23T09:00:16Z</dcterms:created>
  <dcterms:modified xsi:type="dcterms:W3CDTF">2017-04-12T07:09:59Z</dcterms:modified>
</cp:coreProperties>
</file>