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85" r:id="rId4"/>
    <p:sldId id="312" r:id="rId5"/>
    <p:sldId id="314" r:id="rId6"/>
    <p:sldId id="313" r:id="rId7"/>
    <p:sldId id="311" r:id="rId8"/>
    <p:sldId id="291" r:id="rId9"/>
    <p:sldId id="292" r:id="rId10"/>
    <p:sldId id="295" r:id="rId11"/>
    <p:sldId id="306" r:id="rId12"/>
    <p:sldId id="304" r:id="rId13"/>
    <p:sldId id="330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02" r:id="rId26"/>
    <p:sldId id="328" r:id="rId27"/>
    <p:sldId id="329" r:id="rId28"/>
    <p:sldId id="327" r:id="rId29"/>
    <p:sldId id="271" r:id="rId30"/>
    <p:sldId id="277" r:id="rId31"/>
    <p:sldId id="315" r:id="rId32"/>
    <p:sldId id="290" r:id="rId33"/>
    <p:sldId id="258" r:id="rId3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870CC-387F-4B0D-91A2-F49DB4A46E7C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1931F-AF70-461A-81F2-A710FBE657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03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6BD15-4807-48D6-8016-C110ABDC3C5E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716464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831E-59C2-4E8F-9361-55C357EB2E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85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54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2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28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3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749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749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1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71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831E-59C2-4E8F-9361-55C357EB2E7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18D7-4D69-C74B-856A-11258C666662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Název</a:t>
            </a:r>
            <a:r>
              <a:rPr lang="en-US" dirty="0" smtClean="0"/>
              <a:t> </a:t>
            </a:r>
            <a:r>
              <a:rPr lang="en-US" dirty="0" err="1" smtClean="0"/>
              <a:t>prezentace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kern="1200" cap="all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Fondy-EU/Kohezni-politika-E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regional_policy/what/future/index_cs.cfm" TargetMode="External"/><Relationship Id="rId4" Type="http://schemas.openxmlformats.org/officeDocument/2006/relationships/hyperlink" Target="http://www.strukturalni-fondy.cz/iro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ukturalni-fondy.cz/irop" TargetMode="External"/><Relationship Id="rId5" Type="http://schemas.openxmlformats.org/officeDocument/2006/relationships/hyperlink" Target="mailto:mazros@mmr.cz" TargetMode="External"/><Relationship Id="rId4" Type="http://schemas.openxmlformats.org/officeDocument/2006/relationships/hyperlink" Target="mailto:irop@mmr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2950"/>
            <a:ext cx="6131002" cy="2708152"/>
          </a:xfrm>
        </p:spPr>
        <p:txBody>
          <a:bodyPr/>
          <a:lstStyle/>
          <a:p>
            <a:pPr algn="l"/>
            <a:r>
              <a:rPr lang="cs-CZ" sz="3200" b="1" dirty="0"/>
              <a:t>Srovnání intervencí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v </a:t>
            </a:r>
            <a:r>
              <a:rPr lang="cs-CZ" sz="3200" b="1" dirty="0"/>
              <a:t>období 2007-2013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v </a:t>
            </a:r>
            <a:r>
              <a:rPr lang="cs-CZ" sz="3200" b="1" dirty="0"/>
              <a:t>regionech s budoucí strukturou </a:t>
            </a:r>
            <a:r>
              <a:rPr lang="cs-CZ" sz="3200" b="1" dirty="0" smtClean="0"/>
              <a:t>IROP.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co </a:t>
            </a:r>
            <a:r>
              <a:rPr lang="cs-CZ" sz="3200" b="1" dirty="0"/>
              <a:t>vše se mění a co tyto změny přinesou?</a:t>
            </a:r>
            <a:endParaRPr lang="cs-CZ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97250"/>
            <a:ext cx="6400800" cy="1752600"/>
          </a:xfrm>
        </p:spPr>
        <p:txBody>
          <a:bodyPr/>
          <a:lstStyle/>
          <a:p>
            <a:pPr algn="l"/>
            <a:r>
              <a:rPr lang="cs-CZ" sz="2200" dirty="0" smtClean="0">
                <a:solidFill>
                  <a:srgbClr val="000000"/>
                </a:solidFill>
                <a:latin typeface="Arial"/>
                <a:cs typeface="Arial"/>
              </a:rPr>
              <a:t>20.5.2014</a:t>
            </a:r>
          </a:p>
          <a:p>
            <a:pPr algn="l"/>
            <a:r>
              <a:rPr lang="cs-CZ" sz="2200" dirty="0" smtClean="0">
                <a:solidFill>
                  <a:srgbClr val="000000"/>
                </a:solidFill>
                <a:latin typeface="Arial"/>
                <a:cs typeface="Arial"/>
              </a:rPr>
              <a:t>Praha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Finanční alokace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54" y="1275024"/>
            <a:ext cx="5947794" cy="52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44824" y="1341120"/>
            <a:ext cx="672372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Celková alokace i s národním kofinancováním </a:t>
            </a:r>
          </a:p>
          <a:p>
            <a:r>
              <a:rPr lang="cs-CZ" sz="2400" dirty="0" smtClean="0"/>
              <a:t>cca 137 mld. Kč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Kofinancování </a:t>
            </a:r>
          </a:p>
          <a:p>
            <a:r>
              <a:rPr lang="cs-CZ" sz="2400" dirty="0"/>
              <a:t>85% ERDF, 15% ČR (příjemce), 95</a:t>
            </a:r>
            <a:r>
              <a:rPr lang="cs-CZ" sz="2400" dirty="0" smtClean="0"/>
              <a:t>% ERDF </a:t>
            </a:r>
            <a:r>
              <a:rPr lang="cs-CZ" sz="2400" dirty="0"/>
              <a:t>u CLLD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cs-CZ" sz="2000" b="1" dirty="0" smtClean="0">
                <a:latin typeface="Arial" charset="0"/>
                <a:cs typeface="Arial" charset="0"/>
              </a:rPr>
              <a:t>Ex-post financování projektů po etapách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000" b="1" dirty="0" smtClean="0">
              <a:latin typeface="Arial" charset="0"/>
              <a:cs typeface="Arial" charset="0"/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cs-CZ" sz="2000" b="1" dirty="0" smtClean="0">
                <a:latin typeface="Arial" charset="0"/>
                <a:cs typeface="Arial" charset="0"/>
              </a:rPr>
              <a:t>DPH bude způsobilým výdajem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000" b="1" dirty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Alokace a kofinancování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Alokace 954 805 </a:t>
            </a:r>
            <a:r>
              <a:rPr lang="cs-CZ" sz="2000" b="1" dirty="0" smtClean="0"/>
              <a:t>868,2 EUR (20% z IROP)</a:t>
            </a:r>
          </a:p>
          <a:p>
            <a:r>
              <a:rPr lang="cs-CZ" sz="2000" dirty="0"/>
              <a:t>rekonstrukce, modernizace, popř. výstavba silnic a budování obchvatů sídel na vybrané regionální silniční síti s cílem zvýšit konektivitu k síti </a:t>
            </a:r>
            <a:r>
              <a:rPr lang="cs-CZ" sz="2000" dirty="0" smtClean="0"/>
              <a:t>TEN-T</a:t>
            </a:r>
          </a:p>
          <a:p>
            <a:pPr marL="0" lvl="0" indent="0">
              <a:buNone/>
            </a:pPr>
            <a:r>
              <a:rPr lang="cs-CZ" sz="2000" b="1" dirty="0" smtClean="0"/>
              <a:t> </a:t>
            </a:r>
            <a:endParaRPr lang="cs-CZ" sz="2000" dirty="0"/>
          </a:p>
          <a:p>
            <a:pPr lvl="0"/>
            <a:r>
              <a:rPr lang="cs-CZ" sz="2000" b="1" dirty="0"/>
              <a:t>ekonomický přínos k rozvoji regionu - </a:t>
            </a:r>
            <a:r>
              <a:rPr lang="cs-CZ" sz="2000" dirty="0"/>
              <a:t>zvýšení zájmu investorů, zmenšení rizika potenciálních center nezaměstnanosti, umožnění efektivní dojížďky za prací, </a:t>
            </a:r>
          </a:p>
          <a:p>
            <a:pPr lvl="0"/>
            <a:r>
              <a:rPr lang="cs-CZ" sz="2000" b="1" dirty="0"/>
              <a:t>ekologický přínos </a:t>
            </a:r>
            <a:r>
              <a:rPr lang="cs-CZ" sz="2000" dirty="0"/>
              <a:t>– snížení expozice obyvatelstva emisemi ze silniční dopravy a hlukem, </a:t>
            </a:r>
          </a:p>
          <a:p>
            <a:pPr lvl="0"/>
            <a:r>
              <a:rPr lang="cs-CZ" sz="2000" b="1" dirty="0"/>
              <a:t>sociální přínos </a:t>
            </a:r>
            <a:r>
              <a:rPr lang="cs-CZ" sz="2000" dirty="0"/>
              <a:t>– odstraňování překážek mobility v dopravně nejhůře dostupných regionech.</a:t>
            </a:r>
          </a:p>
          <a:p>
            <a:pPr marL="0" indent="0">
              <a:buNone/>
            </a:pPr>
            <a:r>
              <a:rPr lang="cs-CZ" sz="2000" dirty="0"/>
              <a:t>Vybrané silnice II. třídy (výjimečně III. třídy) z páteřní regionální dopravní sítě </a:t>
            </a:r>
          </a:p>
          <a:p>
            <a:pPr marL="0" indent="0">
              <a:buNone/>
            </a:pPr>
            <a:r>
              <a:rPr lang="cs-CZ" sz="2000" dirty="0"/>
              <a:t>Komunikace ve městech s ITI a IPRÚ za předpokladu existence udržitelného plánu mobility ve městech</a:t>
            </a:r>
          </a:p>
          <a:p>
            <a:pPr marL="0" lvl="0" indent="0">
              <a:buNone/>
            </a:pPr>
            <a:r>
              <a:rPr lang="cs-CZ" sz="2000" dirty="0" smtClean="0"/>
              <a:t>Žadatel musí mít zpracovaný </a:t>
            </a:r>
            <a:r>
              <a:rPr lang="cs-CZ" sz="2000" dirty="0"/>
              <a:t>víceletý plán údržby včetně zajištěných národních zdrojů financování. </a:t>
            </a:r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1.1. Zvýšení regionální mobility prostřednictvím modernizace a rozvoje sítí regionální silniční infrastruktury navazující na síť TEN-T 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90666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cs-CZ" sz="2000" b="1" dirty="0"/>
              <a:t>Alokace </a:t>
            </a:r>
            <a:r>
              <a:rPr lang="cs-CZ" sz="2000" b="1" dirty="0" smtClean="0"/>
              <a:t>477 402 934,1 EUR (10% z IROP)</a:t>
            </a:r>
          </a:p>
          <a:p>
            <a:pPr lvl="0"/>
            <a:r>
              <a:rPr lang="cs-CZ" sz="2000" dirty="0"/>
              <a:t>podpora veřejné dopravy a </a:t>
            </a:r>
            <a:r>
              <a:rPr lang="cs-CZ" sz="2000" dirty="0" err="1" smtClean="0"/>
              <a:t>multimodality</a:t>
            </a:r>
            <a:r>
              <a:rPr lang="cs-CZ" sz="2000" dirty="0" smtClean="0"/>
              <a:t> (přestupní terminály </a:t>
            </a:r>
            <a:r>
              <a:rPr lang="cs-CZ" sz="2000" dirty="0"/>
              <a:t>pro veřejnou </a:t>
            </a:r>
            <a:r>
              <a:rPr lang="cs-CZ" sz="2000" dirty="0" smtClean="0"/>
              <a:t>dopravu, </a:t>
            </a:r>
            <a:r>
              <a:rPr lang="cs-CZ" sz="2000" dirty="0"/>
              <a:t>P+R, K+R, </a:t>
            </a:r>
            <a:r>
              <a:rPr lang="cs-CZ" sz="2000" dirty="0" smtClean="0"/>
              <a:t>B+R)</a:t>
            </a:r>
            <a:endParaRPr lang="cs-CZ" sz="2000" dirty="0"/>
          </a:p>
          <a:p>
            <a:pPr lvl="0"/>
            <a:r>
              <a:rPr lang="cs-CZ" sz="2000" dirty="0" smtClean="0"/>
              <a:t>aplikace </a:t>
            </a:r>
            <a:r>
              <a:rPr lang="cs-CZ" sz="2000" dirty="0"/>
              <a:t>moderních technologií v </a:t>
            </a:r>
            <a:r>
              <a:rPr lang="cs-CZ" sz="2000" dirty="0" smtClean="0"/>
              <a:t>dopravě (telematika, informační </a:t>
            </a:r>
            <a:r>
              <a:rPr lang="cs-CZ" sz="2000" dirty="0"/>
              <a:t>a </a:t>
            </a:r>
            <a:r>
              <a:rPr lang="cs-CZ" sz="2000" dirty="0" smtClean="0"/>
              <a:t>platební systémy)</a:t>
            </a:r>
            <a:endParaRPr lang="cs-CZ" sz="2000" dirty="0"/>
          </a:p>
          <a:p>
            <a:pPr lvl="0"/>
            <a:r>
              <a:rPr lang="cs-CZ" sz="2000" dirty="0" smtClean="0"/>
              <a:t>zmírnění </a:t>
            </a:r>
            <a:r>
              <a:rPr lang="cs-CZ" sz="2000" dirty="0"/>
              <a:t>negativních dopadů v </a:t>
            </a:r>
            <a:r>
              <a:rPr lang="cs-CZ" sz="2000" dirty="0" smtClean="0"/>
              <a:t>dopravě, např. </a:t>
            </a:r>
            <a:r>
              <a:rPr lang="cs-CZ" sz="2000" dirty="0"/>
              <a:t>nákup </a:t>
            </a:r>
            <a:r>
              <a:rPr lang="cs-CZ" sz="2000" dirty="0" err="1"/>
              <a:t>nízkoemisních</a:t>
            </a:r>
            <a:r>
              <a:rPr lang="cs-CZ" sz="2000" dirty="0"/>
              <a:t> a bezemisních vozidel </a:t>
            </a:r>
            <a:r>
              <a:rPr lang="cs-CZ" sz="2000" dirty="0" smtClean="0"/>
              <a:t> a výstavba plnicích a dobíjecích stanic pro ně</a:t>
            </a:r>
            <a:endParaRPr lang="cs-CZ" sz="2000" dirty="0"/>
          </a:p>
          <a:p>
            <a:pPr lvl="0"/>
            <a:r>
              <a:rPr lang="cs-CZ" sz="2000" dirty="0" smtClean="0"/>
              <a:t>zvýšení bezpečnosti </a:t>
            </a:r>
            <a:r>
              <a:rPr lang="cs-CZ" sz="2000" dirty="0"/>
              <a:t>železniční, silniční, cyklistické a pěší dopravy</a:t>
            </a:r>
          </a:p>
          <a:p>
            <a:pPr lvl="0"/>
            <a:r>
              <a:rPr lang="cs-CZ" sz="2000" dirty="0" smtClean="0"/>
              <a:t>rozvoj </a:t>
            </a:r>
            <a:r>
              <a:rPr lang="cs-CZ" sz="2000" dirty="0" err="1"/>
              <a:t>cyklodopravy</a:t>
            </a:r>
            <a:endParaRPr lang="cs-CZ" sz="2000" dirty="0"/>
          </a:p>
          <a:p>
            <a:pPr lvl="0"/>
            <a:r>
              <a:rPr lang="cs-CZ" sz="2000" dirty="0" smtClean="0"/>
              <a:t>rozvoj </a:t>
            </a:r>
            <a:r>
              <a:rPr lang="cs-CZ" sz="2000" dirty="0"/>
              <a:t>zelené infrastruktury (doplňková aktivita k aktivitám a - e)</a:t>
            </a:r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2000" dirty="0" smtClean="0"/>
              <a:t>Soulad se </a:t>
            </a:r>
            <a:r>
              <a:rPr lang="cs-CZ" sz="2000" dirty="0"/>
              <a:t>strategickým plánem udržitelné městské </a:t>
            </a:r>
            <a:r>
              <a:rPr lang="cs-CZ" sz="2000" dirty="0" smtClean="0"/>
              <a:t>mobility</a:t>
            </a:r>
          </a:p>
          <a:p>
            <a:pPr marL="0" lvl="0" indent="0">
              <a:buNone/>
            </a:pPr>
            <a:r>
              <a:rPr lang="cs-CZ" sz="2000" dirty="0"/>
              <a:t>Vozidla nakupovaná pro veřejnou dopravu jsou upravená pro přepravu osob se sníženou schopností pohybu a orientace.</a:t>
            </a:r>
          </a:p>
          <a:p>
            <a:pPr marL="0" lvl="0" indent="0">
              <a:buNone/>
            </a:pPr>
            <a:r>
              <a:rPr lang="cs-CZ" sz="2000" dirty="0"/>
              <a:t>Vozidla nakupovaná pro veřejnou dopravu musí splňovat Euro 6.</a:t>
            </a:r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1.2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Zvýšení podílu udržitelných forem dopravy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47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sz="2000" b="1" dirty="0"/>
              <a:t>Alokace </a:t>
            </a:r>
            <a:r>
              <a:rPr lang="cs-CZ" sz="2000" b="1" dirty="0" smtClean="0"/>
              <a:t>190 961 173,6 EUR (4% z IROP)</a:t>
            </a:r>
          </a:p>
          <a:p>
            <a:pPr lvl="0"/>
            <a:r>
              <a:rPr lang="cs-CZ" sz="2000" dirty="0"/>
              <a:t>zajištění adekvátní vybavenosti složek IZS a odolnosti v území s důrazem na přizpůsobení se změnám klimatu a novým rizikům</a:t>
            </a:r>
          </a:p>
          <a:p>
            <a:pPr lvl="1"/>
            <a:r>
              <a:rPr lang="cs-CZ" sz="1600" dirty="0"/>
              <a:t>modernizace a adaptace stanic:</a:t>
            </a:r>
          </a:p>
          <a:p>
            <a:pPr lvl="1"/>
            <a:r>
              <a:rPr lang="cs-CZ" sz="1600" dirty="0"/>
              <a:t>nové dislokace stanic složek IZS ve vazbě na vzniklá rizika,</a:t>
            </a:r>
          </a:p>
          <a:p>
            <a:pPr lvl="1"/>
            <a:r>
              <a:rPr lang="cs-CZ" sz="1600" dirty="0"/>
              <a:t>modernizace stávajících stanic složek IZS pro jejich odolnost na mimořádné události jako prvků kritické infrastruktury (např. směřující k energetické soběstačnosti stanic),</a:t>
            </a:r>
          </a:p>
          <a:p>
            <a:pPr lvl="1"/>
            <a:r>
              <a:rPr lang="cs-CZ" sz="1600" dirty="0"/>
              <a:t>technika a prostředky pro řešení mimořádných událostí,</a:t>
            </a:r>
          </a:p>
          <a:p>
            <a:pPr lvl="0"/>
            <a:r>
              <a:rPr lang="cs-CZ" sz="2000" dirty="0"/>
              <a:t>modernizace výcvikových a vzdělávacích středisek pro složky IZS, zaměřených na rozvoj specifických schopností a součinnost složek IZS při řešení mimořádných situací</a:t>
            </a:r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cs-CZ" sz="2000" dirty="0" smtClean="0"/>
              <a:t>Pro </a:t>
            </a:r>
            <a:r>
              <a:rPr lang="cs-CZ" sz="2000" dirty="0"/>
              <a:t>základní složky Integrovaného záchranného systému</a:t>
            </a:r>
          </a:p>
          <a:p>
            <a:pPr marL="0" indent="0">
              <a:buNone/>
            </a:pPr>
            <a:r>
              <a:rPr lang="cs-CZ" sz="2000" dirty="0" smtClean="0"/>
              <a:t>První aktivita jen ve velmi omezeném území, kde dochází k mnohočetnému výskytu klimatických, antropogenních a technologických rizik. </a:t>
            </a:r>
            <a:endParaRPr lang="cs-CZ" sz="2000" dirty="0"/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1.3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Zvýšení připravenosti k řešení a řízení rizik </a:t>
            </a: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/>
            </a:r>
            <a:b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</a:b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a 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katastrof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5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sz="2000" b="1" dirty="0"/>
              <a:t>Alokace </a:t>
            </a:r>
            <a:r>
              <a:rPr lang="cs-CZ" sz="2000" b="1" dirty="0" smtClean="0"/>
              <a:t>491 725 022,1 EUR (10,3% z IROP)</a:t>
            </a:r>
          </a:p>
          <a:p>
            <a:pPr lvl="0"/>
            <a:r>
              <a:rPr lang="cs-CZ" sz="2000" dirty="0"/>
              <a:t>sociální služby</a:t>
            </a:r>
          </a:p>
          <a:p>
            <a:pPr lvl="1"/>
            <a:r>
              <a:rPr lang="cs-CZ" sz="1600" dirty="0"/>
              <a:t>zřizování nových či rekonstrukce stávajících zařízení pro poskytování komunitní péče;</a:t>
            </a:r>
          </a:p>
          <a:p>
            <a:pPr lvl="1"/>
            <a:r>
              <a:rPr lang="cs-CZ" sz="1600" dirty="0"/>
              <a:t>zřizování nových či rekonstrukce stávajících zařízení pro dosažení </a:t>
            </a:r>
            <a:r>
              <a:rPr lang="cs-CZ" sz="1600" dirty="0" err="1"/>
              <a:t>deinstitucionalizované</a:t>
            </a:r>
            <a:r>
              <a:rPr lang="cs-CZ" sz="1600" dirty="0"/>
              <a:t> péče;</a:t>
            </a:r>
          </a:p>
          <a:p>
            <a:pPr lvl="1"/>
            <a:r>
              <a:rPr lang="cs-CZ" sz="1600" dirty="0"/>
              <a:t>infrastruktura pro terénní, ambulantní a nízkokapacitní pobytové formy sociálních, zdravotních a návazných služeb pro osoby sociálně vyloučené či sociálním vyloučením ohrožené;</a:t>
            </a:r>
          </a:p>
          <a:p>
            <a:pPr lvl="0"/>
            <a:r>
              <a:rPr lang="cs-CZ" sz="2000" dirty="0"/>
              <a:t>sociální bydlení</a:t>
            </a:r>
          </a:p>
          <a:p>
            <a:pPr lvl="1"/>
            <a:r>
              <a:rPr lang="cs-CZ" sz="1600" dirty="0"/>
              <a:t>podpora pořízení bytů a bytových domů pro sociální bydlení;</a:t>
            </a:r>
          </a:p>
          <a:p>
            <a:pPr lvl="0"/>
            <a:r>
              <a:rPr lang="cs-CZ" sz="2000" dirty="0"/>
              <a:t>infrastruktura komunitních center;</a:t>
            </a:r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2000" dirty="0" smtClean="0"/>
              <a:t>Druhá aktivita na </a:t>
            </a:r>
            <a:r>
              <a:rPr lang="cs-CZ" sz="2000" dirty="0"/>
              <a:t>území správních obvodů ORP se sociálně vyloučenou lokalitou s výjimkou území hl. m. Prahy.</a:t>
            </a:r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2.1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Zvýšení kvality a dostupnosti služeb vedoucí k sociální inkluzi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2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527"/>
            <a:ext cx="9143999" cy="583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8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Alokace </a:t>
            </a:r>
            <a:r>
              <a:rPr lang="cs-CZ" sz="2000" b="1" dirty="0" smtClean="0"/>
              <a:t>95 480 586,8 EUR (2% z IROP)</a:t>
            </a:r>
          </a:p>
          <a:p>
            <a:pPr lvl="0"/>
            <a:r>
              <a:rPr lang="cs-CZ" sz="2000" dirty="0"/>
              <a:t>výstavba, rekonstrukce, rozšíření a vybavení sociálních </a:t>
            </a:r>
            <a:r>
              <a:rPr lang="cs-CZ" sz="2000" dirty="0" smtClean="0"/>
              <a:t>podniků</a:t>
            </a:r>
          </a:p>
          <a:p>
            <a:pPr lvl="0"/>
            <a:r>
              <a:rPr lang="cs-CZ" sz="2000" dirty="0" smtClean="0"/>
              <a:t>na území správních obvodů ORP se sociálně vyloučenou lokalitou s výjimkou území hl. m. Prahy</a:t>
            </a:r>
          </a:p>
          <a:p>
            <a:pPr lvl="0"/>
            <a:r>
              <a:rPr lang="cs-CZ" sz="2200" dirty="0" smtClean="0"/>
              <a:t>soulad </a:t>
            </a:r>
            <a:r>
              <a:rPr lang="cs-CZ" sz="2200" dirty="0"/>
              <a:t>s principy sociálního podnikání:</a:t>
            </a:r>
            <a:endParaRPr lang="cs-CZ" sz="5800" dirty="0"/>
          </a:p>
          <a:p>
            <a:pPr lvl="1"/>
            <a:r>
              <a:rPr lang="cs-CZ" sz="2200" dirty="0"/>
              <a:t>Sociální prospěch</a:t>
            </a:r>
          </a:p>
          <a:p>
            <a:pPr lvl="2"/>
            <a:r>
              <a:rPr lang="cs-CZ" sz="1900" dirty="0"/>
              <a:t>podnik přispívá k podpoře sociálního začleňování, min. 30 % zaměstnanců z celkového počtu zaměstnanců sociálního podniku musí pocházet z cílových skupin,</a:t>
            </a:r>
          </a:p>
          <a:p>
            <a:pPr lvl="2"/>
            <a:r>
              <a:rPr lang="cs-CZ" sz="1900" dirty="0"/>
              <a:t>vztahy v sociálním podniku směřují k maximálnímu zapojení pracovníků do rozhodování.</a:t>
            </a:r>
          </a:p>
          <a:p>
            <a:pPr lvl="1"/>
            <a:r>
              <a:rPr lang="cs-CZ" sz="2200" dirty="0"/>
              <a:t>Ekonomický prospěch</a:t>
            </a:r>
          </a:p>
          <a:p>
            <a:pPr lvl="2"/>
            <a:r>
              <a:rPr lang="cs-CZ" sz="1900" dirty="0"/>
              <a:t>zisk je používán přednostně pro rozvoj sociálního podniku </a:t>
            </a:r>
          </a:p>
          <a:p>
            <a:pPr lvl="1"/>
            <a:r>
              <a:rPr lang="cs-CZ" sz="2200" dirty="0"/>
              <a:t>Environmentální a místní prospěch</a:t>
            </a:r>
          </a:p>
          <a:p>
            <a:pPr lvl="2"/>
            <a:r>
              <a:rPr lang="cs-CZ" sz="1900" dirty="0"/>
              <a:t>uspokojení přednostně místní potřeby a využití přednostně místních zdrojů, zohledňuje environmentální aspekty.</a:t>
            </a:r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2.2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Vznik nových a rozvoj existujících podnikatelských aktivit v oblasti sociálního podnikání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99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sz="2000" b="1" dirty="0"/>
              <a:t>Alokace </a:t>
            </a:r>
            <a:r>
              <a:rPr lang="cs-CZ" sz="2000" b="1" dirty="0" smtClean="0"/>
              <a:t>286 441 760,5 EUR (6% z IROP)</a:t>
            </a:r>
          </a:p>
          <a:p>
            <a:pPr lvl="0"/>
            <a:r>
              <a:rPr lang="cs-CZ" sz="2000" dirty="0"/>
              <a:t>zvýšení kvality vysoce specializované a návazné péče</a:t>
            </a:r>
          </a:p>
          <a:p>
            <a:pPr lvl="1"/>
            <a:r>
              <a:rPr lang="cs-CZ" sz="1600" dirty="0"/>
              <a:t>modernizace infrastruktury poskytovatelů vysoce specializované péče (</a:t>
            </a:r>
            <a:r>
              <a:rPr lang="cs-CZ" sz="1600" dirty="0" err="1"/>
              <a:t>onkogynekologická</a:t>
            </a:r>
            <a:r>
              <a:rPr lang="cs-CZ" sz="1600" dirty="0"/>
              <a:t> a perinatologická síť) v podobě pořízení přístrojového vybavení a nezbytných stavebních úprav;</a:t>
            </a:r>
          </a:p>
          <a:p>
            <a:r>
              <a:rPr lang="cs-CZ" sz="2000" dirty="0"/>
              <a:t>modernizace infrastruktury návazné péče v podobě pořízení přístrojového vybavení a nezbytných stavebních úprav;</a:t>
            </a:r>
          </a:p>
          <a:p>
            <a:pPr lvl="0"/>
            <a:r>
              <a:rPr lang="cs-CZ" sz="2000" dirty="0"/>
              <a:t>opatření směřující k transformaci poskytování psychiatrické péče</a:t>
            </a:r>
          </a:p>
          <a:p>
            <a:pPr lvl="1"/>
            <a:r>
              <a:rPr lang="cs-CZ" sz="1600" dirty="0"/>
              <a:t>pořízení vybavení mobilních týmů;</a:t>
            </a:r>
          </a:p>
          <a:p>
            <a:pPr lvl="1"/>
            <a:r>
              <a:rPr lang="cs-CZ" sz="1600" dirty="0"/>
              <a:t>zřizování nových či rekonstrukce stávajících zařízení pro poskytování komunitní péče;</a:t>
            </a:r>
          </a:p>
          <a:p>
            <a:pPr lvl="1"/>
            <a:r>
              <a:rPr lang="cs-CZ" sz="1600" dirty="0"/>
              <a:t>zřizování nových či rekonstrukce stávajících zařízení pro dosažení </a:t>
            </a:r>
            <a:r>
              <a:rPr lang="cs-CZ" sz="1600" dirty="0" err="1"/>
              <a:t>deinstitucionalizované</a:t>
            </a:r>
            <a:r>
              <a:rPr lang="cs-CZ" sz="1600" dirty="0"/>
              <a:t> péče;</a:t>
            </a:r>
          </a:p>
          <a:p>
            <a:pPr lvl="0"/>
            <a:r>
              <a:rPr lang="cs-CZ" sz="2000" dirty="0"/>
              <a:t>doplňková zeleň v okolí budov a na budovách, např. zelené zdi a střechy, aleje, parky a zahrady</a:t>
            </a:r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2.3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Rozvoj infrastruktury pro poskytování zdravotních služeb a péče o zdraví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29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Co se dovíte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4000" dirty="0" smtClean="0"/>
              <a:t>Jak se změnil přístup EK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4000" dirty="0" smtClean="0"/>
              <a:t>Představení programu IROP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/>
              <a:t>Nové přístupy a nástroje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/>
              <a:t>Co nás ještě čeká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4000" dirty="0" smtClean="0"/>
              <a:t>Kde hledat další informace</a:t>
            </a:r>
          </a:p>
        </p:txBody>
      </p:sp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r>
              <a:rPr lang="cs-CZ" sz="2900" b="1" dirty="0"/>
              <a:t>Alokace </a:t>
            </a:r>
            <a:r>
              <a:rPr lang="cs-CZ" sz="2900" b="1" dirty="0" smtClean="0"/>
              <a:t>477 402 934,1 EUR (10% z IROP)</a:t>
            </a:r>
          </a:p>
          <a:p>
            <a:r>
              <a:rPr lang="cs-CZ" dirty="0" smtClean="0"/>
              <a:t>rozšíření </a:t>
            </a:r>
            <a:r>
              <a:rPr lang="cs-CZ" dirty="0"/>
              <a:t>kapacit pro předškolní vzdělávání</a:t>
            </a:r>
          </a:p>
          <a:p>
            <a:pPr lvl="0"/>
            <a:r>
              <a:rPr lang="cs-CZ" dirty="0"/>
              <a:t>výstavba, rekonstrukce a vybavení odborných učeben, laboratoří, dílen a pozemků pro výuku přírodovědných a technických oborů a pro výuku technických a řemeslných dovedností</a:t>
            </a:r>
          </a:p>
          <a:p>
            <a:pPr lvl="0"/>
            <a:r>
              <a:rPr lang="cs-CZ" dirty="0"/>
              <a:t>rekonstrukce a vybavení vzdělávacích zařízení pro rozvoj vybraných klíčových kompetencí</a:t>
            </a:r>
          </a:p>
          <a:p>
            <a:pPr lvl="1"/>
            <a:r>
              <a:rPr lang="cs-CZ" dirty="0"/>
              <a:t>komunikace v českém </a:t>
            </a:r>
            <a:r>
              <a:rPr lang="cs-CZ" dirty="0" smtClean="0"/>
              <a:t>jazyce, komunikace </a:t>
            </a:r>
            <a:r>
              <a:rPr lang="cs-CZ" dirty="0"/>
              <a:t>v cizích jazycích;</a:t>
            </a:r>
            <a:endParaRPr lang="cs-CZ" sz="3200" dirty="0"/>
          </a:p>
          <a:p>
            <a:pPr lvl="1"/>
            <a:r>
              <a:rPr lang="cs-CZ" dirty="0"/>
              <a:t>matematická schopnost a základní schopnosti v oblasti vědy a </a:t>
            </a:r>
            <a:r>
              <a:rPr lang="cs-CZ" dirty="0" smtClean="0"/>
              <a:t>technologií; schopnost </a:t>
            </a:r>
            <a:r>
              <a:rPr lang="cs-CZ" dirty="0"/>
              <a:t>práce s digitálními technologiemi.</a:t>
            </a:r>
            <a:endParaRPr lang="cs-CZ" sz="3200" dirty="0"/>
          </a:p>
          <a:p>
            <a:pPr lvl="0"/>
            <a:r>
              <a:rPr lang="cs-CZ" dirty="0"/>
              <a:t>úpravy budov a učeben, vybavení nábytkem, stroji, didaktickými pomůckami, kompenzačními pomůckami a kompenzačním vybavením pro vzdělávání žáků a studentů se SVP</a:t>
            </a:r>
          </a:p>
          <a:p>
            <a:pPr lvl="0"/>
            <a:r>
              <a:rPr lang="cs-CZ" dirty="0"/>
              <a:t>rozvoj vnitřní konektivity škol (a školských zařízení) v učebnách, laboratořích a dílnách a připojení k internetu; </a:t>
            </a:r>
            <a:endParaRPr lang="cs-CZ" dirty="0" smtClean="0"/>
          </a:p>
          <a:p>
            <a:pPr lvl="0"/>
            <a:r>
              <a:rPr lang="cs-CZ" dirty="0" smtClean="0"/>
              <a:t>doplňková </a:t>
            </a:r>
            <a:r>
              <a:rPr lang="cs-CZ" dirty="0"/>
              <a:t>zeleň v okolí budov a na budovách, např. zelené zdi a střechy, a zahrady (doplňková aktivita u aktivit a, b)</a:t>
            </a:r>
            <a:endParaRPr lang="cs-CZ" sz="1600" dirty="0"/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2.4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Zvýšení kvality a dostupnosti infrastruktury pro vzdělávání a celoživotní učení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72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r>
              <a:rPr lang="cs-CZ" sz="2900" b="1" dirty="0"/>
              <a:t>Alokace </a:t>
            </a:r>
            <a:r>
              <a:rPr lang="cs-CZ" sz="2900" b="1" dirty="0" smtClean="0"/>
              <a:t>477 402 934,1 EUR (10% z IROP)</a:t>
            </a:r>
          </a:p>
          <a:p>
            <a:r>
              <a:rPr lang="cs-CZ" sz="3600" dirty="0" smtClean="0"/>
              <a:t>Snižování </a:t>
            </a:r>
            <a:r>
              <a:rPr lang="cs-CZ" sz="3600" dirty="0"/>
              <a:t>spotřeby energie zlepšením tepelných vlastností budov</a:t>
            </a:r>
          </a:p>
          <a:p>
            <a:pPr lvl="1"/>
            <a:r>
              <a:rPr lang="cs-CZ" sz="2900" dirty="0"/>
              <a:t>zateplení obvodového pláště, vodorovných a střešních konstrukcí;</a:t>
            </a:r>
          </a:p>
          <a:p>
            <a:pPr lvl="1"/>
            <a:r>
              <a:rPr lang="cs-CZ" sz="2900" dirty="0"/>
              <a:t>výměna a rekonstrukce otvorových výplní (oken a dveří);</a:t>
            </a:r>
          </a:p>
          <a:p>
            <a:pPr lvl="1"/>
            <a:r>
              <a:rPr lang="cs-CZ" sz="2900" dirty="0"/>
              <a:t>prvky pasivního vytápění a chlazení, stínění;</a:t>
            </a:r>
          </a:p>
          <a:p>
            <a:pPr lvl="1"/>
            <a:r>
              <a:rPr lang="cs-CZ" sz="2900" dirty="0"/>
              <a:t>instalace systémů řízeného větrání s rekuperací odpadního tepla</a:t>
            </a:r>
            <a:r>
              <a:rPr lang="cs-CZ" sz="2900" dirty="0" smtClean="0"/>
              <a:t>.</a:t>
            </a:r>
          </a:p>
          <a:p>
            <a:pPr lvl="1"/>
            <a:endParaRPr lang="cs-CZ" sz="2900" dirty="0"/>
          </a:p>
          <a:p>
            <a:r>
              <a:rPr lang="cs-CZ" sz="3600" dirty="0" smtClean="0"/>
              <a:t>Zařízení </a:t>
            </a:r>
            <a:r>
              <a:rPr lang="cs-CZ" sz="3600" dirty="0"/>
              <a:t>pro vytápění nebo přípravu teplé užitkové vody</a:t>
            </a:r>
          </a:p>
          <a:p>
            <a:pPr lvl="1"/>
            <a:r>
              <a:rPr lang="cs-CZ" sz="2900" dirty="0"/>
              <a:t>výměna zdroje tepla bytového domu pro vytápění, využívajícího pevná nebo tekutá fosilní paliva za efektivní ekologicky šetrné zdroje; výměna zdroje tepla bytového domu pro přípravu teplé užitkové vody využívajícího pevná nebo tekutá fosilní paliva za efektivní, ekologicky šetrné zdroje; </a:t>
            </a:r>
          </a:p>
          <a:p>
            <a:pPr lvl="1"/>
            <a:r>
              <a:rPr lang="cs-CZ" sz="2900" dirty="0"/>
              <a:t>výměna rozvodů tepla a vody;</a:t>
            </a:r>
          </a:p>
          <a:p>
            <a:pPr lvl="1"/>
            <a:r>
              <a:rPr lang="cs-CZ" sz="2900" dirty="0"/>
              <a:t>kondenzační kotle na zemní plyn nebo zařízení pro kombinovanou výrobu elektřiny a tepla využívající obnovitelné zdroje nebo zemní plyn a kryjící primárně energetické potřeby budov, kde jsou umístěny;</a:t>
            </a:r>
          </a:p>
          <a:p>
            <a:pPr lvl="1"/>
            <a:r>
              <a:rPr lang="cs-CZ" sz="2900" dirty="0"/>
              <a:t>instalace systémů měření a regulace otopné soustavy.</a:t>
            </a:r>
          </a:p>
          <a:p>
            <a:pPr marL="0" indent="0">
              <a:buNone/>
            </a:pPr>
            <a:endParaRPr lang="cs-CZ" sz="2900" dirty="0" smtClean="0"/>
          </a:p>
          <a:p>
            <a:pPr marL="0" indent="0">
              <a:buNone/>
            </a:pPr>
            <a:r>
              <a:rPr lang="cs-CZ" sz="2900" dirty="0" smtClean="0"/>
              <a:t>Vlastníci </a:t>
            </a:r>
            <a:r>
              <a:rPr lang="cs-CZ" sz="2900" dirty="0"/>
              <a:t>bytových domů </a:t>
            </a:r>
            <a:r>
              <a:rPr lang="cs-CZ" sz="2900" dirty="0" smtClean="0"/>
              <a:t>- budovy </a:t>
            </a:r>
            <a:r>
              <a:rPr lang="cs-CZ" sz="2900" dirty="0"/>
              <a:t>se čtyřmi a více </a:t>
            </a:r>
            <a:r>
              <a:rPr lang="cs-CZ" sz="2900" dirty="0" smtClean="0"/>
              <a:t>byty</a:t>
            </a:r>
          </a:p>
          <a:p>
            <a:pPr marL="0" indent="0">
              <a:buNone/>
            </a:pPr>
            <a:r>
              <a:rPr lang="cs-CZ" sz="2900" dirty="0" smtClean="0"/>
              <a:t>Dotace v území se znečištěným ovzduším, zvýhodněný úvěr v ostatním území</a:t>
            </a:r>
            <a:endParaRPr lang="cs-CZ" sz="2900" dirty="0"/>
          </a:p>
          <a:p>
            <a:pPr marL="0" indent="0"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2.5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Snížení energetické náročnosti v sektoru bydlení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6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19"/>
            <a:ext cx="8001000" cy="53113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r>
              <a:rPr lang="cs-CZ" sz="4500" b="1" dirty="0"/>
              <a:t>Alokace </a:t>
            </a:r>
            <a:r>
              <a:rPr lang="cs-CZ" sz="4500" b="1" dirty="0" smtClean="0"/>
              <a:t>429 662 640,7 EUR (9% z IROP)</a:t>
            </a:r>
          </a:p>
          <a:p>
            <a:r>
              <a:rPr lang="cs-CZ" sz="4000" dirty="0" smtClean="0"/>
              <a:t>revitalizace </a:t>
            </a:r>
            <a:r>
              <a:rPr lang="cs-CZ" sz="4000" dirty="0"/>
              <a:t>vybraných nemovitých památek</a:t>
            </a:r>
          </a:p>
          <a:p>
            <a:pPr lvl="1"/>
            <a:r>
              <a:rPr lang="cs-CZ" sz="4000" dirty="0"/>
              <a:t>národní kulturní památky;</a:t>
            </a:r>
          </a:p>
          <a:p>
            <a:pPr lvl="1"/>
            <a:r>
              <a:rPr lang="cs-CZ" sz="4000" dirty="0"/>
              <a:t>památky navržené k prohlášení za národní kulturní památky;</a:t>
            </a:r>
          </a:p>
          <a:p>
            <a:pPr lvl="1"/>
            <a:r>
              <a:rPr lang="cs-CZ" sz="4000" dirty="0"/>
              <a:t>památky zapsané na Seznam světového kulturního a přírodního dědictví UNESCO;</a:t>
            </a:r>
          </a:p>
          <a:p>
            <a:pPr lvl="1"/>
            <a:r>
              <a:rPr lang="cs-CZ" sz="4000" dirty="0"/>
              <a:t>památky zapsané na Seznam kandidátů na zápis na Seznam světového kulturního a přírodního dědictví</a:t>
            </a:r>
            <a:r>
              <a:rPr lang="cs-CZ" sz="4000" dirty="0" smtClean="0"/>
              <a:t>;</a:t>
            </a:r>
            <a:endParaRPr lang="cs-CZ" sz="4000" dirty="0"/>
          </a:p>
          <a:p>
            <a:pPr marL="0" lvl="0" indent="0">
              <a:buNone/>
            </a:pPr>
            <a:endParaRPr lang="cs-CZ" sz="4000" dirty="0" smtClean="0"/>
          </a:p>
          <a:p>
            <a:r>
              <a:rPr lang="cs-CZ" sz="4000" dirty="0" smtClean="0"/>
              <a:t>revitalizace </a:t>
            </a:r>
            <a:r>
              <a:rPr lang="cs-CZ" sz="4000" dirty="0"/>
              <a:t>přírodního dědictví</a:t>
            </a:r>
          </a:p>
          <a:p>
            <a:pPr lvl="1"/>
            <a:r>
              <a:rPr lang="cs-CZ" sz="4000" dirty="0"/>
              <a:t>revitalizace krajinných památkových zón;</a:t>
            </a:r>
          </a:p>
          <a:p>
            <a:pPr lvl="1"/>
            <a:r>
              <a:rPr lang="cs-CZ" sz="4000" dirty="0"/>
              <a:t>revitalizace parků a zahrad u národních kulturních památek a památek navržených k prohlášení za národní kulturní památku;</a:t>
            </a:r>
          </a:p>
          <a:p>
            <a:pPr lvl="1"/>
            <a:r>
              <a:rPr lang="cs-CZ" sz="4000" dirty="0"/>
              <a:t>návštěvnická veřejná infrastruktura pro zpřístupnění přírodního dědictví</a:t>
            </a:r>
            <a:r>
              <a:rPr lang="cs-CZ" sz="4000" dirty="0" smtClean="0"/>
              <a:t>;</a:t>
            </a:r>
          </a:p>
          <a:p>
            <a:pPr marL="457200" lvl="1" indent="0">
              <a:buNone/>
            </a:pPr>
            <a:endParaRPr lang="cs-CZ" sz="4000" dirty="0"/>
          </a:p>
          <a:p>
            <a:r>
              <a:rPr lang="cs-CZ" sz="4000" dirty="0" smtClean="0"/>
              <a:t>infrastrukturní </a:t>
            </a:r>
            <a:r>
              <a:rPr lang="cs-CZ" sz="4000" dirty="0"/>
              <a:t>opatření pro posílení ochrany, zpřístupnění a využívání kulturního dědictví</a:t>
            </a:r>
          </a:p>
          <a:p>
            <a:pPr lvl="1"/>
            <a:r>
              <a:rPr lang="cs-CZ" sz="4000" dirty="0"/>
              <a:t>zlepšení podmínek pro uchování a zefektivnění správy sbírek a mobiliárních fondů;</a:t>
            </a:r>
          </a:p>
          <a:p>
            <a:pPr lvl="1"/>
            <a:r>
              <a:rPr lang="cs-CZ" sz="4000" dirty="0"/>
              <a:t>zpřístupnění sbírek a mobiliárních fondů pro veřejnost a pro kulturně-kreativní průmysl;</a:t>
            </a:r>
          </a:p>
          <a:p>
            <a:pPr lvl="1"/>
            <a:r>
              <a:rPr lang="cs-CZ" sz="4000" dirty="0" smtClean="0"/>
              <a:t>Návštěvnická </a:t>
            </a:r>
            <a:r>
              <a:rPr lang="cs-CZ" sz="4000" dirty="0"/>
              <a:t>veřejná infrastruktura pro zpřístupnění kulturního </a:t>
            </a:r>
            <a:r>
              <a:rPr lang="cs-CZ" sz="4000" dirty="0" smtClean="0"/>
              <a:t>dědictví.</a:t>
            </a:r>
          </a:p>
          <a:p>
            <a:pPr lvl="1"/>
            <a:endParaRPr lang="cs-CZ" sz="4000" dirty="0"/>
          </a:p>
          <a:p>
            <a:pPr marL="457200" lvl="1" indent="0">
              <a:buNone/>
            </a:pPr>
            <a:r>
              <a:rPr lang="cs-CZ" sz="4000" dirty="0" smtClean="0"/>
              <a:t>Projekt musí být v</a:t>
            </a:r>
            <a:r>
              <a:rPr lang="cs-CZ" sz="4000" dirty="0"/>
              <a:t> souladu s Integrovanou strategií podpory využití potenciálu kulturního dědictví v kontextu politiky soudržnosti 2014</a:t>
            </a:r>
            <a:r>
              <a:rPr lang="cs-CZ" sz="4000" dirty="0" smtClean="0"/>
              <a:t>+</a:t>
            </a:r>
            <a:endParaRPr lang="cs-CZ" sz="40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3.1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Zefektivnění prezentace, posílení ochrany a rozvoje kulturního a přírodního dědictví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25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19"/>
            <a:ext cx="8001000" cy="53113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sz="2000" b="1" dirty="0"/>
              <a:t>Alokace </a:t>
            </a:r>
            <a:r>
              <a:rPr lang="cs-CZ" sz="2000" b="1" dirty="0" smtClean="0"/>
              <a:t>381 922 347,3 EUR (8% z IROP)</a:t>
            </a:r>
          </a:p>
          <a:p>
            <a:pPr lvl="0"/>
            <a:r>
              <a:rPr lang="cs-CZ" sz="1800" dirty="0"/>
              <a:t>eGovernment, infrastruktura a informační a komunikační systémy veřejné správy </a:t>
            </a:r>
          </a:p>
          <a:p>
            <a:pPr lvl="1"/>
            <a:r>
              <a:rPr lang="cs-CZ" sz="1400" dirty="0"/>
              <a:t>rozšíření, propojení, konsolidace datového fondu veřejné správy a jeho efektivní a bezpečné využívání dle jednotlivých agend i na principu “</a:t>
            </a:r>
            <a:r>
              <a:rPr lang="cs-CZ" sz="1400" dirty="0" err="1"/>
              <a:t>opendata</a:t>
            </a:r>
            <a:r>
              <a:rPr lang="cs-CZ" sz="1400" dirty="0"/>
              <a:t>“, které bude založeno na zásadě sdílení jednou pořízených dat za účelem jejich přístupnosti dalším subjektům veřejné správy i mimo ni a to zejména pro zajištění úplného elektronického podání a elektronizaci agend (např. </a:t>
            </a:r>
            <a:r>
              <a:rPr lang="cs-CZ" sz="1400" dirty="0" err="1"/>
              <a:t>eCulture</a:t>
            </a:r>
            <a:r>
              <a:rPr lang="cs-CZ" sz="1400" dirty="0"/>
              <a:t>, </a:t>
            </a:r>
            <a:r>
              <a:rPr lang="cs-CZ" sz="1400" dirty="0" err="1"/>
              <a:t>eHealth</a:t>
            </a:r>
            <a:r>
              <a:rPr lang="cs-CZ" sz="1400" dirty="0"/>
              <a:t>, </a:t>
            </a:r>
            <a:r>
              <a:rPr lang="cs-CZ" sz="1400" dirty="0" err="1"/>
              <a:t>eJustice</a:t>
            </a:r>
            <a:r>
              <a:rPr lang="cs-CZ" sz="1400" dirty="0"/>
              <a:t>, </a:t>
            </a:r>
            <a:r>
              <a:rPr lang="cs-CZ" sz="1400" dirty="0" err="1"/>
              <a:t>eProcurement</a:t>
            </a:r>
            <a:r>
              <a:rPr lang="cs-CZ" sz="1400" dirty="0"/>
              <a:t>, elektronické identifikace a autorizace</a:t>
            </a:r>
            <a:r>
              <a:rPr lang="cs-CZ" sz="1400" dirty="0" smtClean="0"/>
              <a:t>);</a:t>
            </a:r>
          </a:p>
          <a:p>
            <a:pPr lvl="1"/>
            <a:endParaRPr lang="cs-CZ" sz="1400" dirty="0"/>
          </a:p>
          <a:p>
            <a:r>
              <a:rPr lang="cs-CZ" sz="1800" dirty="0"/>
              <a:t> </a:t>
            </a:r>
            <a:r>
              <a:rPr lang="cs-CZ" sz="1800" dirty="0" smtClean="0"/>
              <a:t>specifické </a:t>
            </a:r>
            <a:r>
              <a:rPr lang="cs-CZ" sz="1800" dirty="0"/>
              <a:t>informační systémy</a:t>
            </a:r>
          </a:p>
          <a:p>
            <a:pPr lvl="1"/>
            <a:r>
              <a:rPr lang="cs-CZ" sz="1400" dirty="0"/>
              <a:t>modernizace informačních a komunikačních systémů pro specifické potřeby subjektů veřejné správy a složek </a:t>
            </a:r>
            <a:r>
              <a:rPr lang="cs-CZ" sz="1400" dirty="0" smtClean="0"/>
              <a:t>IZS;</a:t>
            </a:r>
          </a:p>
          <a:p>
            <a:pPr lvl="1"/>
            <a:endParaRPr lang="cs-CZ" sz="1400" dirty="0"/>
          </a:p>
          <a:p>
            <a:r>
              <a:rPr lang="cs-CZ" sz="1800" dirty="0"/>
              <a:t> </a:t>
            </a:r>
            <a:r>
              <a:rPr lang="cs-CZ" sz="1800" dirty="0" smtClean="0"/>
              <a:t>kybernetická </a:t>
            </a:r>
            <a:r>
              <a:rPr lang="cs-CZ" sz="1800" dirty="0"/>
              <a:t>bezpečnost</a:t>
            </a:r>
          </a:p>
          <a:p>
            <a:pPr lvl="1"/>
            <a:r>
              <a:rPr lang="cs-CZ" sz="1400" dirty="0"/>
              <a:t>podpora vzniku a vybavení orgánů veřejné moci pro ochranu infrastruktury ICT a zajištění řízeného a bezpečného sdílení dat veřejné správy v souladu se standardy kybernetické bezpečnosti a to včetně komunikační a radiokomunikační infrastruktury státu.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3.2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Zvyšování efektivity a transparentnosti veřejné správy prostřednictvím rozvoje využití a kvality systémů ICT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36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19"/>
            <a:ext cx="8001000" cy="53113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sz="2000" b="1" dirty="0"/>
              <a:t>Alokace </a:t>
            </a:r>
            <a:r>
              <a:rPr lang="cs-CZ" sz="2000" b="1" dirty="0" smtClean="0"/>
              <a:t>381 922 347,3 EUR (8% z IROP)</a:t>
            </a:r>
          </a:p>
          <a:p>
            <a:pPr marL="0" indent="0">
              <a:buNone/>
            </a:pPr>
            <a:r>
              <a:rPr lang="cs-CZ" sz="1800" dirty="0"/>
              <a:t>Za účelem naplnění specifického cíle 4.1 budou podporovány aktivity identifikované ve schválených strategiích komunitně vedeného místního rozvoje, které jsou v souladu s následujícími specifickými cíli.</a:t>
            </a:r>
          </a:p>
          <a:p>
            <a:endParaRPr lang="cs-CZ" sz="1800" dirty="0"/>
          </a:p>
          <a:p>
            <a:r>
              <a:rPr lang="cs-CZ" sz="1800" dirty="0"/>
              <a:t>SC 1.2 Zvýšení podílu udržitelných forem dopravy – a), b), c), d), e), f)</a:t>
            </a:r>
          </a:p>
          <a:p>
            <a:r>
              <a:rPr lang="cs-CZ" sz="1800" dirty="0"/>
              <a:t>SC 2.1 Zvýšení kvality a dostupnosti služeb vedoucí k sociální inkluzi – a), b), c), d)</a:t>
            </a:r>
          </a:p>
          <a:p>
            <a:r>
              <a:rPr lang="cs-CZ" sz="1800" dirty="0"/>
              <a:t>SC 2.2 Vznik nových a rozvoj existujících podnikatelských aktivit v oblasti sociálního podnikání – a)</a:t>
            </a:r>
          </a:p>
          <a:p>
            <a:r>
              <a:rPr lang="cs-CZ" sz="1800" dirty="0"/>
              <a:t>SC 2.3 Rozvoj infrastruktury pro poskytování zdravotních služeb a péče o zdraví – a), b)</a:t>
            </a:r>
          </a:p>
          <a:p>
            <a:r>
              <a:rPr lang="cs-CZ" sz="1800" dirty="0"/>
              <a:t>SC 2.4 Zvýšení kvality a dostupnosti infrastruktury pro vzdělávání a celoživotní učení – a), b), c) d), e), f)</a:t>
            </a:r>
          </a:p>
          <a:p>
            <a:r>
              <a:rPr lang="cs-CZ" sz="1800" dirty="0"/>
              <a:t>SC 3.1 Zefektivnění prezentace, posílení ochrany a rozvoje kulturního a přírodního dědictví – a), b), c)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20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SC 4.1</a:t>
            </a:r>
            <a:r>
              <a:rPr lang="cs-CZ" sz="2000" cap="all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. Posílení komunitně vedeného místního rozvoje za účelem zvýšení kvality života ve venkovských oblastech a aktivizace místního potenciálu</a:t>
            </a:r>
            <a:endParaRPr lang="cs-CZ" sz="2000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13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74440" y="1341120"/>
            <a:ext cx="7694103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cs-CZ" sz="2400" b="1" dirty="0"/>
              <a:t>Integrované územní investice </a:t>
            </a:r>
            <a:r>
              <a:rPr lang="cs-CZ" sz="2400" dirty="0" smtClean="0"/>
              <a:t>(„</a:t>
            </a:r>
            <a:r>
              <a:rPr lang="cs-CZ" sz="2400" dirty="0"/>
              <a:t>ITI“ – </a:t>
            </a:r>
            <a:r>
              <a:rPr lang="cs-CZ" sz="2400" dirty="0" err="1"/>
              <a:t>Integrated</a:t>
            </a:r>
            <a:r>
              <a:rPr lang="cs-CZ" sz="2400" dirty="0"/>
              <a:t> </a:t>
            </a:r>
            <a:r>
              <a:rPr lang="cs-CZ" sz="2400" dirty="0" err="1"/>
              <a:t>Territorial</a:t>
            </a:r>
            <a:r>
              <a:rPr lang="cs-CZ" sz="2400" dirty="0"/>
              <a:t> </a:t>
            </a:r>
            <a:r>
              <a:rPr lang="cs-CZ" sz="2400" dirty="0" err="1"/>
              <a:t>Investments</a:t>
            </a:r>
            <a:r>
              <a:rPr lang="cs-CZ" sz="2400" dirty="0"/>
              <a:t>, podle čl. 36 obecného nařízení) budou využity v metropolitních oblastech. Jádry metropolitních oblastí jsou největší města v ČR (Praha, Brno, Ostrava, Plzeň), včetně jejich funkčního zázemí. Z hlediska koncentrace obyvatelstva jsou k těmto centrům přiřazeny Ústecko-Chomutovská, Olomoucká a Hradecko-Pardubická aglomerace (</a:t>
            </a:r>
            <a:r>
              <a:rPr lang="cs-CZ" sz="2400" b="1" dirty="0"/>
              <a:t>celkem 7 ITI</a:t>
            </a:r>
            <a:r>
              <a:rPr lang="cs-CZ" sz="2400" dirty="0"/>
              <a:t>);</a:t>
            </a:r>
          </a:p>
          <a:p>
            <a:pPr lvl="0"/>
            <a:r>
              <a:rPr lang="cs-CZ" sz="2400" b="1" dirty="0"/>
              <a:t>Integrované plány rozvoje území </a:t>
            </a:r>
            <a:r>
              <a:rPr lang="cs-CZ" sz="2400" dirty="0"/>
              <a:t>(dále jen „IPRÚ“), zahrnující ostatní aglomerace krajských měst (České Budějovice, Karlovy Vary, Liberec – Jablonec, Jihlava, Zlín) a jejich zázemí a město Mladá Boleslav a jeho zázemí (</a:t>
            </a:r>
            <a:r>
              <a:rPr lang="cs-CZ" sz="2400" b="1" dirty="0"/>
              <a:t>celkem 6 IPRÚ</a:t>
            </a:r>
            <a:r>
              <a:rPr lang="cs-CZ" sz="2400" dirty="0"/>
              <a:t>). Zařazení IPRÚ vyplynulo z dohody regionálních partnerů a z Dohody o partnerství,</a:t>
            </a:r>
          </a:p>
          <a:p>
            <a:pPr lvl="0"/>
            <a:r>
              <a:rPr lang="cs-CZ" sz="2400" b="1" dirty="0"/>
              <a:t>Komunitně vedený místní rozvoj </a:t>
            </a:r>
            <a:r>
              <a:rPr lang="cs-CZ" sz="2400" dirty="0"/>
              <a:t>(dále jen „</a:t>
            </a:r>
            <a:r>
              <a:rPr lang="cs-CZ" sz="2400" b="1" dirty="0"/>
              <a:t>CLLD</a:t>
            </a:r>
            <a:r>
              <a:rPr lang="cs-CZ" sz="2400" dirty="0"/>
              <a:t>“ – </a:t>
            </a:r>
            <a:r>
              <a:rPr lang="cs-CZ" sz="2400" dirty="0" err="1"/>
              <a:t>Community</a:t>
            </a:r>
            <a:r>
              <a:rPr lang="cs-CZ" sz="2400" dirty="0"/>
              <a:t>-led </a:t>
            </a:r>
            <a:r>
              <a:rPr lang="cs-CZ" sz="2400" dirty="0" err="1"/>
              <a:t>Local</a:t>
            </a:r>
            <a:r>
              <a:rPr lang="cs-CZ" sz="2400" dirty="0"/>
              <a:t> </a:t>
            </a:r>
            <a:r>
              <a:rPr lang="cs-CZ" sz="2400" dirty="0" err="1"/>
              <a:t>Development</a:t>
            </a:r>
            <a:r>
              <a:rPr lang="cs-CZ" sz="2400" dirty="0"/>
              <a:t>, podle čl. 32 - 35 obecného nařízení). V roce 2014 existuje v ČR </a:t>
            </a:r>
            <a:r>
              <a:rPr lang="cs-CZ" sz="2400" b="1" dirty="0"/>
              <a:t>zhruba 182 Místních akčních skupin</a:t>
            </a:r>
            <a:r>
              <a:rPr lang="cs-CZ" sz="2400" dirty="0"/>
              <a:t>.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Integrované 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74440" y="1341120"/>
            <a:ext cx="7694103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lvl="0"/>
            <a:r>
              <a:rPr lang="cs-CZ" sz="2400" dirty="0" smtClean="0"/>
              <a:t>Podíl IN na celkové alokaci IROP je 29% (1,38 mld. EUR) </a:t>
            </a:r>
            <a:br>
              <a:rPr lang="cs-CZ" sz="2400" dirty="0" smtClean="0"/>
            </a:br>
            <a:r>
              <a:rPr lang="cs-CZ" sz="2400" dirty="0" smtClean="0"/>
              <a:t>z toho:</a:t>
            </a:r>
          </a:p>
          <a:p>
            <a:pPr lvl="1"/>
            <a:r>
              <a:rPr lang="cs-CZ" sz="2000" dirty="0" smtClean="0"/>
              <a:t>49,29% ITI</a:t>
            </a:r>
          </a:p>
          <a:p>
            <a:pPr lvl="1"/>
            <a:r>
              <a:rPr lang="cs-CZ" sz="2000" dirty="0" smtClean="0"/>
              <a:t>23,35 IPRÚ</a:t>
            </a:r>
          </a:p>
          <a:p>
            <a:pPr lvl="1"/>
            <a:r>
              <a:rPr lang="cs-CZ" sz="2000" dirty="0" smtClean="0"/>
              <a:t>27,36 CLLD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400" dirty="0" smtClean="0"/>
              <a:t>Podíl na alokaci programu podle příjemců z řad:</a:t>
            </a:r>
          </a:p>
          <a:p>
            <a:pPr lvl="1"/>
            <a:r>
              <a:rPr lang="cs-CZ" sz="2000" dirty="0" smtClean="0"/>
              <a:t>17,3 % organizační složky státu a jejich organizace</a:t>
            </a:r>
          </a:p>
          <a:p>
            <a:pPr lvl="1"/>
            <a:r>
              <a:rPr lang="cs-CZ" sz="2000" dirty="0" smtClean="0"/>
              <a:t>30,9 % kraje a jejich organizace</a:t>
            </a:r>
          </a:p>
          <a:p>
            <a:pPr lvl="1"/>
            <a:r>
              <a:rPr lang="cs-CZ" sz="2000" dirty="0" smtClean="0"/>
              <a:t>32,1 % obce a jejich organizace</a:t>
            </a:r>
          </a:p>
          <a:p>
            <a:pPr lvl="1"/>
            <a:r>
              <a:rPr lang="cs-CZ" sz="2000" dirty="0" smtClean="0"/>
              <a:t>19,8 % ostatní (NNO, podnikatelé, církev apod.)</a:t>
            </a:r>
            <a:endParaRPr lang="cs-CZ" sz="2000" dirty="0"/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Integrované nástroje </a:t>
            </a:r>
            <a:b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</a:br>
            <a: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a podíly příjemců</a:t>
            </a:r>
          </a:p>
        </p:txBody>
      </p:sp>
    </p:spTree>
    <p:extLst>
      <p:ext uri="{BB962C8B-B14F-4D97-AF65-F5344CB8AC3E}">
        <p14:creationId xmlns:p14="http://schemas.microsoft.com/office/powerpoint/2010/main" val="30078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Implementační struktura</a:t>
            </a:r>
          </a:p>
        </p:txBody>
      </p:sp>
      <p:pic>
        <p:nvPicPr>
          <p:cNvPr id="5" name="obrázek 21" descr="implementace IROP_do PD IROP_30 4 2014_fin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133"/>
            <a:ext cx="9144000" cy="512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6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74440" y="1341120"/>
            <a:ext cx="7694103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cs-CZ" sz="2400" dirty="0" smtClean="0"/>
              <a:t>Úspěšně dokončit programy ze stávajícího období – renomé u EK, zkušenosti pro 2014-2020</a:t>
            </a:r>
          </a:p>
          <a:p>
            <a:r>
              <a:rPr lang="cs-CZ" sz="2400" dirty="0" smtClean="0"/>
              <a:t>Dokončení koncepcí a strategií na národní (ale i regionální a místní) úrovni</a:t>
            </a:r>
          </a:p>
          <a:p>
            <a:r>
              <a:rPr lang="cs-CZ" sz="2400" dirty="0" smtClean="0"/>
              <a:t>Vyjednání našeho přístupu s EK</a:t>
            </a:r>
          </a:p>
          <a:p>
            <a:r>
              <a:rPr lang="cs-CZ" sz="2400" dirty="0" smtClean="0"/>
              <a:t>Návaznost na měkké aktivity financované z ESF z OP Zaměstnanost a Op Věda, výzkum a vzdělávání</a:t>
            </a:r>
          </a:p>
          <a:p>
            <a:r>
              <a:rPr lang="cs-CZ" sz="2400" dirty="0" smtClean="0"/>
              <a:t>Příprava projektových záměrů, legislativní/územní  připravenost jednotlivých řešení a schopnost kofinancovat a uřídit projekt</a:t>
            </a:r>
          </a:p>
          <a:p>
            <a:r>
              <a:rPr lang="cs-CZ" sz="2400" dirty="0" smtClean="0"/>
              <a:t>Udržitelnost – provoz, obnova pořízeného majetku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NA co je potřeba se zaměřit</a:t>
            </a:r>
          </a:p>
        </p:txBody>
      </p:sp>
    </p:spTree>
    <p:extLst>
      <p:ext uri="{BB962C8B-B14F-4D97-AF65-F5344CB8AC3E}">
        <p14:creationId xmlns:p14="http://schemas.microsoft.com/office/powerpoint/2010/main" val="29908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Co nás čeká v nejbližší době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8633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cs-CZ" dirty="0" smtClean="0"/>
              <a:t>Ukotvení postupů pro integrované nástroje</a:t>
            </a:r>
          </a:p>
          <a:p>
            <a:pPr marL="514350" indent="-514350"/>
            <a:r>
              <a:rPr lang="cs-CZ" dirty="0" smtClean="0"/>
              <a:t>Dokončení strategií (národní, regionální) a splnění předběžných podmínek</a:t>
            </a:r>
          </a:p>
          <a:p>
            <a:pPr marL="514350" indent="-514350"/>
            <a:r>
              <a:rPr lang="cs-CZ" dirty="0" smtClean="0"/>
              <a:t>Dokončení předběžného hodnocení programu a dopadů SEA</a:t>
            </a:r>
          </a:p>
          <a:p>
            <a:pPr marL="514350" indent="-514350"/>
            <a:r>
              <a:rPr lang="cs-CZ" dirty="0" smtClean="0"/>
              <a:t>Zmapování absorpční kapacity</a:t>
            </a:r>
          </a:p>
          <a:p>
            <a:pPr marL="514350" indent="-514350"/>
            <a:r>
              <a:rPr lang="cs-CZ" dirty="0" smtClean="0"/>
              <a:t>Nastavení parametrů veřejné podpory</a:t>
            </a:r>
          </a:p>
          <a:p>
            <a:pPr marL="514350" indent="-514350"/>
            <a:r>
              <a:rPr lang="cs-CZ" dirty="0" smtClean="0"/>
              <a:t>Příprava na vyjednávání s EK</a:t>
            </a:r>
          </a:p>
          <a:p>
            <a:pPr marL="514350" indent="-514350"/>
            <a:r>
              <a:rPr lang="cs-CZ" dirty="0" smtClean="0"/>
              <a:t>Příprava řídicích a kontrolních mechanismů v programu a implementační struktury programu</a:t>
            </a:r>
          </a:p>
          <a:p>
            <a:pPr marL="514350" indent="-514350"/>
            <a:r>
              <a:rPr lang="cs-CZ" dirty="0" smtClean="0"/>
              <a:t>Nastavení koordinačních mechanismů s ostatními OP a národními dotačními tituly</a:t>
            </a:r>
          </a:p>
        </p:txBody>
      </p:sp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Změna v přístupu EK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cs-CZ" b="1" dirty="0" smtClean="0"/>
              <a:t>Tematická koncentrace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(„pouze“ 11 </a:t>
            </a:r>
            <a:r>
              <a:rPr lang="cs-CZ" dirty="0" err="1" smtClean="0"/>
              <a:t>podporovatelných</a:t>
            </a:r>
            <a:r>
              <a:rPr lang="cs-CZ" dirty="0" smtClean="0"/>
              <a:t> cílů z nařízení)</a:t>
            </a:r>
          </a:p>
          <a:p>
            <a:pPr marL="514350" indent="-514350"/>
            <a:r>
              <a:rPr lang="cs-CZ" b="1" dirty="0" smtClean="0"/>
              <a:t>Územní koncentrace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(zacílení podpory do území s největší potřebou, „necukrovat“ celou ČR)</a:t>
            </a:r>
          </a:p>
          <a:p>
            <a:pPr marL="514350" indent="-514350"/>
            <a:r>
              <a:rPr lang="cs-CZ" b="1" dirty="0" smtClean="0"/>
              <a:t>Předběžné podmínky</a:t>
            </a:r>
            <a:br>
              <a:rPr lang="cs-CZ" b="1" dirty="0" smtClean="0"/>
            </a:br>
            <a:r>
              <a:rPr lang="cs-CZ" dirty="0" smtClean="0"/>
              <a:t>(připravené a funkční strategie, legislativa, kapacity, postupy)</a:t>
            </a:r>
          </a:p>
        </p:txBody>
      </p:sp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Schvalování a náběh IROP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5600" indent="-336550"/>
            <a:r>
              <a:rPr lang="cs-CZ" dirty="0" smtClean="0"/>
              <a:t>Schválení nařízení v EU – prosinec 2013</a:t>
            </a:r>
          </a:p>
          <a:p>
            <a:pPr marL="355600" indent="-336550"/>
            <a:r>
              <a:rPr lang="cs-CZ" dirty="0" smtClean="0"/>
              <a:t>Neformální vyjednávání OP s EK – 01-06/2014</a:t>
            </a:r>
          </a:p>
          <a:p>
            <a:pPr marL="355600" indent="-336550"/>
            <a:r>
              <a:rPr lang="cs-CZ" dirty="0" smtClean="0"/>
              <a:t>Předložení jednotlivých OP vládě – červenec 2014</a:t>
            </a:r>
          </a:p>
          <a:p>
            <a:pPr marL="355600" indent="-336550"/>
            <a:r>
              <a:rPr lang="cs-CZ" dirty="0" smtClean="0"/>
              <a:t>Předložení IROP k formálnímu vyjednávání s EK – červenec 2014</a:t>
            </a:r>
          </a:p>
          <a:p>
            <a:pPr marL="355600" indent="-336550"/>
            <a:r>
              <a:rPr lang="cs-CZ" dirty="0" smtClean="0"/>
              <a:t>Schválení programu – konec roku 2014</a:t>
            </a:r>
          </a:p>
          <a:p>
            <a:pPr marL="355600" indent="-336550"/>
            <a:r>
              <a:rPr lang="cs-CZ" dirty="0" smtClean="0"/>
              <a:t>Audit připravenosti systému – 1Q 2015</a:t>
            </a:r>
          </a:p>
          <a:p>
            <a:pPr marL="355600" indent="-336550"/>
            <a:r>
              <a:rPr lang="cs-CZ" dirty="0" smtClean="0"/>
              <a:t>První výzvy – 1. polovina roku 2015</a:t>
            </a:r>
          </a:p>
        </p:txBody>
      </p:sp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Rizika přípravy a realizace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36550"/>
            <a:r>
              <a:rPr lang="cs-CZ" dirty="0" smtClean="0"/>
              <a:t>ČR neumí </a:t>
            </a:r>
            <a:r>
              <a:rPr lang="cs-CZ" b="1" dirty="0" err="1" smtClean="0"/>
              <a:t>prioritizovat</a:t>
            </a:r>
            <a:r>
              <a:rPr lang="cs-CZ" dirty="0" smtClean="0"/>
              <a:t> své potřeby (všechno všem a všude)</a:t>
            </a:r>
          </a:p>
          <a:p>
            <a:pPr marL="355600" indent="-336550"/>
            <a:r>
              <a:rPr lang="cs-CZ" b="1" dirty="0" smtClean="0"/>
              <a:t>Nepřipravenost strategií </a:t>
            </a:r>
            <a:r>
              <a:rPr lang="cs-CZ" dirty="0" smtClean="0"/>
              <a:t>(co, jakým způsobem a v jaké míře)</a:t>
            </a:r>
          </a:p>
          <a:p>
            <a:pPr marL="355600" indent="-336550"/>
            <a:r>
              <a:rPr lang="cs-CZ" dirty="0" smtClean="0"/>
              <a:t>Protichůdnost snahy </a:t>
            </a:r>
            <a:r>
              <a:rPr lang="cs-CZ" b="1" dirty="0" smtClean="0"/>
              <a:t>zjednodušovat</a:t>
            </a:r>
            <a:r>
              <a:rPr lang="cs-CZ" dirty="0" smtClean="0"/>
              <a:t> a </a:t>
            </a:r>
            <a:r>
              <a:rPr lang="cs-CZ" b="1" dirty="0" smtClean="0"/>
              <a:t>zároveň</a:t>
            </a:r>
            <a:r>
              <a:rPr lang="cs-CZ" dirty="0" smtClean="0"/>
              <a:t> </a:t>
            </a:r>
            <a:r>
              <a:rPr lang="cs-CZ" b="1" dirty="0" smtClean="0"/>
              <a:t>zvýšit dohled </a:t>
            </a:r>
            <a:r>
              <a:rPr lang="cs-CZ" dirty="0" smtClean="0"/>
              <a:t>a kontrolu v systému</a:t>
            </a:r>
          </a:p>
          <a:p>
            <a:pPr marL="355600" indent="-336550"/>
            <a:r>
              <a:rPr lang="cs-CZ" b="1" dirty="0" smtClean="0"/>
              <a:t>Zatížení</a:t>
            </a:r>
            <a:r>
              <a:rPr lang="cs-CZ" dirty="0" smtClean="0"/>
              <a:t> budoucích příjemců </a:t>
            </a:r>
            <a:r>
              <a:rPr lang="cs-CZ" b="1" dirty="0" smtClean="0"/>
              <a:t>provozními výdaji </a:t>
            </a:r>
            <a:r>
              <a:rPr lang="cs-CZ" dirty="0" smtClean="0"/>
              <a:t>na investice z předchozích období </a:t>
            </a:r>
          </a:p>
        </p:txBody>
      </p:sp>
    </p:spTree>
    <p:extLst>
      <p:ext uri="{BB962C8B-B14F-4D97-AF65-F5344CB8AC3E}">
        <p14:creationId xmlns:p14="http://schemas.microsoft.com/office/powerpoint/2010/main" val="30934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80" y="1266631"/>
            <a:ext cx="8574832" cy="1143000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Kde hledat další informace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7757" y="2034073"/>
            <a:ext cx="7405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 Web přípravy ČR na nové programové období </a:t>
            </a:r>
          </a:p>
          <a:p>
            <a:pPr algn="ctr"/>
            <a:r>
              <a:rPr lang="cs-CZ" sz="2000" dirty="0" smtClean="0">
                <a:hlinkClick r:id="rId3"/>
              </a:rPr>
              <a:t>http://www.strukturalni-fondy.cz/cs/Fondy-EU/Kohezni-politika-EU</a:t>
            </a:r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 Web programu IROP + návrh programového dokumentu IROP</a:t>
            </a:r>
          </a:p>
          <a:p>
            <a:pPr algn="ctr"/>
            <a:r>
              <a:rPr lang="cs-CZ" sz="2000" dirty="0" smtClean="0">
                <a:hlinkClick r:id="rId4"/>
              </a:rPr>
              <a:t>http://www.strukturalni-fondy.cz/irop</a:t>
            </a:r>
            <a:r>
              <a:rPr lang="cs-CZ" sz="2000" dirty="0" smtClean="0"/>
              <a:t> </a:t>
            </a:r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Novinky politiky soudržnosti 2014-2020 na stránkách DG </a:t>
            </a:r>
            <a:r>
              <a:rPr lang="cs-CZ" sz="2000" dirty="0" err="1" smtClean="0"/>
              <a:t>Regia</a:t>
            </a:r>
            <a:endParaRPr lang="cs-CZ" sz="2000" dirty="0"/>
          </a:p>
          <a:p>
            <a:pPr algn="ctr"/>
            <a:r>
              <a:rPr lang="cs-CZ" sz="2000" dirty="0">
                <a:hlinkClick r:id="rId5"/>
              </a:rPr>
              <a:t>http://</a:t>
            </a:r>
            <a:r>
              <a:rPr lang="cs-CZ" sz="2000" dirty="0" smtClean="0">
                <a:hlinkClick r:id="rId5"/>
              </a:rPr>
              <a:t>ec.europa.eu/regional_policy/what/future/index_cs.cfm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1937"/>
            <a:ext cx="8229600" cy="1918763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cs-CZ" sz="3600" b="1" dirty="0" smtClean="0">
                <a:solidFill>
                  <a:srgbClr val="000000"/>
                </a:solidFill>
                <a:cs typeface="Arial"/>
              </a:rPr>
              <a:t>DĚKUJI VÁM ZA POZORNOST</a:t>
            </a:r>
            <a:r>
              <a:rPr lang="cs-CZ" sz="360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cs-CZ" sz="3600" dirty="0" smtClean="0">
                <a:solidFill>
                  <a:srgbClr val="000000"/>
                </a:solidFill>
                <a:cs typeface="Arial"/>
              </a:rPr>
            </a:br>
            <a:r>
              <a:rPr lang="cs-CZ" sz="2200" cap="none" dirty="0" smtClean="0">
                <a:solidFill>
                  <a:srgbClr val="000000"/>
                </a:solidFill>
                <a:cs typeface="Arial"/>
              </a:rPr>
              <a:t>Ing. Rostislav Mazal, Řídicí orgán IROP</a:t>
            </a:r>
            <a:br>
              <a:rPr lang="cs-CZ" sz="2200" cap="none" dirty="0" smtClean="0">
                <a:solidFill>
                  <a:srgbClr val="000000"/>
                </a:solidFill>
                <a:cs typeface="Arial"/>
              </a:rPr>
            </a:br>
            <a:r>
              <a:rPr lang="cs-CZ" sz="2200" cap="none" dirty="0" smtClean="0">
                <a:solidFill>
                  <a:srgbClr val="000000"/>
                </a:solidFill>
                <a:cs typeface="Arial"/>
              </a:rPr>
              <a:t>E-mail: </a:t>
            </a:r>
            <a:r>
              <a:rPr lang="cs-CZ" sz="2200" cap="none" dirty="0" smtClean="0">
                <a:solidFill>
                  <a:srgbClr val="000000"/>
                </a:solidFill>
                <a:cs typeface="Arial"/>
                <a:hlinkClick r:id="rId4"/>
              </a:rPr>
              <a:t>irop@mmr.cz</a:t>
            </a:r>
            <a:r>
              <a:rPr lang="cs-CZ" sz="2200" cap="none" dirty="0" smtClean="0">
                <a:solidFill>
                  <a:srgbClr val="000000"/>
                </a:solidFill>
                <a:cs typeface="Arial"/>
              </a:rPr>
              <a:t>; </a:t>
            </a:r>
            <a:r>
              <a:rPr lang="cs-CZ" sz="2200" cap="none" dirty="0" smtClean="0">
                <a:solidFill>
                  <a:srgbClr val="000000"/>
                </a:solidFill>
                <a:cs typeface="Arial"/>
                <a:hlinkClick r:id="rId5"/>
              </a:rPr>
              <a:t>mazros@mmr.cz</a:t>
            </a:r>
            <a:r>
              <a:rPr lang="cs-CZ" sz="2200" cap="none" dirty="0" smtClean="0">
                <a:solidFill>
                  <a:srgbClr val="000000"/>
                </a:solidFill>
                <a:cs typeface="Arial"/>
              </a:rPr>
              <a:t>  </a:t>
            </a:r>
            <a:br>
              <a:rPr lang="cs-CZ" sz="2200" cap="none" dirty="0" smtClean="0">
                <a:solidFill>
                  <a:srgbClr val="000000"/>
                </a:solidFill>
                <a:cs typeface="Arial"/>
              </a:rPr>
            </a:br>
            <a:r>
              <a:rPr lang="cs-CZ" sz="2200" cap="none" dirty="0" smtClean="0">
                <a:solidFill>
                  <a:srgbClr val="000000"/>
                </a:solidFill>
                <a:cs typeface="Arial"/>
              </a:rPr>
              <a:t>Web: </a:t>
            </a:r>
            <a:r>
              <a:rPr lang="cs-CZ" sz="2200" cap="none" dirty="0" smtClean="0">
                <a:solidFill>
                  <a:srgbClr val="000000"/>
                </a:solidFill>
                <a:cs typeface="Arial"/>
                <a:hlinkClick r:id="rId6"/>
              </a:rPr>
              <a:t>http://www.strukturalni-fondy.cz/irop</a:t>
            </a:r>
            <a:r>
              <a:rPr lang="cs-CZ" sz="2200" cap="none" dirty="0" smtClean="0">
                <a:solidFill>
                  <a:srgbClr val="000000"/>
                </a:solidFill>
                <a:cs typeface="Arial"/>
              </a:rPr>
              <a:t> </a:t>
            </a:r>
            <a:br>
              <a:rPr lang="cs-CZ" sz="2200" cap="none" dirty="0" smtClean="0">
                <a:solidFill>
                  <a:srgbClr val="000000"/>
                </a:solidFill>
                <a:cs typeface="Arial"/>
              </a:rPr>
            </a:br>
            <a:r>
              <a:rPr lang="cs-CZ" sz="2200" cap="none" dirty="0" smtClean="0">
                <a:solidFill>
                  <a:srgbClr val="000000"/>
                </a:solidFill>
                <a:cs typeface="Arial"/>
              </a:rPr>
              <a:t>Telefon: +420 22486 1379</a:t>
            </a:r>
            <a:endParaRPr lang="cs-CZ" sz="2200" cap="none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2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Změna v přístupu EK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cs-CZ" b="1" dirty="0"/>
              <a:t>Výkonnostní rámec </a:t>
            </a:r>
            <a:br>
              <a:rPr lang="cs-CZ" b="1" dirty="0"/>
            </a:br>
            <a:r>
              <a:rPr lang="cs-CZ" dirty="0"/>
              <a:t>(finanční závislost na rychlosti a kvalitě čerpání)</a:t>
            </a:r>
          </a:p>
          <a:p>
            <a:pPr marL="514350" indent="-514350"/>
            <a:r>
              <a:rPr lang="cs-CZ" b="1" dirty="0" smtClean="0"/>
              <a:t>Zacílení na měřitelné výsledky </a:t>
            </a:r>
            <a:br>
              <a:rPr lang="cs-CZ" b="1" dirty="0" smtClean="0"/>
            </a:br>
            <a:r>
              <a:rPr lang="cs-CZ" dirty="0" smtClean="0"/>
              <a:t>(nikoliv jen „páchání </a:t>
            </a:r>
            <a:r>
              <a:rPr lang="cs-CZ" dirty="0" err="1" smtClean="0"/>
              <a:t>všobecného</a:t>
            </a:r>
            <a:r>
              <a:rPr lang="cs-CZ" dirty="0" smtClean="0"/>
              <a:t> dobra“)</a:t>
            </a:r>
          </a:p>
          <a:p>
            <a:pPr marL="514350" indent="-514350"/>
            <a:r>
              <a:rPr lang="cs-CZ" b="1" dirty="0" smtClean="0"/>
              <a:t>Integrované nástroje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(odpovědnost za investice a rozvoj v území)</a:t>
            </a:r>
          </a:p>
          <a:p>
            <a:pPr marL="514350" indent="-514350"/>
            <a:r>
              <a:rPr lang="cs-CZ" b="1" dirty="0" smtClean="0"/>
              <a:t>Finanční nástroje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(posun od dotací ke zvýhodněným úvěrům)</a:t>
            </a:r>
          </a:p>
        </p:txBody>
      </p:sp>
    </p:spTree>
    <p:extLst>
      <p:ext uri="{BB962C8B-B14F-4D97-AF65-F5344CB8AC3E}">
        <p14:creationId xmlns:p14="http://schemas.microsoft.com/office/powerpoint/2010/main" val="571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Změna v přístupu EK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– a jak na to reaguje ČR?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/>
            <a:r>
              <a:rPr lang="cs-CZ" b="1" dirty="0" smtClean="0"/>
              <a:t>Tematická koncentrace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(v IROP 7 z 11 tematických cílů)</a:t>
            </a:r>
          </a:p>
          <a:p>
            <a:pPr marL="514350" indent="-514350"/>
            <a:r>
              <a:rPr lang="cs-CZ" b="1" dirty="0" smtClean="0"/>
              <a:t>Územní koncentrace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(snaha o co nejširší pojetí – riziko omezení absorpční kapacity)</a:t>
            </a:r>
          </a:p>
          <a:p>
            <a:pPr marL="514350" indent="-514350"/>
            <a:r>
              <a:rPr lang="cs-CZ" b="1" dirty="0" smtClean="0"/>
              <a:t>Předběžné podmínky</a:t>
            </a:r>
            <a:br>
              <a:rPr lang="cs-CZ" b="1" dirty="0" smtClean="0"/>
            </a:br>
            <a:r>
              <a:rPr lang="cs-CZ" dirty="0" smtClean="0"/>
              <a:t>(veliké riziko – a to nejen reputační - pro ČR, více než polovina dosud nesplněna!)</a:t>
            </a:r>
          </a:p>
          <a:p>
            <a:pPr marL="514350" indent="-514350"/>
            <a:r>
              <a:rPr lang="cs-CZ" b="1" dirty="0" smtClean="0"/>
              <a:t>Výkonnostní </a:t>
            </a:r>
            <a:r>
              <a:rPr lang="cs-CZ" b="1" dirty="0"/>
              <a:t>rámec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(srovnej se stavem 2007-2013…)</a:t>
            </a:r>
          </a:p>
        </p:txBody>
      </p:sp>
    </p:spTree>
    <p:extLst>
      <p:ext uri="{BB962C8B-B14F-4D97-AF65-F5344CB8AC3E}">
        <p14:creationId xmlns:p14="http://schemas.microsoft.com/office/powerpoint/2010/main" val="6776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Změna v přístupu EK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– a jak na to reaguje ČR?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cs-CZ" b="1" dirty="0" smtClean="0"/>
              <a:t>Zacílení na měřitelné výsledky </a:t>
            </a:r>
            <a:br>
              <a:rPr lang="cs-CZ" b="1" dirty="0" smtClean="0"/>
            </a:br>
            <a:r>
              <a:rPr lang="cs-CZ" dirty="0" smtClean="0"/>
              <a:t>(snaha o lepší a jednotný monitoring, indikátory)</a:t>
            </a:r>
          </a:p>
          <a:p>
            <a:pPr marL="514350" indent="-514350"/>
            <a:r>
              <a:rPr lang="cs-CZ" b="1" dirty="0" smtClean="0"/>
              <a:t>Integrované nástroje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(kromě ITI a CLLD jsme si vymysleli ještě IPRÚ)</a:t>
            </a:r>
          </a:p>
          <a:p>
            <a:pPr marL="514350" indent="-514350"/>
            <a:r>
              <a:rPr lang="cs-CZ" b="1" dirty="0" smtClean="0"/>
              <a:t>Finanční nástroje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(zapojení FN ve více OP, větší podíl než v 2007-2013)</a:t>
            </a:r>
          </a:p>
        </p:txBody>
      </p:sp>
    </p:spTree>
    <p:extLst>
      <p:ext uri="{BB962C8B-B14F-4D97-AF65-F5344CB8AC3E}">
        <p14:creationId xmlns:p14="http://schemas.microsoft.com/office/powerpoint/2010/main" val="270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Vznik programu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cs-CZ" dirty="0" smtClean="0"/>
              <a:t>Vymezení operačních programů pro programové období 2014 – 2020 včetně IROP</a:t>
            </a:r>
          </a:p>
          <a:p>
            <a:pPr marL="914400" lvl="1" indent="-514350"/>
            <a:r>
              <a:rPr lang="cs-CZ" dirty="0" smtClean="0"/>
              <a:t>Usnesení vlády č. 867 ze dne 28. 11. 2012 </a:t>
            </a:r>
          </a:p>
          <a:p>
            <a:pPr marL="514350" indent="-514350"/>
            <a:r>
              <a:rPr lang="cs-CZ" dirty="0" smtClean="0"/>
              <a:t>Zřízení Řídicího orgánu IROP </a:t>
            </a:r>
          </a:p>
          <a:p>
            <a:pPr marL="914400" lvl="1" indent="-514350"/>
            <a:r>
              <a:rPr lang="cs-CZ" dirty="0" smtClean="0"/>
              <a:t>Rozhodnutí ministra pro místní rozvoj </a:t>
            </a:r>
            <a:br>
              <a:rPr lang="cs-CZ" dirty="0" smtClean="0"/>
            </a:br>
            <a:r>
              <a:rPr lang="cs-CZ" dirty="0" smtClean="0"/>
              <a:t>č. 144/2012 z 13.11.2012 </a:t>
            </a:r>
          </a:p>
          <a:p>
            <a:pPr marL="514350" indent="-514350"/>
            <a:r>
              <a:rPr lang="cs-CZ" dirty="0" smtClean="0"/>
              <a:t>Zřízení Řídicího výboru IROP </a:t>
            </a:r>
          </a:p>
          <a:p>
            <a:pPr marL="914400" lvl="1" indent="-514350"/>
            <a:r>
              <a:rPr lang="cs-CZ" dirty="0" smtClean="0"/>
              <a:t>leden 2013</a:t>
            </a:r>
          </a:p>
          <a:p>
            <a:pPr marL="514350" indent="-514350"/>
            <a:r>
              <a:rPr lang="cs-CZ" dirty="0" smtClean="0"/>
              <a:t>Vychází z Dohody o partnerství</a:t>
            </a:r>
          </a:p>
        </p:txBody>
      </p:sp>
    </p:spTree>
    <p:extLst>
      <p:ext uri="{BB962C8B-B14F-4D97-AF65-F5344CB8AC3E}">
        <p14:creationId xmlns:p14="http://schemas.microsoft.com/office/powerpoint/2010/main" val="40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49" y="1950098"/>
            <a:ext cx="7839141" cy="41601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2925" indent="-542925">
              <a:spcAft>
                <a:spcPts val="600"/>
              </a:spcAft>
              <a:buNone/>
            </a:pPr>
            <a:r>
              <a:rPr lang="cs-CZ" sz="2400" i="1" dirty="0" smtClean="0"/>
              <a:t>	</a:t>
            </a:r>
            <a:r>
              <a:rPr lang="cs-CZ" i="1" dirty="0" smtClean="0"/>
              <a:t>„Zajistit vyvážený rozvoj území, zlepšit veřejné služby a veřejnou správu pro zvýšení konkurenceschopnosti a zajištění udržitelného rozvoje v obcích, městech a regionech“</a:t>
            </a:r>
            <a:endParaRPr lang="cs-CZ" sz="24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542925" indent="-542925">
              <a:spcAft>
                <a:spcPts val="600"/>
              </a:spcAft>
              <a:buClr>
                <a:schemeClr val="tx2"/>
              </a:buClr>
              <a:buFont typeface="+mj-lt"/>
              <a:buAutoNum type="arabicPeriod" startAt="6"/>
            </a:pPr>
            <a:endParaRPr lang="cs-CZ" sz="24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542925" indent="-542925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4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Globální cíl IROP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341120"/>
            <a:ext cx="8001000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542925" indent="-542925">
              <a:spcAft>
                <a:spcPts val="600"/>
              </a:spcAft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Vnitřní struktura IROP:</a:t>
            </a:r>
          </a:p>
          <a:p>
            <a:pPr marL="942975" lvl="1" indent="-542925">
              <a:spcAft>
                <a:spcPts val="600"/>
              </a:spcAft>
            </a:pPr>
            <a:r>
              <a:rPr lang="cs-CZ" sz="2000" dirty="0" smtClean="0">
                <a:latin typeface="Arial" charset="0"/>
                <a:cs typeface="Arial" charset="0"/>
              </a:rPr>
              <a:t>4 prioritní osy</a:t>
            </a:r>
          </a:p>
          <a:p>
            <a:pPr marL="942975" lvl="1" indent="-542925">
              <a:spcAft>
                <a:spcPts val="600"/>
              </a:spcAft>
              <a:buNone/>
            </a:pPr>
            <a:r>
              <a:rPr lang="cs-CZ" sz="2000" b="1" dirty="0" smtClean="0"/>
              <a:t>Prioritní osa 1: Konkurenceschopné, dostupné a bezpečné regiony (faktor konkurenceschopnosti „</a:t>
            </a:r>
            <a:r>
              <a:rPr lang="cs-CZ" sz="2000" b="1" i="1" dirty="0" smtClean="0"/>
              <a:t>infrastruktura</a:t>
            </a:r>
            <a:r>
              <a:rPr lang="cs-CZ" sz="2000" b="1" dirty="0" smtClean="0"/>
              <a:t>“)</a:t>
            </a:r>
          </a:p>
          <a:p>
            <a:pPr marL="942975" lvl="1" indent="-542925">
              <a:spcAft>
                <a:spcPts val="600"/>
              </a:spcAft>
              <a:buNone/>
            </a:pPr>
            <a:r>
              <a:rPr lang="cs-CZ" sz="2000" b="1" dirty="0" smtClean="0"/>
              <a:t>Prioritní osa 2: Zkvalitnění veřejných služeb a podmínek života pro obyvatele regionů (faktor konkurenceschopnosti „</a:t>
            </a:r>
            <a:r>
              <a:rPr lang="cs-CZ" sz="2000" b="1" i="1" dirty="0" smtClean="0"/>
              <a:t>lidé</a:t>
            </a:r>
            <a:r>
              <a:rPr lang="cs-CZ" sz="2000" b="1" dirty="0" smtClean="0"/>
              <a:t>“)</a:t>
            </a:r>
          </a:p>
          <a:p>
            <a:pPr marL="942975" lvl="1" indent="-542925">
              <a:spcAft>
                <a:spcPts val="600"/>
              </a:spcAft>
              <a:buNone/>
            </a:pPr>
            <a:r>
              <a:rPr lang="cs-CZ" sz="2000" b="1" dirty="0" smtClean="0"/>
              <a:t>Prioritní osa 3: Dobrá správa území a zefektivnění veřejných institucí (faktor konkurenceschopnosti „</a:t>
            </a:r>
            <a:r>
              <a:rPr lang="cs-CZ" sz="2000" b="1" i="1" dirty="0" smtClean="0"/>
              <a:t>instituce</a:t>
            </a:r>
            <a:r>
              <a:rPr lang="cs-CZ" sz="2000" b="1" dirty="0" smtClean="0"/>
              <a:t>“)</a:t>
            </a:r>
          </a:p>
          <a:p>
            <a:pPr marL="942975" lvl="1" indent="-542925">
              <a:spcAft>
                <a:spcPts val="600"/>
              </a:spcAft>
              <a:buNone/>
            </a:pPr>
            <a:r>
              <a:rPr lang="cs-CZ" sz="2000" b="1" dirty="0" smtClean="0"/>
              <a:t>Prioritní osa 4: Komunitně vedený místní rozvoj</a:t>
            </a:r>
          </a:p>
          <a:p>
            <a:pPr marL="942975" lvl="1" indent="-542925">
              <a:spcAft>
                <a:spcPts val="600"/>
              </a:spcAft>
            </a:pPr>
            <a:r>
              <a:rPr lang="cs-CZ" sz="2000" dirty="0" smtClean="0">
                <a:latin typeface="Arial" charset="0"/>
                <a:cs typeface="Arial" charset="0"/>
              </a:rPr>
              <a:t>strategie „3I“ (infrastructure, inhabitants, institutions)</a:t>
            </a:r>
          </a:p>
          <a:p>
            <a:pPr marL="942975" lvl="1" indent="-542925">
              <a:spcAft>
                <a:spcPts val="600"/>
              </a:spcAft>
            </a:pPr>
            <a:r>
              <a:rPr lang="cs-CZ" sz="2000" dirty="0" smtClean="0">
                <a:latin typeface="Arial" charset="0"/>
                <a:cs typeface="Arial" charset="0"/>
              </a:rPr>
              <a:t>financování z ERDF, pro území ČR mimo Prahy</a:t>
            </a:r>
          </a:p>
          <a:p>
            <a:pPr marL="942975" lvl="1" indent="-542925">
              <a:spcAft>
                <a:spcPts val="600"/>
              </a:spcAft>
            </a:pPr>
            <a:r>
              <a:rPr lang="cs-CZ" sz="2000" dirty="0" smtClean="0">
                <a:latin typeface="Arial" charset="0"/>
                <a:cs typeface="Arial" charset="0"/>
              </a:rPr>
              <a:t>návaznost na 7 tematických cílů EU</a:t>
            </a:r>
          </a:p>
          <a:p>
            <a:pPr marL="942975" lvl="1" indent="-542925">
              <a:spcAft>
                <a:spcPts val="600"/>
              </a:spcAft>
            </a:pPr>
            <a:r>
              <a:rPr lang="cs-CZ" sz="2000" dirty="0" smtClean="0">
                <a:latin typeface="Arial" charset="0"/>
                <a:cs typeface="Arial" charset="0"/>
                <a:sym typeface="Symbol"/>
              </a:rPr>
              <a:t>členění do 12 specifických cílů 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cs-CZ" sz="3500" cap="all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Struktura IROP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1278</Words>
  <Application>Microsoft Office PowerPoint</Application>
  <PresentationFormat>Předvádění na obrazovce (4:3)</PresentationFormat>
  <Paragraphs>279</Paragraphs>
  <Slides>33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Office Theme</vt:lpstr>
      <vt:lpstr>Srovnání intervencí  v období 2007-2013  v regionech s budoucí strukturou IROP.  co vše se mění a co tyto změny přinesou?</vt:lpstr>
      <vt:lpstr>Co se dovíte</vt:lpstr>
      <vt:lpstr>Změna v přístupu EK</vt:lpstr>
      <vt:lpstr>Změna v přístupu EK</vt:lpstr>
      <vt:lpstr>Změna v přístupu EK  – a jak na to reaguje ČR?</vt:lpstr>
      <vt:lpstr>Změna v přístupu EK  – a jak na to reaguje ČR?</vt:lpstr>
      <vt:lpstr>Vznik programu</vt:lpstr>
      <vt:lpstr>Prezentace aplikace PowerPoint</vt:lpstr>
      <vt:lpstr>Prezentace aplikace PowerPoint</vt:lpstr>
      <vt:lpstr>Finanční alokace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nás čeká v nejbližší době</vt:lpstr>
      <vt:lpstr>Schvalování a náběh IROP</vt:lpstr>
      <vt:lpstr>Rizika přípravy a realizace</vt:lpstr>
      <vt:lpstr>Kde hledat další informace </vt:lpstr>
      <vt:lpstr>DĚKUJI VÁM ZA POZORNOST Ing. Rostislav Mazal, Řídicí orgán IROP E-mail: irop@mmr.cz; mazros@mmr.cz   Web: http://www.strukturalni-fondy.cz/irop  Telefon: +420 22486 1379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IROP</dc:title>
  <dc:creator>Rostislav Mazal</dc:creator>
  <cp:keywords>IROP, ŘV IROP</cp:keywords>
  <cp:lastModifiedBy>user</cp:lastModifiedBy>
  <cp:revision>158</cp:revision>
  <dcterms:created xsi:type="dcterms:W3CDTF">2013-09-17T08:01:02Z</dcterms:created>
  <dcterms:modified xsi:type="dcterms:W3CDTF">2014-05-29T07:08:22Z</dcterms:modified>
</cp:coreProperties>
</file>