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24" r:id="rId3"/>
    <p:sldId id="425" r:id="rId4"/>
    <p:sldId id="426" r:id="rId5"/>
    <p:sldId id="258" r:id="rId6"/>
    <p:sldId id="490" r:id="rId7"/>
    <p:sldId id="464" r:id="rId8"/>
    <p:sldId id="470" r:id="rId9"/>
    <p:sldId id="491" r:id="rId10"/>
    <p:sldId id="468" r:id="rId11"/>
    <p:sldId id="469" r:id="rId12"/>
    <p:sldId id="427" r:id="rId13"/>
    <p:sldId id="460" r:id="rId14"/>
    <p:sldId id="483" r:id="rId15"/>
    <p:sldId id="461" r:id="rId16"/>
    <p:sldId id="479" r:id="rId17"/>
    <p:sldId id="482" r:id="rId18"/>
    <p:sldId id="477" r:id="rId19"/>
    <p:sldId id="476" r:id="rId20"/>
    <p:sldId id="499" r:id="rId21"/>
    <p:sldId id="473" r:id="rId22"/>
    <p:sldId id="497" r:id="rId23"/>
    <p:sldId id="498" r:id="rId24"/>
    <p:sldId id="501" r:id="rId25"/>
    <p:sldId id="502" r:id="rId26"/>
    <p:sldId id="503" r:id="rId27"/>
    <p:sldId id="510" r:id="rId28"/>
    <p:sldId id="507" r:id="rId29"/>
    <p:sldId id="508" r:id="rId30"/>
    <p:sldId id="511" r:id="rId31"/>
    <p:sldId id="512" r:id="rId32"/>
    <p:sldId id="515" r:id="rId33"/>
    <p:sldId id="513" r:id="rId34"/>
    <p:sldId id="514" r:id="rId35"/>
    <p:sldId id="496" r:id="rId36"/>
    <p:sldId id="486" r:id="rId37"/>
    <p:sldId id="487" r:id="rId38"/>
    <p:sldId id="488" r:id="rId39"/>
    <p:sldId id="457" r:id="rId40"/>
  </p:sldIdLst>
  <p:sldSz cx="9144000" cy="6858000" type="screen4x3"/>
  <p:notesSz cx="9926638" cy="66627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F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4660" autoAdjust="0"/>
  </p:normalViewPr>
  <p:slideViewPr>
    <p:cSldViewPr>
      <p:cViewPr>
        <p:scale>
          <a:sx n="75" d="100"/>
          <a:sy n="75" d="100"/>
        </p:scale>
        <p:origin x="-3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mba\Stazista\Petr%20Dani&#353;\SEAP%20for%20rural%20communities\P&#345;&#237;padov&#233;%20studie\podklady%20k%20PS2%20-%20v&#253;m&#283;na%20kotl&#367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47462817147939"/>
          <c:y val="7.8059919929363897E-2"/>
          <c:w val="0.77973359580052459"/>
          <c:h val="0.72172623583342665"/>
        </c:manualLayout>
      </c:layout>
      <c:lineChart>
        <c:grouping val="standard"/>
        <c:varyColors val="0"/>
        <c:ser>
          <c:idx val="0"/>
          <c:order val="0"/>
          <c:tx>
            <c:strRef>
              <c:f>List1!$E$17</c:f>
              <c:strCache>
                <c:ptCount val="1"/>
                <c:pt idx="0">
                  <c:v>Předpokládaný průběh výměny kotlů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List1!$E$18:$M$18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List1!$E$19:$M$19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15</c:v>
                </c:pt>
                <c:pt idx="3">
                  <c:v>35</c:v>
                </c:pt>
                <c:pt idx="4">
                  <c:v>39</c:v>
                </c:pt>
                <c:pt idx="5">
                  <c:v>42</c:v>
                </c:pt>
                <c:pt idx="6">
                  <c:v>50</c:v>
                </c:pt>
                <c:pt idx="7">
                  <c:v>65</c:v>
                </c:pt>
                <c:pt idx="8">
                  <c:v>100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21120"/>
        <c:axId val="115999104"/>
      </c:lineChart>
      <c:catAx>
        <c:axId val="9402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999104"/>
        <c:crosses val="autoZero"/>
        <c:auto val="1"/>
        <c:lblAlgn val="ctr"/>
        <c:lblOffset val="100"/>
        <c:tickMarkSkip val="2"/>
        <c:noMultiLvlLbl val="0"/>
      </c:catAx>
      <c:valAx>
        <c:axId val="11599910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4F81BD">
                  <a:alpha val="44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/>
                  <a:t>poměr</a:t>
                </a:r>
                <a:r>
                  <a:rPr lang="en-US" dirty="0"/>
                  <a:t> </a:t>
                </a:r>
                <a:r>
                  <a:rPr lang="en-US" dirty="0" err="1"/>
                  <a:t>vyměněných</a:t>
                </a:r>
                <a:r>
                  <a:rPr lang="en-US" dirty="0"/>
                  <a:t> </a:t>
                </a:r>
                <a:r>
                  <a:rPr lang="en-US" dirty="0" err="1"/>
                  <a:t>kotlů</a:t>
                </a:r>
                <a:r>
                  <a:rPr lang="en-US" dirty="0"/>
                  <a:t> v %</a:t>
                </a:r>
              </a:p>
            </c:rich>
          </c:tx>
          <c:layout>
            <c:manualLayout>
              <c:xMode val="edge"/>
              <c:yMode val="edge"/>
              <c:x val="2.1739218816327028E-2"/>
              <c:y val="0.1577665986196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94021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cs-CZ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308475" cy="333375"/>
          </a:xfrm>
          <a:prstGeom prst="rect">
            <a:avLst/>
          </a:prstGeom>
          <a:noFill/>
          <a:ln>
            <a:noFill/>
          </a:ln>
        </p:spPr>
        <p:txBody>
          <a:bodyPr vert="horz" wrap="none" lIns="89282" tIns="44641" rIns="89282" bIns="44641" anchorCtr="0" compatLnSpc="1"/>
          <a:lstStyle>
            <a:defPPr lvl="0">
              <a:buNone/>
            </a:defPPr>
            <a:lvl1pPr lvl="0"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 sz="1400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defRPr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>
              <a:defRPr sz="1400"/>
            </a:pPr>
            <a:endParaRPr lang="cs-CZ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5618163" y="0"/>
            <a:ext cx="4308475" cy="333375"/>
          </a:xfrm>
          <a:prstGeom prst="rect">
            <a:avLst/>
          </a:prstGeom>
          <a:noFill/>
          <a:ln>
            <a:noFill/>
          </a:ln>
        </p:spPr>
        <p:txBody>
          <a:bodyPr vert="horz" wrap="none" lIns="89282" tIns="44641" rIns="89282" bIns="44641" anchorCtr="0" compatLnSpc="1"/>
          <a:lstStyle>
            <a:defPPr lvl="0">
              <a:buNone/>
            </a:defPPr>
            <a:lvl1pPr lvl="0" algn="r"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 sz="1400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defRPr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>
              <a:defRPr sz="1400"/>
            </a:pPr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6329363"/>
            <a:ext cx="4308475" cy="333375"/>
          </a:xfrm>
          <a:prstGeom prst="rect">
            <a:avLst/>
          </a:prstGeom>
          <a:noFill/>
          <a:ln>
            <a:noFill/>
          </a:ln>
        </p:spPr>
        <p:txBody>
          <a:bodyPr vert="horz" wrap="none" lIns="89282" tIns="44641" rIns="89282" bIns="44641" anchor="b" anchorCtr="0" compatLnSpc="1"/>
          <a:lstStyle>
            <a:defPPr lvl="0">
              <a:buNone/>
            </a:defPPr>
            <a:lvl1pPr lvl="0"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 sz="1400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defRPr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>
              <a:defRPr sz="1400"/>
            </a:pPr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5618163" y="6329363"/>
            <a:ext cx="4308475" cy="333375"/>
          </a:xfrm>
          <a:prstGeom prst="rect">
            <a:avLst/>
          </a:prstGeom>
          <a:noFill/>
          <a:ln>
            <a:noFill/>
          </a:ln>
        </p:spPr>
        <p:txBody>
          <a:bodyPr vert="horz" wrap="none" lIns="89282" tIns="44641" rIns="89282" bIns="44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44000"/>
              </a:lnSpc>
              <a:tabLst>
                <a:tab pos="0" algn="l"/>
                <a:tab pos="444105" algn="l"/>
                <a:tab pos="889786" algn="l"/>
                <a:tab pos="1335466" algn="l"/>
                <a:tab pos="1781146" algn="l"/>
                <a:tab pos="2226826" algn="l"/>
                <a:tab pos="2672507" algn="l"/>
                <a:tab pos="3118186" algn="l"/>
                <a:tab pos="3563867" algn="l"/>
                <a:tab pos="4009547" algn="l"/>
                <a:tab pos="4455227" algn="l"/>
                <a:tab pos="4900907" algn="l"/>
                <a:tab pos="5346588" algn="l"/>
                <a:tab pos="5792267" algn="l"/>
                <a:tab pos="6237948" algn="l"/>
                <a:tab pos="6683628" algn="l"/>
                <a:tab pos="7129308" algn="l"/>
                <a:tab pos="7574988" algn="l"/>
                <a:tab pos="8020669" algn="l"/>
                <a:tab pos="8466348" algn="l"/>
                <a:tab pos="8912029" algn="l"/>
              </a:tabLst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FF27AF35-09DA-4EA6-AE46-4D23F7AAAA73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3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Move="1" noResize="1"/>
          </p:cNvSpPr>
          <p:nvPr/>
        </p:nvSpPr>
        <p:spPr>
          <a:xfrm>
            <a:off x="0" y="0"/>
            <a:ext cx="9926638" cy="666273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4641" rIns="89282" bIns="44641" anchor="ctr" anchorCtr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0" y="0"/>
            <a:ext cx="9926638" cy="66627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0" y="0"/>
            <a:ext cx="9926638" cy="66627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5" name="Volný tvar 4"/>
          <p:cNvSpPr/>
          <p:nvPr/>
        </p:nvSpPr>
        <p:spPr>
          <a:xfrm>
            <a:off x="0" y="0"/>
            <a:ext cx="9926638" cy="66627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0" y="0"/>
            <a:ext cx="9926638" cy="66627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7" name="Volný tvar 6"/>
          <p:cNvSpPr/>
          <p:nvPr/>
        </p:nvSpPr>
        <p:spPr>
          <a:xfrm>
            <a:off x="0" y="0"/>
            <a:ext cx="9926638" cy="66627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0" y="0"/>
            <a:ext cx="9926638" cy="66627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0" y="0"/>
            <a:ext cx="9926638" cy="66627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0" y="0"/>
            <a:ext cx="9926638" cy="66627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0" y="0"/>
            <a:ext cx="9926638" cy="66627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2" name="Volný tvar 11"/>
          <p:cNvSpPr/>
          <p:nvPr/>
        </p:nvSpPr>
        <p:spPr>
          <a:xfrm>
            <a:off x="0" y="0"/>
            <a:ext cx="9926638" cy="66627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3" name="Volný tvar 12"/>
          <p:cNvSpPr/>
          <p:nvPr/>
        </p:nvSpPr>
        <p:spPr>
          <a:xfrm>
            <a:off x="0" y="0"/>
            <a:ext cx="9926638" cy="66627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4" name="Volný tvar 13"/>
          <p:cNvSpPr/>
          <p:nvPr/>
        </p:nvSpPr>
        <p:spPr>
          <a:xfrm>
            <a:off x="0" y="0"/>
            <a:ext cx="9926638" cy="66627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0" y="0"/>
            <a:ext cx="9928225" cy="6664325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6" name="Volný tvar 15"/>
          <p:cNvSpPr/>
          <p:nvPr/>
        </p:nvSpPr>
        <p:spPr>
          <a:xfrm>
            <a:off x="0" y="0"/>
            <a:ext cx="9928225" cy="6664325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7" name="Volný tvar 16"/>
          <p:cNvSpPr/>
          <p:nvPr/>
        </p:nvSpPr>
        <p:spPr>
          <a:xfrm>
            <a:off x="0" y="0"/>
            <a:ext cx="9928225" cy="6664325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0" y="0"/>
            <a:ext cx="9928225" cy="6664325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9" name="Volný tvar 18"/>
          <p:cNvSpPr/>
          <p:nvPr/>
        </p:nvSpPr>
        <p:spPr>
          <a:xfrm>
            <a:off x="0" y="0"/>
            <a:ext cx="4303713" cy="3349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20" name="Volný tvar 19"/>
          <p:cNvSpPr/>
          <p:nvPr/>
        </p:nvSpPr>
        <p:spPr>
          <a:xfrm>
            <a:off x="5626100" y="0"/>
            <a:ext cx="4302125" cy="3349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52245" name="Zástupný symbol pro obrázek snímku 20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297238" y="500063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2246" name="Zástupný symbol pro poznámky 21"/>
          <p:cNvSpPr txBox="1">
            <a:spLocks noGrp="1"/>
          </p:cNvSpPr>
          <p:nvPr>
            <p:ph type="body" sz="quarter" idx="3"/>
          </p:nvPr>
        </p:nvSpPr>
        <p:spPr bwMode="auto">
          <a:xfrm>
            <a:off x="1322388" y="3165475"/>
            <a:ext cx="7253287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23" name="Volný tvar 22"/>
          <p:cNvSpPr/>
          <p:nvPr/>
        </p:nvSpPr>
        <p:spPr>
          <a:xfrm>
            <a:off x="0" y="6329363"/>
            <a:ext cx="4303713" cy="3349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9282" tIns="46427" rIns="89282" bIns="46427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lang="cs-CZ" dirty="0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24" name="Zástupný symbol pro číslo snímku 23"/>
          <p:cNvSpPr txBox="1">
            <a:spLocks noGrp="1"/>
          </p:cNvSpPr>
          <p:nvPr>
            <p:ph type="sldNum" sz="quarter" idx="5"/>
          </p:nvPr>
        </p:nvSpPr>
        <p:spPr>
          <a:xfrm>
            <a:off x="5626100" y="6330950"/>
            <a:ext cx="4273550" cy="311150"/>
          </a:xfrm>
          <a:prstGeom prst="rect">
            <a:avLst/>
          </a:prstGeom>
          <a:noFill/>
          <a:ln>
            <a:noFill/>
          </a:ln>
        </p:spPr>
        <p:txBody>
          <a:bodyPr vert="horz" wrap="square" lIns="93211" tIns="48570" rIns="93211" bIns="485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tabLst>
                <a:tab pos="0" algn="l"/>
                <a:tab pos="444105" algn="l"/>
                <a:tab pos="889786" algn="l"/>
                <a:tab pos="1335466" algn="l"/>
                <a:tab pos="1781146" algn="l"/>
                <a:tab pos="2226826" algn="l"/>
                <a:tab pos="2672507" algn="l"/>
                <a:tab pos="3118186" algn="l"/>
                <a:tab pos="3563867" algn="l"/>
                <a:tab pos="4009547" algn="l"/>
                <a:tab pos="4455227" algn="l"/>
                <a:tab pos="4900907" algn="l"/>
                <a:tab pos="5346588" algn="l"/>
                <a:tab pos="5792267" algn="l"/>
                <a:tab pos="6237948" algn="l"/>
                <a:tab pos="6683628" algn="l"/>
                <a:tab pos="7129308" algn="l"/>
                <a:tab pos="7574988" algn="l"/>
                <a:tab pos="8020669" algn="l"/>
                <a:tab pos="8466348" algn="l"/>
                <a:tab pos="8912029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246223C-682B-4E15-BFB5-F45732FFCF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12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50"/>
      </a:spcBef>
      <a:spcAft>
        <a:spcPct val="0"/>
      </a:spcAft>
      <a:tabLst>
        <a:tab pos="0" algn="l"/>
        <a:tab pos="447675" algn="l"/>
        <a:tab pos="896938" algn="l"/>
        <a:tab pos="1346200" algn="l"/>
        <a:tab pos="1795463" algn="l"/>
        <a:tab pos="2244725" algn="l"/>
        <a:tab pos="2693988" algn="l"/>
        <a:tab pos="3143250" algn="l"/>
        <a:tab pos="3592513" algn="l"/>
        <a:tab pos="4041775" algn="l"/>
        <a:tab pos="4491038" algn="l"/>
        <a:tab pos="4940300" algn="l"/>
        <a:tab pos="5389563" algn="l"/>
        <a:tab pos="5838825" algn="l"/>
        <a:tab pos="6288088" algn="l"/>
        <a:tab pos="6737350" algn="l"/>
        <a:tab pos="7186613" algn="l"/>
        <a:tab pos="7635875" algn="l"/>
        <a:tab pos="8085138" algn="l"/>
        <a:tab pos="8534400" algn="l"/>
        <a:tab pos="8983663" algn="l"/>
      </a:tabLst>
      <a:defRPr lang="cs-CZ" sz="1200">
        <a:solidFill>
          <a:srgbClr val="000000"/>
        </a:solidFill>
        <a:latin typeface="Times New Roman" pitchFamily="18"/>
        <a:ea typeface="Microsoft YaHei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Volný tvar 1"/>
          <p:cNvSpPr>
            <a:spLocks noChangeArrowheads="1"/>
          </p:cNvSpPr>
          <p:nvPr/>
        </p:nvSpPr>
        <p:spPr bwMode="auto">
          <a:xfrm>
            <a:off x="3262313" y="500063"/>
            <a:ext cx="3394075" cy="24955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282" tIns="46427" rIns="89282" bIns="46427" anchor="ctr"/>
          <a:lstStyle/>
          <a:p>
            <a:endParaRPr lang="cs-CZ"/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322388" y="3165475"/>
            <a:ext cx="7256462" cy="2976563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4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kern="1200" dirty="0"/>
          </a:p>
        </p:txBody>
      </p:sp>
      <p:sp>
        <p:nvSpPr>
          <p:cNvPr id="53252" name="Volný tvar 3"/>
          <p:cNvSpPr>
            <a:spLocks noChangeArrowheads="1"/>
          </p:cNvSpPr>
          <p:nvPr/>
        </p:nvSpPr>
        <p:spPr bwMode="auto">
          <a:xfrm>
            <a:off x="5626100" y="6330950"/>
            <a:ext cx="4292600" cy="330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3211" tIns="48570" rIns="93211" bIns="48570" anchor="b"/>
          <a:lstStyle/>
          <a:p>
            <a:pPr algn="r" eaLnBrk="1" hangingPunct="1">
              <a:lnSpc>
                <a:spcPct val="90000"/>
              </a:lnSpc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fld id="{D62D9D14-6B78-43D2-B617-046D281597A7}" type="slidenum">
              <a:rPr lang="cs-CZ" altLang="cs-CZ">
                <a:latin typeface="Calibri" pitchFamily="34" charset="0"/>
                <a:ea typeface="Microsoft YaHei" pitchFamily="34" charset="-122"/>
              </a:rPr>
              <a:pPr algn="r" eaLnBrk="1" hangingPunct="1">
                <a:lnSpc>
                  <a:spcPct val="90000"/>
                </a:lnSpc>
                <a:tabLst>
                  <a:tab pos="0" algn="l"/>
                  <a:tab pos="442913" algn="l"/>
                  <a:tab pos="887413" algn="l"/>
                  <a:tab pos="1335088" algn="l"/>
                  <a:tab pos="1779588" algn="l"/>
                  <a:tab pos="2225675" algn="l"/>
                  <a:tab pos="2671763" algn="l"/>
                  <a:tab pos="3116263" algn="l"/>
                  <a:tab pos="3562350" algn="l"/>
                  <a:tab pos="4008438" algn="l"/>
                  <a:tab pos="4452938" algn="l"/>
                  <a:tab pos="4899025" algn="l"/>
                  <a:tab pos="5345113" algn="l"/>
                  <a:tab pos="5791200" algn="l"/>
                  <a:tab pos="6235700" algn="l"/>
                  <a:tab pos="6681788" algn="l"/>
                  <a:tab pos="7127875" algn="l"/>
                  <a:tab pos="7573963" algn="l"/>
                  <a:tab pos="8020050" algn="l"/>
                  <a:tab pos="8464550" algn="l"/>
                  <a:tab pos="8910638" algn="l"/>
                </a:tabLst>
              </a:pPr>
              <a:t>1</a:t>
            </a:fld>
            <a:endParaRPr lang="en-GB" altLang="cs-CZ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Volný tvar 1"/>
          <p:cNvSpPr>
            <a:spLocks/>
          </p:cNvSpPr>
          <p:nvPr/>
        </p:nvSpPr>
        <p:spPr bwMode="auto">
          <a:xfrm>
            <a:off x="3262313" y="500063"/>
            <a:ext cx="3394075" cy="24955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282" tIns="46427" rIns="89282" bIns="46427" anchor="ctr"/>
          <a:lstStyle/>
          <a:p>
            <a:endParaRPr lang="cs-CZ"/>
          </a:p>
        </p:txBody>
      </p:sp>
      <p:sp>
        <p:nvSpPr>
          <p:cNvPr id="63491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322388" y="3165475"/>
            <a:ext cx="7256462" cy="2976563"/>
          </a:xfrm>
          <a:ln/>
        </p:spPr>
        <p:txBody>
          <a:bodyPr/>
          <a:lstStyle/>
          <a:p>
            <a:pPr eaLnBrk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F1C7C3B2-56BE-43E8-90D9-B3046C52FC7D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16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66564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89BFE1B2-C6ED-4801-8CE3-0EB8B0525BAD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17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68612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57551D56-CD80-4F1C-A923-4B991D9C22BA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18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69636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F10BDAAC-ED85-4F70-800B-FE5D79868DE4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19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72708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EFE47E02-F3E7-456E-8CB5-B7B47AADA5E8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20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73732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3AC85018-51B1-41EB-9CEE-39F0BEF2E3FE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21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75780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3241675" y="500063"/>
            <a:ext cx="3435350" cy="249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499" tIns="43750" rIns="87499" bIns="43750" anchor="ctr"/>
          <a:lstStyle/>
          <a:p>
            <a:pPr eaLnBrk="1" hangingPunct="1"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endParaRPr lang="cs-CZ" altLang="cs-CZ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7782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322388" y="3165475"/>
            <a:ext cx="7267575" cy="2989263"/>
          </a:xfrm>
          <a:ln/>
        </p:spPr>
        <p:txBody>
          <a:bodyPr wrap="none" anchor="ctr"/>
          <a:lstStyle/>
          <a:p>
            <a:pPr eaLnBrk="1"/>
            <a:r>
              <a:rPr altLang="cs-CZ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 si představují pod pojmem en. Management.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1B7710DF-79A3-4F2F-A5BD-2F741F3006E0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23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78852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3241675" y="500063"/>
            <a:ext cx="3435350" cy="249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499" tIns="43750" rIns="87499" bIns="43750" anchor="ctr"/>
          <a:lstStyle/>
          <a:p>
            <a:pPr eaLnBrk="1" hangingPunct="1"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endParaRPr lang="cs-CZ" altLang="cs-CZ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839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322388" y="3165475"/>
            <a:ext cx="7267575" cy="2989263"/>
          </a:xfrm>
          <a:ln/>
        </p:spPr>
        <p:txBody>
          <a:bodyPr wrap="none" anchor="ctr"/>
          <a:lstStyle/>
          <a:p>
            <a:pPr eaLnBrk="1"/>
            <a:r>
              <a:rPr altLang="cs-CZ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 si představují pod pojmem en. Management.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fld id="{794FA429-A617-49C2-B0B9-7FDB079C4CAB}" type="slidenum">
              <a:rPr lang="en-GB" altLang="cs-CZ" smtClean="0"/>
              <a:pPr>
                <a:tabLst>
                  <a:tab pos="0" algn="l"/>
                  <a:tab pos="442913" algn="l"/>
                  <a:tab pos="887413" algn="l"/>
                  <a:tab pos="1335088" algn="l"/>
                  <a:tab pos="1779588" algn="l"/>
                  <a:tab pos="2225675" algn="l"/>
                  <a:tab pos="2671763" algn="l"/>
                  <a:tab pos="3116263" algn="l"/>
                  <a:tab pos="3562350" algn="l"/>
                  <a:tab pos="4008438" algn="l"/>
                  <a:tab pos="4452938" algn="l"/>
                  <a:tab pos="4899025" algn="l"/>
                  <a:tab pos="5345113" algn="l"/>
                  <a:tab pos="5791200" algn="l"/>
                  <a:tab pos="6235700" algn="l"/>
                  <a:tab pos="6681788" algn="l"/>
                  <a:tab pos="7127875" algn="l"/>
                  <a:tab pos="7573963" algn="l"/>
                  <a:tab pos="8020050" algn="l"/>
                  <a:tab pos="8464550" algn="l"/>
                  <a:tab pos="8910638" algn="l"/>
                </a:tabLst>
              </a:pPr>
              <a:t>2</a:t>
            </a:fld>
            <a:endParaRPr lang="en-GB" altLang="cs-CZ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341688" y="522288"/>
            <a:ext cx="3541712" cy="2606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711" tIns="45355" rIns="90711" bIns="45355" anchor="ctr"/>
          <a:lstStyle/>
          <a:p>
            <a:pPr eaLnBrk="1" hangingPunct="1"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endParaRPr lang="cs-CZ" altLang="cs-CZ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pPr eaLnBrk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5800725" y="6613525"/>
            <a:ext cx="4425950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782" tIns="50355" rIns="96782" bIns="50355" anchor="b"/>
          <a:lstStyle/>
          <a:p>
            <a:pPr algn="r" eaLnBrk="1" hangingPunct="1">
              <a:lnSpc>
                <a:spcPct val="90000"/>
              </a:lnSpc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fld id="{8689CE44-2E2F-45F9-B809-91C24735A2F6}" type="slidenum">
              <a:rPr lang="en-GB" altLang="cs-CZ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lnSpc>
                  <a:spcPct val="90000"/>
                </a:lnSpc>
                <a:tabLst>
                  <a:tab pos="0" algn="l"/>
                  <a:tab pos="442913" algn="l"/>
                  <a:tab pos="887413" algn="l"/>
                  <a:tab pos="1335088" algn="l"/>
                  <a:tab pos="1779588" algn="l"/>
                  <a:tab pos="2225675" algn="l"/>
                  <a:tab pos="2671763" algn="l"/>
                  <a:tab pos="3116263" algn="l"/>
                  <a:tab pos="3562350" algn="l"/>
                  <a:tab pos="4008438" algn="l"/>
                  <a:tab pos="4452938" algn="l"/>
                  <a:tab pos="4899025" algn="l"/>
                  <a:tab pos="5345113" algn="l"/>
                  <a:tab pos="5791200" algn="l"/>
                  <a:tab pos="6235700" algn="l"/>
                  <a:tab pos="6681788" algn="l"/>
                  <a:tab pos="7127875" algn="l"/>
                  <a:tab pos="7573963" algn="l"/>
                  <a:tab pos="8020050" algn="l"/>
                  <a:tab pos="8464550" algn="l"/>
                  <a:tab pos="8910638" algn="l"/>
                </a:tabLst>
              </a:pPr>
              <a:t>2</a:t>
            </a:fld>
            <a:endParaRPr lang="en-GB" altLang="cs-CZ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2D22C0EC-2C0B-439C-BA22-8BCCA91E2E60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25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86020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D3F8615D-F9D7-4AE2-958D-6DADE5812208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26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87044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3262842" y="501169"/>
            <a:ext cx="3393182" cy="24949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322130" y="3165486"/>
            <a:ext cx="7256241" cy="2978075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 kern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8D91398D-34F3-41FB-B4F9-6F012029C080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28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88068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7D02B7C6-8C45-4872-93A4-02DBFA9758CD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29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89092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3240089" y="501029"/>
            <a:ext cx="3436937" cy="24942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03" tIns="44102" rIns="88203" bIns="44102" anchor="ctr"/>
          <a:lstStyle/>
          <a:p>
            <a:endParaRPr lang="cs-CZ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1322388" y="3164879"/>
            <a:ext cx="7267575" cy="299060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3240089" y="501029"/>
            <a:ext cx="3436937" cy="24942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03" tIns="44102" rIns="88203" bIns="44102" anchor="ctr"/>
          <a:lstStyle/>
          <a:p>
            <a:endParaRPr lang="cs-CZ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1322388" y="3164879"/>
            <a:ext cx="7267575" cy="299060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3240089" y="501029"/>
            <a:ext cx="3436937" cy="24942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03" tIns="44102" rIns="88203" bIns="44102" anchor="ctr"/>
          <a:lstStyle/>
          <a:p>
            <a:endParaRPr lang="cs-CZ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322388" y="3164879"/>
            <a:ext cx="7267575" cy="299060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3241675" y="500063"/>
            <a:ext cx="3435350" cy="249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499" tIns="43750" rIns="87499" bIns="43750" anchor="ctr"/>
          <a:lstStyle/>
          <a:p>
            <a:pPr eaLnBrk="1" hangingPunct="1"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endParaRPr lang="cs-CZ" altLang="cs-CZ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7987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322388" y="3165475"/>
            <a:ext cx="7267575" cy="2989263"/>
          </a:xfrm>
          <a:ln/>
        </p:spPr>
        <p:txBody>
          <a:bodyPr wrap="none" anchor="ctr"/>
          <a:lstStyle/>
          <a:p>
            <a:pPr eaLnBrk="1"/>
            <a:r>
              <a:rPr altLang="cs-CZ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 si představují pod pojmem en. Management.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970E2698-E7AD-4E20-B4DA-CBBA47E9CB47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36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80900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fld id="{DDB2C677-092A-4914-9FB9-BDDA89378648}" type="slidenum">
              <a:rPr lang="en-GB" altLang="cs-CZ" smtClean="0"/>
              <a:pPr>
                <a:tabLst>
                  <a:tab pos="0" algn="l"/>
                  <a:tab pos="442913" algn="l"/>
                  <a:tab pos="887413" algn="l"/>
                  <a:tab pos="1335088" algn="l"/>
                  <a:tab pos="1779588" algn="l"/>
                  <a:tab pos="2225675" algn="l"/>
                  <a:tab pos="2671763" algn="l"/>
                  <a:tab pos="3116263" algn="l"/>
                  <a:tab pos="3562350" algn="l"/>
                  <a:tab pos="4008438" algn="l"/>
                  <a:tab pos="4452938" algn="l"/>
                  <a:tab pos="4899025" algn="l"/>
                  <a:tab pos="5345113" algn="l"/>
                  <a:tab pos="5791200" algn="l"/>
                  <a:tab pos="6235700" algn="l"/>
                  <a:tab pos="6681788" algn="l"/>
                  <a:tab pos="7127875" algn="l"/>
                  <a:tab pos="7573963" algn="l"/>
                  <a:tab pos="8020050" algn="l"/>
                  <a:tab pos="8464550" algn="l"/>
                  <a:tab pos="8910638" algn="l"/>
                </a:tabLst>
              </a:pPr>
              <a:t>3</a:t>
            </a:fld>
            <a:endParaRPr lang="en-GB" altLang="cs-CZ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341688" y="522288"/>
            <a:ext cx="3541712" cy="2606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711" tIns="45355" rIns="90711" bIns="45355" anchor="ctr"/>
          <a:lstStyle/>
          <a:p>
            <a:pPr eaLnBrk="1" hangingPunct="1"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endParaRPr lang="cs-CZ" altLang="cs-CZ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5300" name="Rectangle 2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pPr eaLnBrk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5800725" y="6613525"/>
            <a:ext cx="4425950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782" tIns="50355" rIns="96782" bIns="50355" anchor="b"/>
          <a:lstStyle/>
          <a:p>
            <a:pPr algn="r" eaLnBrk="1" hangingPunct="1">
              <a:lnSpc>
                <a:spcPct val="90000"/>
              </a:lnSpc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fld id="{3E8EC0F8-76C0-4FBD-8546-7467F21F7066}" type="slidenum">
              <a:rPr lang="en-GB" altLang="cs-CZ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lnSpc>
                  <a:spcPct val="90000"/>
                </a:lnSpc>
                <a:tabLst>
                  <a:tab pos="0" algn="l"/>
                  <a:tab pos="442913" algn="l"/>
                  <a:tab pos="887413" algn="l"/>
                  <a:tab pos="1335088" algn="l"/>
                  <a:tab pos="1779588" algn="l"/>
                  <a:tab pos="2225675" algn="l"/>
                  <a:tab pos="2671763" algn="l"/>
                  <a:tab pos="3116263" algn="l"/>
                  <a:tab pos="3562350" algn="l"/>
                  <a:tab pos="4008438" algn="l"/>
                  <a:tab pos="4452938" algn="l"/>
                  <a:tab pos="4899025" algn="l"/>
                  <a:tab pos="5345113" algn="l"/>
                  <a:tab pos="5791200" algn="l"/>
                  <a:tab pos="6235700" algn="l"/>
                  <a:tab pos="6681788" algn="l"/>
                  <a:tab pos="7127875" algn="l"/>
                  <a:tab pos="7573963" algn="l"/>
                  <a:tab pos="8020050" algn="l"/>
                  <a:tab pos="8464550" algn="l"/>
                  <a:tab pos="8910638" algn="l"/>
                </a:tabLst>
              </a:pPr>
              <a:t>3</a:t>
            </a:fld>
            <a:endParaRPr lang="en-GB" altLang="cs-CZ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E83760B3-5C9E-446B-A8FF-A46C1916D70D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37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81924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8975" algn="l"/>
                <a:tab pos="1381125" algn="l"/>
                <a:tab pos="2074863" algn="l"/>
                <a:tab pos="2767013" algn="l"/>
                <a:tab pos="3460750" algn="l"/>
                <a:tab pos="4152900" algn="l"/>
              </a:tabLst>
            </a:pPr>
            <a:fld id="{EC79CB8E-C226-4ABB-BCDE-1BE2E3920BC5}" type="slidenum">
              <a:rPr lang="cs-CZ" altLang="cs-CZ" smtClean="0">
                <a:cs typeface="Times New Roman" pitchFamily="18" charset="0"/>
              </a:rPr>
              <a:pPr>
                <a:tabLst>
                  <a:tab pos="688975" algn="l"/>
                  <a:tab pos="1381125" algn="l"/>
                  <a:tab pos="2074863" algn="l"/>
                  <a:tab pos="2767013" algn="l"/>
                  <a:tab pos="3460750" algn="l"/>
                  <a:tab pos="4152900" algn="l"/>
                </a:tabLst>
              </a:pPr>
              <a:t>38</a:t>
            </a:fld>
            <a:endParaRPr lang="cs-CZ" altLang="cs-CZ" smtClean="0">
              <a:cs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7238" y="500063"/>
            <a:ext cx="3298825" cy="2473325"/>
          </a:xfrm>
          <a:solidFill>
            <a:srgbClr val="FFFFFF"/>
          </a:solidFill>
        </p:spPr>
      </p:sp>
      <p:sp>
        <p:nvSpPr>
          <p:cNvPr id="82948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fld id="{764E9435-5579-44FD-8A37-4A0911509471}" type="slidenum">
              <a:rPr lang="en-GB" altLang="cs-CZ" smtClean="0"/>
              <a:pPr>
                <a:tabLst>
                  <a:tab pos="0" algn="l"/>
                  <a:tab pos="442913" algn="l"/>
                  <a:tab pos="887413" algn="l"/>
                  <a:tab pos="1335088" algn="l"/>
                  <a:tab pos="1779588" algn="l"/>
                  <a:tab pos="2225675" algn="l"/>
                  <a:tab pos="2671763" algn="l"/>
                  <a:tab pos="3116263" algn="l"/>
                  <a:tab pos="3562350" algn="l"/>
                  <a:tab pos="4008438" algn="l"/>
                  <a:tab pos="4452938" algn="l"/>
                  <a:tab pos="4899025" algn="l"/>
                  <a:tab pos="5345113" algn="l"/>
                  <a:tab pos="5791200" algn="l"/>
                  <a:tab pos="6235700" algn="l"/>
                  <a:tab pos="6681788" algn="l"/>
                  <a:tab pos="7127875" algn="l"/>
                  <a:tab pos="7573963" algn="l"/>
                  <a:tab pos="8020050" algn="l"/>
                  <a:tab pos="8464550" algn="l"/>
                  <a:tab pos="8910638" algn="l"/>
                </a:tabLst>
              </a:pPr>
              <a:t>39</a:t>
            </a:fld>
            <a:endParaRPr lang="en-GB" altLang="cs-CZ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5626100" y="6330950"/>
            <a:ext cx="4268788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11" tIns="48570" rIns="93211" bIns="48570" anchor="b"/>
          <a:lstStyle/>
          <a:p>
            <a:pPr algn="r" eaLnBrk="1" hangingPunct="1">
              <a:lnSpc>
                <a:spcPct val="90000"/>
              </a:lnSpc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fld id="{00DD06AF-8CD6-4F28-9032-FF752FD22F99}" type="slidenum">
              <a:rPr lang="en-GB" altLang="cs-CZ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lnSpc>
                  <a:spcPct val="90000"/>
                </a:lnSpc>
                <a:tabLst>
                  <a:tab pos="0" algn="l"/>
                  <a:tab pos="442913" algn="l"/>
                  <a:tab pos="887413" algn="l"/>
                  <a:tab pos="1335088" algn="l"/>
                  <a:tab pos="1779588" algn="l"/>
                  <a:tab pos="2225675" algn="l"/>
                  <a:tab pos="2671763" algn="l"/>
                  <a:tab pos="3116263" algn="l"/>
                  <a:tab pos="3562350" algn="l"/>
                  <a:tab pos="4008438" algn="l"/>
                  <a:tab pos="4452938" algn="l"/>
                  <a:tab pos="4899025" algn="l"/>
                  <a:tab pos="5345113" algn="l"/>
                  <a:tab pos="5791200" algn="l"/>
                  <a:tab pos="6235700" algn="l"/>
                  <a:tab pos="6681788" algn="l"/>
                  <a:tab pos="7127875" algn="l"/>
                  <a:tab pos="7573963" algn="l"/>
                  <a:tab pos="8020050" algn="l"/>
                  <a:tab pos="8464550" algn="l"/>
                  <a:tab pos="8910638" algn="l"/>
                </a:tabLst>
              </a:pPr>
              <a:t>39</a:t>
            </a:fld>
            <a:endParaRPr lang="en-GB" altLang="cs-CZ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5626100" y="6330950"/>
            <a:ext cx="4270375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11" tIns="48570" rIns="93211" bIns="48570" anchor="b"/>
          <a:lstStyle/>
          <a:p>
            <a:pPr algn="r" eaLnBrk="1" hangingPunct="1">
              <a:lnSpc>
                <a:spcPct val="90000"/>
              </a:lnSpc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fld id="{9B9511C2-D816-47A9-B284-485604A28E32}" type="slidenum">
              <a:rPr lang="en-GB" altLang="cs-CZ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lnSpc>
                  <a:spcPct val="90000"/>
                </a:lnSpc>
                <a:tabLst>
                  <a:tab pos="0" algn="l"/>
                  <a:tab pos="442913" algn="l"/>
                  <a:tab pos="887413" algn="l"/>
                  <a:tab pos="1335088" algn="l"/>
                  <a:tab pos="1779588" algn="l"/>
                  <a:tab pos="2225675" algn="l"/>
                  <a:tab pos="2671763" algn="l"/>
                  <a:tab pos="3116263" algn="l"/>
                  <a:tab pos="3562350" algn="l"/>
                  <a:tab pos="4008438" algn="l"/>
                  <a:tab pos="4452938" algn="l"/>
                  <a:tab pos="4899025" algn="l"/>
                  <a:tab pos="5345113" algn="l"/>
                  <a:tab pos="5791200" algn="l"/>
                  <a:tab pos="6235700" algn="l"/>
                  <a:tab pos="6681788" algn="l"/>
                  <a:tab pos="7127875" algn="l"/>
                  <a:tab pos="7573963" algn="l"/>
                  <a:tab pos="8020050" algn="l"/>
                  <a:tab pos="8464550" algn="l"/>
                  <a:tab pos="8910638" algn="l"/>
                </a:tabLst>
              </a:pPr>
              <a:t>39</a:t>
            </a:fld>
            <a:endParaRPr lang="en-GB" altLang="cs-CZ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3341688" y="522288"/>
            <a:ext cx="3541712" cy="2606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711" tIns="45355" rIns="90711" bIns="45355" anchor="ctr"/>
          <a:lstStyle/>
          <a:p>
            <a:pPr eaLnBrk="1" hangingPunct="1"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endParaRPr lang="cs-CZ" altLang="cs-CZ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92166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1322388" y="3165475"/>
            <a:ext cx="7248525" cy="2973388"/>
          </a:xfrm>
          <a:ln/>
        </p:spPr>
        <p:txBody>
          <a:bodyPr wrap="none" anchor="ctr"/>
          <a:lstStyle/>
          <a:p>
            <a:pPr eaLnBrk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fld id="{D27C2AFD-490B-49A4-B5D4-A74895E1D6F8}" type="slidenum">
              <a:rPr lang="en-GB" altLang="cs-CZ" smtClean="0"/>
              <a:pPr>
                <a:tabLst>
                  <a:tab pos="0" algn="l"/>
                  <a:tab pos="442913" algn="l"/>
                  <a:tab pos="887413" algn="l"/>
                  <a:tab pos="1335088" algn="l"/>
                  <a:tab pos="1779588" algn="l"/>
                  <a:tab pos="2225675" algn="l"/>
                  <a:tab pos="2671763" algn="l"/>
                  <a:tab pos="3116263" algn="l"/>
                  <a:tab pos="3562350" algn="l"/>
                  <a:tab pos="4008438" algn="l"/>
                  <a:tab pos="4452938" algn="l"/>
                  <a:tab pos="4899025" algn="l"/>
                  <a:tab pos="5345113" algn="l"/>
                  <a:tab pos="5791200" algn="l"/>
                  <a:tab pos="6235700" algn="l"/>
                  <a:tab pos="6681788" algn="l"/>
                  <a:tab pos="7127875" algn="l"/>
                  <a:tab pos="7573963" algn="l"/>
                  <a:tab pos="8020050" algn="l"/>
                  <a:tab pos="8464550" algn="l"/>
                  <a:tab pos="8910638" algn="l"/>
                </a:tabLst>
              </a:pPr>
              <a:t>4</a:t>
            </a:fld>
            <a:endParaRPr lang="en-GB" altLang="cs-CZ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341688" y="522288"/>
            <a:ext cx="3541712" cy="2606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711" tIns="45355" rIns="90711" bIns="45355" anchor="ctr"/>
          <a:lstStyle/>
          <a:p>
            <a:pPr eaLnBrk="1" hangingPunct="1"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endParaRPr lang="cs-CZ" altLang="cs-CZ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6324" name="Rectangle 2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pPr eaLnBrk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Volný tvar 1"/>
          <p:cNvSpPr>
            <a:spLocks noChangeArrowheads="1"/>
          </p:cNvSpPr>
          <p:nvPr/>
        </p:nvSpPr>
        <p:spPr bwMode="auto">
          <a:xfrm>
            <a:off x="3262313" y="500063"/>
            <a:ext cx="3394075" cy="24955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282" tIns="46427" rIns="89282" bIns="46427" anchor="ctr"/>
          <a:lstStyle/>
          <a:p>
            <a:endParaRPr lang="cs-CZ"/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322388" y="3165475"/>
            <a:ext cx="7256462" cy="2976563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4"/>
              </a:spcBef>
              <a:spcAft>
                <a:spcPts val="0"/>
              </a:spcAft>
              <a:tabLst>
                <a:tab pos="0" algn="l"/>
                <a:tab pos="445339" algn="l"/>
                <a:tab pos="891037" algn="l"/>
                <a:tab pos="1336736" algn="l"/>
                <a:tab pos="1782433" algn="l"/>
                <a:tab pos="2228130" algn="l"/>
                <a:tab pos="2673828" algn="l"/>
                <a:tab pos="3119524" algn="l"/>
                <a:tab pos="3565223" algn="l"/>
                <a:tab pos="4010920" algn="l"/>
                <a:tab pos="4456618" algn="l"/>
                <a:tab pos="4902315" algn="l"/>
                <a:tab pos="5348014" algn="l"/>
                <a:tab pos="5793710" algn="l"/>
                <a:tab pos="6239408" algn="l"/>
                <a:tab pos="6685106" algn="l"/>
                <a:tab pos="7130802" algn="l"/>
                <a:tab pos="7576500" algn="l"/>
                <a:tab pos="8022197" algn="l"/>
                <a:tab pos="8467896" algn="l"/>
                <a:tab pos="8913593" algn="l"/>
              </a:tabLst>
              <a:defRPr/>
            </a:pPr>
            <a:endParaRPr kern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3241675" y="500063"/>
            <a:ext cx="3435350" cy="249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499" tIns="43750" rIns="87499" bIns="43750" anchor="ctr"/>
          <a:lstStyle/>
          <a:p>
            <a:pPr eaLnBrk="1" hangingPunct="1"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endParaRPr lang="cs-CZ" altLang="cs-CZ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83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322388" y="3165475"/>
            <a:ext cx="7267575" cy="2989263"/>
          </a:xfrm>
          <a:ln/>
        </p:spPr>
        <p:txBody>
          <a:bodyPr wrap="none" anchor="ctr"/>
          <a:lstStyle/>
          <a:p>
            <a:pPr eaLnBrk="1"/>
            <a:r>
              <a:rPr altLang="cs-CZ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 si představují pod pojmem en. Management.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3241675" y="500063"/>
            <a:ext cx="3435350" cy="249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499" tIns="43750" rIns="87499" bIns="43750" anchor="ctr"/>
          <a:lstStyle/>
          <a:p>
            <a:pPr eaLnBrk="1" hangingPunct="1"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endParaRPr lang="cs-CZ" altLang="cs-CZ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939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322388" y="3165475"/>
            <a:ext cx="7267575" cy="2989263"/>
          </a:xfrm>
          <a:ln/>
        </p:spPr>
        <p:txBody>
          <a:bodyPr wrap="none" anchor="ctr"/>
          <a:lstStyle/>
          <a:p>
            <a:pPr eaLnBrk="1"/>
            <a:r>
              <a:rPr altLang="cs-CZ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 si představují pod pojmem en. Management.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3241675" y="500063"/>
            <a:ext cx="3435350" cy="249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499" tIns="43750" rIns="87499" bIns="43750" anchor="ctr"/>
          <a:lstStyle/>
          <a:p>
            <a:pPr eaLnBrk="1" hangingPunct="1">
              <a:tabLst>
                <a:tab pos="0" algn="l"/>
                <a:tab pos="442913" algn="l"/>
                <a:tab pos="887413" algn="l"/>
                <a:tab pos="1335088" algn="l"/>
                <a:tab pos="1779588" algn="l"/>
                <a:tab pos="2225675" algn="l"/>
                <a:tab pos="2671763" algn="l"/>
                <a:tab pos="3116263" algn="l"/>
                <a:tab pos="3562350" algn="l"/>
                <a:tab pos="4008438" algn="l"/>
                <a:tab pos="4452938" algn="l"/>
                <a:tab pos="4899025" algn="l"/>
                <a:tab pos="5345113" algn="l"/>
                <a:tab pos="5791200" algn="l"/>
                <a:tab pos="6235700" algn="l"/>
                <a:tab pos="6681788" algn="l"/>
                <a:tab pos="7127875" algn="l"/>
                <a:tab pos="7573963" algn="l"/>
                <a:tab pos="8020050" algn="l"/>
                <a:tab pos="8464550" algn="l"/>
                <a:tab pos="8910638" algn="l"/>
              </a:tabLst>
            </a:pPr>
            <a:endParaRPr lang="cs-CZ" altLang="cs-CZ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04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322388" y="3165475"/>
            <a:ext cx="7267575" cy="2989263"/>
          </a:xfrm>
          <a:ln/>
        </p:spPr>
        <p:txBody>
          <a:bodyPr wrap="none" anchor="ctr"/>
          <a:lstStyle/>
          <a:p>
            <a:pPr eaLnBrk="1"/>
            <a:r>
              <a:rPr altLang="cs-CZ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 si představují pod pojmem en. Management.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Volný tvar 1"/>
          <p:cNvSpPr>
            <a:spLocks/>
          </p:cNvSpPr>
          <p:nvPr/>
        </p:nvSpPr>
        <p:spPr bwMode="auto">
          <a:xfrm>
            <a:off x="3262313" y="500063"/>
            <a:ext cx="3394075" cy="24955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282" tIns="46427" rIns="89282" bIns="46427" anchor="ctr"/>
          <a:lstStyle/>
          <a:p>
            <a:endParaRPr lang="cs-CZ"/>
          </a:p>
        </p:txBody>
      </p:sp>
      <p:sp>
        <p:nvSpPr>
          <p:cNvPr id="6144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322388" y="3165475"/>
            <a:ext cx="7256462" cy="2976563"/>
          </a:xfrm>
          <a:ln/>
        </p:spPr>
        <p:txBody>
          <a:bodyPr/>
          <a:lstStyle/>
          <a:p>
            <a:pPr eaLnBrk="1"/>
            <a:endParaRPr altLang="cs-CZ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08763" y="142875"/>
            <a:ext cx="2052637" cy="59864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46088" y="142875"/>
            <a:ext cx="6010275" cy="59864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30288" y="1603375"/>
            <a:ext cx="37385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21250" y="1603375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 txBox="1">
            <a:spLocks noGrp="1"/>
          </p:cNvSpPr>
          <p:nvPr>
            <p:ph type="title"/>
          </p:nvPr>
        </p:nvSpPr>
        <p:spPr bwMode="auto">
          <a:xfrm>
            <a:off x="446088" y="142875"/>
            <a:ext cx="8204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1027" name="Zástupný symbol pro text 2"/>
          <p:cNvSpPr txBox="1">
            <a:spLocks noGrp="1"/>
          </p:cNvSpPr>
          <p:nvPr>
            <p:ph type="body" idx="1"/>
          </p:nvPr>
        </p:nvSpPr>
        <p:spPr bwMode="auto">
          <a:xfrm>
            <a:off x="1030288" y="1603375"/>
            <a:ext cx="76311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Volný tvar 3"/>
          <p:cNvSpPr/>
          <p:nvPr/>
        </p:nvSpPr>
        <p:spPr>
          <a:xfrm>
            <a:off x="457200" y="6245225"/>
            <a:ext cx="2133600" cy="4762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  <a:defRPr/>
            </a:pPr>
            <a:endParaRPr lang="cs-CZ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5" name="Volný tvar 4"/>
          <p:cNvSpPr/>
          <p:nvPr/>
        </p:nvSpPr>
        <p:spPr>
          <a:xfrm>
            <a:off x="3124200" y="6245225"/>
            <a:ext cx="2895600" cy="4762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  <a:defRPr/>
            </a:pPr>
            <a:endParaRPr lang="cs-CZ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0" y="0"/>
            <a:ext cx="4572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08F00"/>
          </a:solidFill>
          <a:ln>
            <a:noFill/>
            <a:prstDash val="solid"/>
          </a:ln>
        </p:spPr>
        <p:txBody>
          <a:bodyPr wrap="none" lIns="90000" tIns="46800" rIns="90000" bIns="4680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  <a:defRPr/>
            </a:pPr>
            <a:endParaRPr lang="cs-CZ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7" name="Přímá spojovací čára 6"/>
          <p:cNvSpPr/>
          <p:nvPr/>
        </p:nvSpPr>
        <p:spPr>
          <a:xfrm>
            <a:off x="539750" y="6119813"/>
            <a:ext cx="8280400" cy="1587"/>
          </a:xfrm>
          <a:prstGeom prst="line">
            <a:avLst/>
          </a:prstGeom>
          <a:noFill/>
          <a:ln w="9360">
            <a:solidFill>
              <a:srgbClr val="808080"/>
            </a:solidFill>
            <a:custDash>
              <a:ds d="100000" sp="100000"/>
            </a:custDash>
            <a:miter/>
          </a:ln>
        </p:spPr>
        <p:txBody>
          <a:bodyPr lIns="90000" tIns="46800" rIns="90000" bIns="4680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  <a:defRPr/>
            </a:pPr>
            <a:endParaRPr lang="cs-CZ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032" name="Volný tvar 7"/>
          <p:cNvSpPr>
            <a:spLocks/>
          </p:cNvSpPr>
          <p:nvPr/>
        </p:nvSpPr>
        <p:spPr bwMode="auto">
          <a:xfrm>
            <a:off x="1185863" y="90488"/>
            <a:ext cx="6772275" cy="276225"/>
          </a:xfrm>
          <a:custGeom>
            <a:avLst/>
            <a:gdLst>
              <a:gd name="T0" fmla="*/ 1061660080 w 21600"/>
              <a:gd name="T1" fmla="*/ 0 h 21600"/>
              <a:gd name="T2" fmla="*/ 2123319846 w 21600"/>
              <a:gd name="T3" fmla="*/ 1766216 h 21600"/>
              <a:gd name="T4" fmla="*/ 1061660080 w 21600"/>
              <a:gd name="T5" fmla="*/ 3532419 h 21600"/>
              <a:gd name="T6" fmla="*/ 0 w 21600"/>
              <a:gd name="T7" fmla="*/ 176621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cs-CZ" sz="1200" b="1" smtClean="0">
                <a:solidFill>
                  <a:srgbClr val="FFFFFF"/>
                </a:solidFill>
                <a:cs typeface="Times New Roman" pitchFamily="18" charset="0"/>
              </a:rPr>
              <a:t>„Evropský zemědělský fond pro rozvoj venkova: Evropa investuje do venkovských oblastí"</a:t>
            </a:r>
          </a:p>
        </p:txBody>
      </p:sp>
      <p:sp>
        <p:nvSpPr>
          <p:cNvPr id="9" name="Volný tvar 8"/>
          <p:cNvSpPr/>
          <p:nvPr/>
        </p:nvSpPr>
        <p:spPr>
          <a:xfrm>
            <a:off x="3124200" y="6245225"/>
            <a:ext cx="2895600" cy="4762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FFFFFF"/>
              </a:buClr>
              <a:buSzPct val="100000"/>
              <a:buFont typeface="Arial" pitchFamily="34"/>
              <a:buChar char="•"/>
            </a:lvl2pPr>
            <a:lvl3pPr lvl="2">
              <a:buClr>
                <a:srgbClr val="FFFFFF"/>
              </a:buClr>
              <a:buSzPct val="100000"/>
              <a:buFont typeface="Arial" pitchFamily="34"/>
              <a:buChar char="•"/>
            </a:lvl3pPr>
            <a:lvl4pPr lvl="3">
              <a:buClr>
                <a:srgbClr val="FFFFFF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FFFF"/>
              </a:buClr>
              <a:buSzPct val="100000"/>
              <a:buFont typeface="Arial" pitchFamily="34"/>
              <a:buChar char="•"/>
            </a:lvl5pPr>
            <a:lvl6pPr lvl="5">
              <a:buClr>
                <a:srgbClr val="FFFFFF"/>
              </a:buClr>
              <a:buSzPct val="100000"/>
              <a:buFont typeface="Arial" pitchFamily="34"/>
              <a:buChar char="•"/>
            </a:lvl6pPr>
            <a:lvl7pPr lvl="6">
              <a:buClr>
                <a:srgbClr val="FFFFFF"/>
              </a:buClr>
              <a:buSzPct val="100000"/>
              <a:buFont typeface="Arial" pitchFamily="34"/>
              <a:buChar char="•"/>
            </a:lvl7pPr>
            <a:lvl8pPr lvl="7">
              <a:buClr>
                <a:srgbClr val="FFFFFF"/>
              </a:buClr>
              <a:buSzPct val="100000"/>
              <a:buFont typeface="Arial" pitchFamily="34"/>
              <a:buChar char="•"/>
            </a:lvl8pPr>
            <a:lvl9pPr lvl="8">
              <a:buClr>
                <a:srgbClr val="FFFFFF"/>
              </a:buClr>
              <a:buSzPct val="100000"/>
              <a:buFont typeface="Arial" pitchFamily="34"/>
              <a:buChar char="•"/>
            </a:lvl9pPr>
          </a:lstStyle>
          <a:p>
            <a:pPr eaLnBrk="1" fontAlgn="auto" hangingPunct="1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  <a:defRPr/>
            </a:pPr>
            <a:endParaRPr lang="cs-CZ">
              <a:solidFill>
                <a:srgbClr val="FFFFFF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1034" name="Obrázek 10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6308725"/>
            <a:ext cx="1511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 userDrawn="1"/>
        </p:nvSpPr>
        <p:spPr>
          <a:xfrm rot="16200000">
            <a:off x="-2839243" y="2915443"/>
            <a:ext cx="6165850" cy="334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76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b="1" spc="25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RURENER</a:t>
            </a:r>
            <a:endParaRPr lang="en-GB" sz="2000" b="1" spc="250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36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21675" y="6234113"/>
            <a:ext cx="642938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cs-CZ" sz="4000" b="1">
          <a:solidFill>
            <a:srgbClr val="0070C0"/>
          </a:solidFill>
          <a:latin typeface="Times New Roman" pitchFamily="18"/>
          <a:cs typeface="Times New Roman" pitchFamily="18"/>
        </a:defRPr>
      </a:lvl1pPr>
      <a:lvl2pPr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000" b="1">
          <a:solidFill>
            <a:srgbClr val="0070C0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000" b="1">
          <a:solidFill>
            <a:srgbClr val="0070C0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000" b="1">
          <a:solidFill>
            <a:srgbClr val="0070C0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000" b="1">
          <a:solidFill>
            <a:srgbClr val="0070C0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000" b="1">
          <a:solidFill>
            <a:srgbClr val="0070C0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000" b="1">
          <a:solidFill>
            <a:srgbClr val="0070C0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000" b="1">
          <a:solidFill>
            <a:srgbClr val="0070C0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000" b="1">
          <a:solidFill>
            <a:srgbClr val="0070C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42000"/>
        </a:lnSpc>
        <a:spcBef>
          <a:spcPts val="800"/>
        </a:spcBef>
        <a:spcAft>
          <a:spcPct val="0"/>
        </a:spcAft>
        <a:buChar char="•"/>
        <a:tabLst>
          <a:tab pos="130175" algn="l"/>
          <a:tab pos="579438" algn="l"/>
          <a:tab pos="1028700" algn="l"/>
          <a:tab pos="1477963" algn="l"/>
          <a:tab pos="1927225" algn="l"/>
          <a:tab pos="2376488" algn="l"/>
          <a:tab pos="2825750" algn="l"/>
          <a:tab pos="3275013" algn="l"/>
          <a:tab pos="3724275" algn="l"/>
          <a:tab pos="4173538" algn="l"/>
          <a:tab pos="4622800" algn="l"/>
          <a:tab pos="5072063" algn="l"/>
          <a:tab pos="5521325" algn="l"/>
          <a:tab pos="5970588" algn="l"/>
          <a:tab pos="6419850" algn="l"/>
          <a:tab pos="6869113" algn="l"/>
          <a:tab pos="7318375" algn="l"/>
          <a:tab pos="7767638" algn="l"/>
          <a:tab pos="8216900" algn="l"/>
          <a:tab pos="8666163" algn="l"/>
        </a:tabLst>
        <a:defRPr lang="cs-CZ" sz="3600">
          <a:solidFill>
            <a:srgbClr val="000000"/>
          </a:solidFill>
          <a:latin typeface="Times New Roman" pitchFamily="18"/>
          <a:cs typeface="Times New Roman" pitchFamily="1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Times New Roman" pitchFamily="18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b-portal.cz/knezice-energeticky-sobestacna-obec/galeria/324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zu2013.cz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Volný tvar 1"/>
          <p:cNvSpPr>
            <a:spLocks noChangeArrowheads="1"/>
          </p:cNvSpPr>
          <p:nvPr/>
        </p:nvSpPr>
        <p:spPr bwMode="auto">
          <a:xfrm>
            <a:off x="468313" y="144463"/>
            <a:ext cx="8675687" cy="1628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spcBef>
                <a:spcPts val="2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5000" b="1">
                <a:solidFill>
                  <a:srgbClr val="0066CC"/>
                </a:solidFill>
                <a:latin typeface="Calibri" pitchFamily="34" charset="0"/>
                <a:cs typeface="Times New Roman" pitchFamily="18" charset="0"/>
              </a:rPr>
              <a:t>Společný Akční plán udržitelné energetiky 5 obcí MAS Mezilesí</a:t>
            </a:r>
            <a:endParaRPr lang="en-GB" altLang="cs-CZ" sz="5000" b="1">
              <a:solidFill>
                <a:srgbClr val="0066CC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51" name="Volný tvar 3"/>
          <p:cNvSpPr>
            <a:spLocks noChangeArrowheads="1"/>
          </p:cNvSpPr>
          <p:nvPr/>
        </p:nvSpPr>
        <p:spPr bwMode="auto">
          <a:xfrm>
            <a:off x="468313" y="4437063"/>
            <a:ext cx="8675687" cy="1628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3000" b="1">
                <a:solidFill>
                  <a:srgbClr val="0066CC"/>
                </a:solidFill>
                <a:latin typeface="Calibri" pitchFamily="34" charset="0"/>
                <a:cs typeface="Times New Roman" pitchFamily="18" charset="0"/>
              </a:rPr>
              <a:t>Miroslav Šafařík</a:t>
            </a:r>
          </a:p>
          <a:p>
            <a:pPr algn="ctr" eaLnBrk="1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3000" b="1">
                <a:solidFill>
                  <a:srgbClr val="0066CC"/>
                </a:solidFill>
                <a:latin typeface="Calibri" pitchFamily="34" charset="0"/>
                <a:cs typeface="Times New Roman" pitchFamily="18" charset="0"/>
              </a:rPr>
              <a:t>PORSENNA o.p.s.</a:t>
            </a:r>
            <a:r>
              <a:rPr lang="cs-CZ" altLang="cs-CZ" sz="3000" b="1">
                <a:solidFill>
                  <a:srgbClr val="0066CC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cs-CZ" altLang="cs-CZ" sz="3000" b="1">
                <a:solidFill>
                  <a:srgbClr val="0066CC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altLang="cs-CZ" sz="3000" b="1">
                <a:solidFill>
                  <a:srgbClr val="0066CC"/>
                </a:solidFill>
                <a:latin typeface="Calibri" pitchFamily="34" charset="0"/>
                <a:cs typeface="Times New Roman" pitchFamily="18" charset="0"/>
              </a:rPr>
              <a:t>29</a:t>
            </a:r>
            <a:r>
              <a:rPr lang="cs-CZ" altLang="cs-CZ" sz="2400" b="1">
                <a:solidFill>
                  <a:srgbClr val="0066CC"/>
                </a:solidFill>
                <a:latin typeface="Calibri" pitchFamily="34" charset="0"/>
                <a:cs typeface="Times New Roman" pitchFamily="18" charset="0"/>
              </a:rPr>
              <a:t>. května 2014, Luka nad Jihlavou</a:t>
            </a:r>
            <a:endParaRPr lang="en-GB" altLang="cs-CZ" sz="2400" b="1">
              <a:solidFill>
                <a:srgbClr val="0066CC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76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3600" b="1">
              <a:solidFill>
                <a:srgbClr val="0066CC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76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3000" b="1">
              <a:solidFill>
                <a:srgbClr val="0066CC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52" name="Picture 7" descr="Kněžice – energeticky soběstačná obe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989138"/>
            <a:ext cx="3333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571500" y="928688"/>
          <a:ext cx="8429627" cy="3929062"/>
        </p:xfrm>
        <a:graphic>
          <a:graphicData uri="http://schemas.openxmlformats.org/drawingml/2006/table">
            <a:tbl>
              <a:tblPr/>
              <a:tblGrid>
                <a:gridCol w="1285875"/>
                <a:gridCol w="816879"/>
                <a:gridCol w="606468"/>
                <a:gridCol w="619643"/>
                <a:gridCol w="671635"/>
                <a:gridCol w="532422"/>
                <a:gridCol w="495789"/>
                <a:gridCol w="495789"/>
                <a:gridCol w="566616"/>
                <a:gridCol w="495789"/>
                <a:gridCol w="424961"/>
                <a:gridCol w="642845"/>
                <a:gridCol w="774916"/>
              </a:tblGrid>
              <a:tr h="5000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obcí MAS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Mezilesí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SOUHRNNÁ TABULKA EMISÍ PODLE SEKTORŮ [t]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rok 2005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71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oblast</a:t>
                      </a:r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\</a:t>
                      </a:r>
                      <a:r>
                        <a:rPr lang="cs-CZ" sz="20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palivo</a:t>
                      </a:r>
                      <a:endParaRPr lang="cs-CZ" sz="2000" b="0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elektřina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uhlí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zemní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plyn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dřevo/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biomasa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solární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panely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TČ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CZT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benzín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nafta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LPG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bionafta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34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obecní budovy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434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domácnosti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4151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2319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6778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434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terciární sektor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434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průmysl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434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veřejné osvětlení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571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doprava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43000" y="5357813"/>
          <a:ext cx="7029450" cy="500062"/>
        </p:xfrm>
        <a:graphic>
          <a:graphicData uri="http://schemas.openxmlformats.org/drawingml/2006/table">
            <a:tbl>
              <a:tblPr/>
              <a:tblGrid>
                <a:gridCol w="3933084"/>
                <a:gridCol w="1793611"/>
                <a:gridCol w="1302755"/>
              </a:tblGrid>
              <a:tr h="5000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Vyprodukované </a:t>
                      </a: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emise 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8 679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tun </a:t>
                      </a: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</a:t>
                      </a:r>
                      <a:r>
                        <a:rPr lang="cs-CZ" sz="24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BEI pro výchozí rok 2005</a:t>
            </a: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71500" y="928688"/>
          <a:ext cx="8429628" cy="3929064"/>
        </p:xfrm>
        <a:graphic>
          <a:graphicData uri="http://schemas.openxmlformats.org/drawingml/2006/table">
            <a:tbl>
              <a:tblPr/>
              <a:tblGrid>
                <a:gridCol w="1285877"/>
                <a:gridCol w="714375"/>
                <a:gridCol w="571500"/>
                <a:gridCol w="714375"/>
                <a:gridCol w="642938"/>
                <a:gridCol w="500063"/>
                <a:gridCol w="357188"/>
                <a:gridCol w="642938"/>
                <a:gridCol w="571500"/>
                <a:gridCol w="571500"/>
                <a:gridCol w="428625"/>
                <a:gridCol w="642938"/>
                <a:gridCol w="785811"/>
              </a:tblGrid>
              <a:tr h="5031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obcí MAS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Mezilesí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SOUHRNNÁ TABULKA EMISÍ PODLE SEKTORŮ [t]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rok 2012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126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baseline="-250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oblast</a:t>
                      </a:r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\</a:t>
                      </a:r>
                      <a:r>
                        <a:rPr lang="cs-CZ" sz="2000" b="0" i="0" u="none" strike="noStrike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palivo</a:t>
                      </a:r>
                      <a:endParaRPr lang="cs-CZ" sz="2000" b="0" i="0" u="none" strike="noStrike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elektřina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uhlí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zemní plyn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dřevo/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biomasa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solární panely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TČ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teplo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chlad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benzín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nafta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LPG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bionafta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79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obecní budovy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479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domácnosti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2179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4182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479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terciární sektor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479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průmysl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479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veřejné osvětlení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3185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doprava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143000" y="5357813"/>
          <a:ext cx="7029450" cy="500062"/>
        </p:xfrm>
        <a:graphic>
          <a:graphicData uri="http://schemas.openxmlformats.org/drawingml/2006/table">
            <a:tbl>
              <a:tblPr/>
              <a:tblGrid>
                <a:gridCol w="3983496"/>
                <a:gridCol w="1743200"/>
                <a:gridCol w="1302754"/>
              </a:tblGrid>
              <a:tr h="5000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Vyprodukované emise celkem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5 459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tun </a:t>
                      </a: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</a:t>
                      </a:r>
                      <a:r>
                        <a:rPr lang="cs-CZ" sz="24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BEI pro kontrolní rok 2012</a:t>
            </a: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46088" y="0"/>
            <a:ext cx="8697912" cy="609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cs-CZ" sz="4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Navržená opatření do roku 2020 </a:t>
            </a:r>
            <a:r>
              <a:rPr lang="cs-CZ" altLang="cs-CZ" sz="4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cs-CZ" altLang="cs-CZ" sz="8800" b="1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Volný tvar 1"/>
          <p:cNvSpPr>
            <a:spLocks noChangeArrowheads="1"/>
          </p:cNvSpPr>
          <p:nvPr/>
        </p:nvSpPr>
        <p:spPr bwMode="auto">
          <a:xfrm>
            <a:off x="1030288" y="1404938"/>
            <a:ext cx="7969250" cy="46878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27063" lvl="1" indent="-627063" eaLnBrk="1" hangingPunct="1">
              <a:spcBef>
                <a:spcPts val="800"/>
              </a:spcBef>
              <a:buClr>
                <a:srgbClr val="0070C0"/>
              </a:buClr>
              <a:buFont typeface="Calibri" pitchFamily="34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Úspory energie a obnovitelné zdroje ve veřejných budovách</a:t>
            </a:r>
          </a:p>
          <a:p>
            <a:pPr marL="627063" lvl="1" indent="-627063" eaLnBrk="1" hangingPunct="1">
              <a:spcBef>
                <a:spcPts val="800"/>
              </a:spcBef>
              <a:buClr>
                <a:srgbClr val="0070C0"/>
              </a:buClr>
              <a:buFont typeface="Calibri" pitchFamily="34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Obměna veřejného osvětlení</a:t>
            </a:r>
          </a:p>
          <a:p>
            <a:pPr marL="627063" lvl="1" indent="-627063" eaLnBrk="1" hangingPunct="1">
              <a:spcBef>
                <a:spcPts val="800"/>
              </a:spcBef>
              <a:buClr>
                <a:srgbClr val="0070C0"/>
              </a:buClr>
              <a:buFont typeface="Calibri" pitchFamily="34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Úspory energie v sektoru domácností – komplexní zateplení  s pomocí NZÚ</a:t>
            </a:r>
          </a:p>
          <a:p>
            <a:pPr marL="627063" lvl="1" indent="-627063" eaLnBrk="1" hangingPunct="1">
              <a:spcBef>
                <a:spcPts val="800"/>
              </a:spcBef>
              <a:buClr>
                <a:srgbClr val="0070C0"/>
              </a:buClr>
              <a:buFont typeface="Calibri" pitchFamily="34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Výměna zdrojů tepla v sektoru domácností -  náhrada kotlů na uhlí</a:t>
            </a:r>
          </a:p>
          <a:p>
            <a:pPr marL="627063" lvl="1" indent="-627063" eaLnBrk="1" hangingPunct="1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		</a:t>
            </a:r>
          </a:p>
          <a:p>
            <a:pPr marL="627063" lvl="1" indent="-627063" eaLnBrk="1" hangingPunct="1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NZÚ = Nová zelená úsporám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Přehled oblastí navržených opatření </a:t>
            </a: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39750" y="333375"/>
            <a:ext cx="8569325" cy="154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Úspora emisí </a:t>
            </a: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</a:t>
            </a:r>
            <a:r>
              <a:rPr lang="cs-CZ" sz="4000" b="1" baseline="-25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</a:t>
            </a: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4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 </a:t>
            </a: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veřejných budov pro </a:t>
            </a:r>
            <a:r>
              <a:rPr lang="cs-CZ" sz="4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období 2012 </a:t>
            </a: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- 2020</a:t>
            </a: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143000" y="2143125"/>
          <a:ext cx="7100888" cy="3641725"/>
        </p:xfrm>
        <a:graphic>
          <a:graphicData uri="http://schemas.openxmlformats.org/drawingml/2006/table">
            <a:tbl>
              <a:tblPr/>
              <a:tblGrid>
                <a:gridCol w="4070216"/>
                <a:gridCol w="1501074"/>
                <a:gridCol w="1529598"/>
              </a:tblGrid>
              <a:tr h="12897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opatření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úspora emisí</a:t>
                      </a:r>
                      <a:r>
                        <a:rPr lang="cs-CZ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28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CO</a:t>
                      </a:r>
                      <a:r>
                        <a:rPr lang="cs-CZ" sz="2800" b="0" i="0" u="none" strike="noStrike" baseline="-250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r>
                        <a:rPr lang="cs-CZ" sz="28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[t]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65839">
                <a:tc>
                  <a:txBody>
                    <a:bodyPr/>
                    <a:lstStyle/>
                    <a:p>
                      <a:pPr algn="l" fontAlgn="b"/>
                      <a:r>
                        <a:rPr lang="cs-CZ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zateplení </a:t>
                      </a:r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obecních budov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 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542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změna druhu energie </a:t>
                      </a:r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 vytápění (kotle na biomasu na místo uhlí a elektřiny)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49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Volný tvar 1"/>
          <p:cNvSpPr>
            <a:spLocks noChangeArrowheads="1"/>
          </p:cNvSpPr>
          <p:nvPr/>
        </p:nvSpPr>
        <p:spPr bwMode="auto">
          <a:xfrm>
            <a:off x="1030288" y="1404938"/>
            <a:ext cx="7969250" cy="4687887"/>
          </a:xfrm>
          <a:custGeom>
            <a:avLst/>
            <a:gdLst>
              <a:gd name="T0" fmla="*/ 1470127231 w 21600"/>
              <a:gd name="T1" fmla="*/ 0 h 21600"/>
              <a:gd name="T2" fmla="*/ 2147483647 w 21600"/>
              <a:gd name="T3" fmla="*/ 589964691 h 21600"/>
              <a:gd name="T4" fmla="*/ 1470127231 w 21600"/>
              <a:gd name="T5" fmla="*/ 1179929383 h 21600"/>
              <a:gd name="T6" fmla="*/ 0 w 21600"/>
              <a:gd name="T7" fmla="*/ 58996469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6088" lvl="1" indent="-446088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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 využitím OPŽP 2014 – 2020 nebo programu EFEKT</a:t>
            </a:r>
          </a:p>
          <a:p>
            <a:pPr marL="361950" lvl="1" indent="-361950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společný pasport VO a společný plán obměny</a:t>
            </a:r>
          </a:p>
          <a:p>
            <a:pPr marL="0" lvl="1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postupná realizace obměny</a:t>
            </a:r>
          </a:p>
          <a:p>
            <a:pPr marL="0" lvl="1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společný management (správa) VO 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2. Obměna veřejného osvětlení</a:t>
            </a: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/>
          <p:cNvSpPr txBox="1">
            <a:spLocks noChangeArrowheads="1"/>
          </p:cNvSpPr>
          <p:nvPr/>
        </p:nvSpPr>
        <p:spPr bwMode="auto">
          <a:xfrm rot="10800000">
            <a:off x="-541338" y="1125538"/>
            <a:ext cx="853440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eaLnBrk="1" hangingPunct="1">
              <a:spcBef>
                <a:spcPct val="50000"/>
              </a:spcBef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>
                <a:latin typeface="Tahoma" pitchFamily="34" charset="0"/>
              </a:rPr>
              <a:t> </a:t>
            </a:r>
            <a:endParaRPr lang="cs-CZ" altLang="cs-CZ">
              <a:latin typeface="Calibri" pitchFamily="34" charset="0"/>
            </a:endParaRPr>
          </a:p>
        </p:txBody>
      </p:sp>
      <p:sp>
        <p:nvSpPr>
          <p:cNvPr id="25603" name="Text Box 16"/>
          <p:cNvSpPr txBox="1">
            <a:spLocks noChangeArrowheads="1"/>
          </p:cNvSpPr>
          <p:nvPr/>
        </p:nvSpPr>
        <p:spPr bwMode="auto">
          <a:xfrm>
            <a:off x="1042988" y="64135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endParaRPr lang="cs-CZ" altLang="cs-CZ">
              <a:latin typeface="Calibri" pitchFamily="34" charset="0"/>
            </a:endParaRPr>
          </a:p>
        </p:txBody>
      </p:sp>
      <p:sp>
        <p:nvSpPr>
          <p:cNvPr id="14341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2. Obměna veřejného osvětlení</a:t>
            </a: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57250" y="1285875"/>
            <a:ext cx="8286750" cy="222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 eaLnBrk="1" hangingPunct="1"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Calibri"/>
                <a:cs typeface="Arial" charset="0"/>
              </a:rPr>
              <a:t>výměnou všech </a:t>
            </a:r>
            <a:r>
              <a:rPr lang="cs-CZ" sz="3200" dirty="0">
                <a:latin typeface="Calibri"/>
                <a:cs typeface="Arial" charset="0"/>
              </a:rPr>
              <a:t>světelných zdrojů</a:t>
            </a:r>
            <a:r>
              <a:rPr lang="cs-CZ" sz="3200" dirty="0">
                <a:solidFill>
                  <a:prstClr val="black"/>
                </a:solidFill>
                <a:latin typeface="Calibri"/>
                <a:cs typeface="Arial" charset="0"/>
              </a:rPr>
              <a:t> je možné ušetřit v rámci veřejného osvětlení téměř polovinu spotřeby elektřiny a emisí CO</a:t>
            </a:r>
            <a:r>
              <a:rPr lang="cs-CZ" sz="3200" baseline="-25000" dirty="0">
                <a:latin typeface="Calibri"/>
                <a:cs typeface="Arial" charset="0"/>
              </a:rPr>
              <a:t>2</a:t>
            </a:r>
          </a:p>
          <a:p>
            <a:pPr eaLnBrk="1" hangingPunct="1">
              <a:buClr>
                <a:srgbClr val="0070C0"/>
              </a:buClr>
              <a:buSzPct val="120000"/>
              <a:defRPr/>
            </a:pPr>
            <a:endParaRPr lang="cs-CZ" sz="3200" baseline="-25000" dirty="0">
              <a:latin typeface="Calibri"/>
              <a:cs typeface="Arial" charset="0"/>
            </a:endParaRPr>
          </a:p>
          <a:p>
            <a:pPr eaLnBrk="1" hangingPunct="1">
              <a:buClr>
                <a:srgbClr val="0070C0"/>
              </a:buClr>
              <a:buSzPct val="120000"/>
              <a:defRPr/>
            </a:pPr>
            <a:endParaRPr lang="cs-CZ" sz="3200" baseline="30000" dirty="0">
              <a:latin typeface="+mn-lt"/>
              <a:cs typeface="Arial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3933825"/>
          <a:ext cx="7345361" cy="1655763"/>
        </p:xfrm>
        <a:graphic>
          <a:graphicData uri="http://schemas.openxmlformats.org/drawingml/2006/table">
            <a:tbl>
              <a:tblPr/>
              <a:tblGrid>
                <a:gridCol w="2448453"/>
                <a:gridCol w="1713917"/>
                <a:gridCol w="1448293"/>
                <a:gridCol w="1734698"/>
              </a:tblGrid>
              <a:tr h="4001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MWh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[t] 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[%]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3147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úspora 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2005 - 2012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41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potenciál</a:t>
                      </a:r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ú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spory pro</a:t>
                      </a:r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období 2012 - 2020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258888" y="3511550"/>
            <a:ext cx="47323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Varianta A – se zachováním stávající doby svícení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6"/>
          <p:cNvSpPr txBox="1">
            <a:spLocks noChangeArrowheads="1"/>
          </p:cNvSpPr>
          <p:nvPr/>
        </p:nvSpPr>
        <p:spPr bwMode="auto">
          <a:xfrm>
            <a:off x="1042988" y="64135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endParaRPr lang="cs-CZ" altLang="cs-CZ">
              <a:latin typeface="Calibri" pitchFamily="34" charset="0"/>
            </a:endParaRPr>
          </a:p>
        </p:txBody>
      </p:sp>
      <p:sp>
        <p:nvSpPr>
          <p:cNvPr id="14341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3. Úspory energie v oblasti domácností – komplexní zateplení</a:t>
            </a: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57250" y="1285875"/>
            <a:ext cx="828675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70C0"/>
              </a:buClr>
              <a:buSzPct val="120000"/>
              <a:defRPr/>
            </a:pPr>
            <a:r>
              <a:rPr lang="cs-CZ" sz="3200" dirty="0">
                <a:latin typeface="+mn-lt"/>
                <a:cs typeface="Arial" charset="0"/>
              </a:rPr>
              <a:t>Odhad dosažitelné úspory, rok 2020</a:t>
            </a:r>
          </a:p>
          <a:p>
            <a:pPr marL="266700" indent="-266700" eaLnBrk="1" hangingPunct="1"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při komplexním zateplení domu v nejlepším standardu je možné ušetřit až 50 % spotřeby energie RD na vytápění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187450" y="3451225"/>
          <a:ext cx="7488237" cy="2582863"/>
        </p:xfrm>
        <a:graphic>
          <a:graphicData uri="http://schemas.openxmlformats.org/drawingml/2006/table">
            <a:tbl>
              <a:tblPr/>
              <a:tblGrid>
                <a:gridCol w="593715"/>
                <a:gridCol w="1422476"/>
                <a:gridCol w="1468776"/>
                <a:gridCol w="963750"/>
                <a:gridCol w="1482693"/>
                <a:gridCol w="1556827"/>
              </a:tblGrid>
              <a:tr h="9241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domů se zateplením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domů s výměnou oken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úspora spotřeby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úspora emisí CO</a:t>
                      </a:r>
                      <a:r>
                        <a:rPr lang="cs-CZ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[t]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úspora emisí CO</a:t>
                      </a:r>
                      <a:r>
                        <a:rPr lang="cs-CZ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[%]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60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36090"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10 %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5 %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360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0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3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 rot="10800000">
            <a:off x="-541338" y="1125538"/>
            <a:ext cx="853440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eaLnBrk="1" hangingPunct="1">
              <a:spcBef>
                <a:spcPct val="50000"/>
              </a:spcBef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>
                <a:latin typeface="Tahoma" pitchFamily="34" charset="0"/>
              </a:rPr>
              <a:t> </a:t>
            </a:r>
            <a:endParaRPr lang="cs-CZ" altLang="cs-CZ">
              <a:latin typeface="Calibri" pitchFamily="34" charset="0"/>
            </a:endParaRPr>
          </a:p>
        </p:txBody>
      </p:sp>
      <p:sp>
        <p:nvSpPr>
          <p:cNvPr id="28675" name="Text Box 16"/>
          <p:cNvSpPr txBox="1">
            <a:spLocks noChangeArrowheads="1"/>
          </p:cNvSpPr>
          <p:nvPr/>
        </p:nvSpPr>
        <p:spPr bwMode="auto">
          <a:xfrm>
            <a:off x="1042988" y="64135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endParaRPr lang="cs-CZ" altLang="cs-CZ">
              <a:latin typeface="Calibri" pitchFamily="34" charset="0"/>
            </a:endParaRPr>
          </a:p>
        </p:txBody>
      </p:sp>
      <p:sp>
        <p:nvSpPr>
          <p:cNvPr id="14341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4. Výměna zdrojů tepla v sektoru domácností </a:t>
            </a: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835150" y="2357438"/>
          <a:ext cx="5929313" cy="3357561"/>
        </p:xfrm>
        <a:graphic>
          <a:graphicData uri="http://schemas.openxmlformats.org/drawingml/2006/table">
            <a:tbl>
              <a:tblPr/>
              <a:tblGrid>
                <a:gridCol w="1612357"/>
                <a:gridCol w="1716380"/>
                <a:gridCol w="1352300"/>
                <a:gridCol w="1248276"/>
              </a:tblGrid>
              <a:tr h="11191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 </a:t>
                      </a:r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kotlů na uhlí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spotřeba [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MWh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emise CO</a:t>
                      </a:r>
                      <a:r>
                        <a:rPr lang="cs-CZ" sz="20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[t]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Chotěšice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1 088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Chroustov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Kněžice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1 771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Sloveč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1 694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Záhornice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458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5 991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2 181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57250" y="1285875"/>
            <a:ext cx="82867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  <a:cs typeface="Arial" charset="0"/>
              </a:rPr>
              <a:t> původní stav, rok 2005</a:t>
            </a:r>
          </a:p>
          <a:p>
            <a:pPr eaLnBrk="1" hangingPunct="1"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  <a:cs typeface="Arial" charset="0"/>
              </a:rPr>
              <a:t> </a:t>
            </a:r>
            <a:r>
              <a:rPr lang="cs-CZ" sz="3200" dirty="0">
                <a:solidFill>
                  <a:prstClr val="black"/>
                </a:solidFill>
                <a:latin typeface="Calibri"/>
                <a:cs typeface="Arial" charset="0"/>
              </a:rPr>
              <a:t>kotle na uhlí vytápí </a:t>
            </a:r>
            <a:r>
              <a:rPr lang="cs-CZ" sz="3200" dirty="0">
                <a:latin typeface="+mn-lt"/>
                <a:cs typeface="Arial" charset="0"/>
              </a:rPr>
              <a:t>více než 70 % domů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6"/>
          <p:cNvSpPr txBox="1">
            <a:spLocks noChangeArrowheads="1"/>
          </p:cNvSpPr>
          <p:nvPr/>
        </p:nvSpPr>
        <p:spPr bwMode="auto">
          <a:xfrm>
            <a:off x="1042988" y="64135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endParaRPr lang="cs-CZ" altLang="cs-CZ">
              <a:latin typeface="Calibri" pitchFamily="34" charset="0"/>
            </a:endParaRPr>
          </a:p>
        </p:txBody>
      </p:sp>
      <p:sp>
        <p:nvSpPr>
          <p:cNvPr id="14341" name="Text Box 31"/>
          <p:cNvSpPr txBox="1">
            <a:spLocks noChangeArrowheads="1"/>
          </p:cNvSpPr>
          <p:nvPr/>
        </p:nvSpPr>
        <p:spPr bwMode="auto">
          <a:xfrm>
            <a:off x="503238" y="188913"/>
            <a:ext cx="8640762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4. Výměna zdrojů tepla v sektoru domácností – doporučená varianta</a:t>
            </a: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971550" y="2492375"/>
          <a:ext cx="4095750" cy="2476691"/>
        </p:xfrm>
        <a:graphic>
          <a:graphicData uri="http://schemas.openxmlformats.org/drawingml/2006/table">
            <a:tbl>
              <a:tblPr/>
              <a:tblGrid>
                <a:gridCol w="2952025"/>
                <a:gridCol w="1143725"/>
              </a:tblGrid>
              <a:tr h="929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Typ nového kotle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Počet vyměněných kotlů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ks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14174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 tuhá paliva s ručním přikládáním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6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 tuhá paliva s automatickým zásobníkem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192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 biomasu (pelety, kusové dřevo)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88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96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Celkem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176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580063" y="2997200"/>
          <a:ext cx="2930525" cy="2011363"/>
        </p:xfrm>
        <a:graphic>
          <a:graphicData uri="http://schemas.openxmlformats.org/drawingml/2006/table">
            <a:tbl>
              <a:tblPr/>
              <a:tblGrid>
                <a:gridCol w="1133475"/>
                <a:gridCol w="955675"/>
                <a:gridCol w="841375"/>
              </a:tblGrid>
              <a:tr h="1011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Druh paliva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Počet kotlů ks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Úspora emisí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Uhlí 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Biomasa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3,9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Celkem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4,7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580063" y="1989138"/>
            <a:ext cx="28082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latin typeface="+mj-lt"/>
              </a:rPr>
              <a:t>Celková úspora emisí CO</a:t>
            </a:r>
            <a:r>
              <a:rPr lang="cs-CZ" b="1" baseline="-25000" dirty="0">
                <a:latin typeface="+mj-lt"/>
              </a:rPr>
              <a:t>2 </a:t>
            </a:r>
            <a:r>
              <a:rPr lang="cs-CZ" b="1" dirty="0">
                <a:latin typeface="+mj-lt"/>
              </a:rPr>
              <a:t> pro období 2012 – 2020 při výměně kotlů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550" y="1916113"/>
            <a:ext cx="26527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atin typeface="+mj-lt"/>
              </a:rPr>
              <a:t>Složení vyměněných kotlů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68313" y="647700"/>
            <a:ext cx="8675687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3800" b="1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38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PŘEDSTAVENÍ SPOLEČNOSTI 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68313" y="4932363"/>
            <a:ext cx="8675687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76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4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PORSENNA o.p.s.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460">
            <a:off x="2268538" y="2128838"/>
            <a:ext cx="3167062" cy="252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86669">
            <a:off x="4092575" y="2032000"/>
            <a:ext cx="3190875" cy="262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7"/>
          <p:cNvSpPr txBox="1">
            <a:spLocks noChangeArrowheads="1"/>
          </p:cNvSpPr>
          <p:nvPr/>
        </p:nvSpPr>
        <p:spPr bwMode="auto">
          <a:xfrm rot="10800000">
            <a:off x="-541338" y="1125538"/>
            <a:ext cx="853440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eaLnBrk="1" hangingPunct="1">
              <a:spcBef>
                <a:spcPct val="50000"/>
              </a:spcBef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>
                <a:latin typeface="Tahoma" pitchFamily="34" charset="0"/>
              </a:rPr>
              <a:t> </a:t>
            </a:r>
            <a:endParaRPr lang="cs-CZ" altLang="cs-CZ">
              <a:latin typeface="Calibri" pitchFamily="34" charset="0"/>
            </a:endParaRPr>
          </a:p>
        </p:txBody>
      </p:sp>
      <p:sp>
        <p:nvSpPr>
          <p:cNvPr id="32771" name="Text Box 16"/>
          <p:cNvSpPr txBox="1">
            <a:spLocks noChangeArrowheads="1"/>
          </p:cNvSpPr>
          <p:nvPr/>
        </p:nvSpPr>
        <p:spPr bwMode="auto">
          <a:xfrm>
            <a:off x="1042988" y="64135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endParaRPr lang="cs-CZ" altLang="cs-CZ">
              <a:latin typeface="Calibri" pitchFamily="34" charset="0"/>
            </a:endParaRPr>
          </a:p>
        </p:txBody>
      </p:sp>
      <p:sp>
        <p:nvSpPr>
          <p:cNvPr id="14341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Předpokládaný průběh výměny kotlů  - varianta A (bez dotací)</a:t>
            </a: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9" name="Graf 8"/>
          <p:cNvGraphicFramePr/>
          <p:nvPr/>
        </p:nvGraphicFramePr>
        <p:xfrm>
          <a:off x="539552" y="1556792"/>
          <a:ext cx="84249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7"/>
          <p:cNvSpPr txBox="1">
            <a:spLocks noChangeArrowheads="1"/>
          </p:cNvSpPr>
          <p:nvPr/>
        </p:nvSpPr>
        <p:spPr bwMode="auto">
          <a:xfrm rot="10800000">
            <a:off x="-541338" y="1125538"/>
            <a:ext cx="853440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eaLnBrk="1" hangingPunct="1">
              <a:spcBef>
                <a:spcPct val="50000"/>
              </a:spcBef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>
                <a:latin typeface="Tahoma" pitchFamily="34" charset="0"/>
              </a:rPr>
              <a:t> </a:t>
            </a:r>
            <a:endParaRPr lang="cs-CZ" altLang="cs-CZ">
              <a:latin typeface="Calibri" pitchFamily="34" charset="0"/>
            </a:endParaRPr>
          </a:p>
        </p:txBody>
      </p:sp>
      <p:sp>
        <p:nvSpPr>
          <p:cNvPr id="34819" name="Text Box 16"/>
          <p:cNvSpPr txBox="1">
            <a:spLocks noChangeArrowheads="1"/>
          </p:cNvSpPr>
          <p:nvPr/>
        </p:nvSpPr>
        <p:spPr bwMode="auto">
          <a:xfrm>
            <a:off x="1042988" y="64135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endParaRPr lang="cs-CZ" altLang="cs-CZ">
              <a:latin typeface="Calibri" pitchFamily="34" charset="0"/>
            </a:endParaRPr>
          </a:p>
        </p:txBody>
      </p:sp>
      <p:sp>
        <p:nvSpPr>
          <p:cNvPr id="14341" name="Text Box 31"/>
          <p:cNvSpPr txBox="1">
            <a:spLocks noChangeArrowheads="1"/>
          </p:cNvSpPr>
          <p:nvPr/>
        </p:nvSpPr>
        <p:spPr bwMode="auto">
          <a:xfrm>
            <a:off x="468313" y="-27384"/>
            <a:ext cx="8640762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Potenciál úspor</a:t>
            </a: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7250" y="764704"/>
            <a:ext cx="82867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 eaLnBrk="1" hangingPunct="1"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  <a:cs typeface="Arial" charset="0"/>
              </a:rPr>
              <a:t>odhad </a:t>
            </a:r>
            <a:r>
              <a:rPr lang="cs-CZ" sz="3200" b="1" dirty="0">
                <a:latin typeface="+mn-lt"/>
                <a:cs typeface="Arial" charset="0"/>
              </a:rPr>
              <a:t>maximálně dosažitelné </a:t>
            </a:r>
            <a:r>
              <a:rPr lang="cs-CZ" sz="3200" b="1" dirty="0" smtClean="0">
                <a:latin typeface="+mn-lt"/>
                <a:cs typeface="Arial" charset="0"/>
              </a:rPr>
              <a:t>úspory </a:t>
            </a:r>
            <a:r>
              <a:rPr lang="cs-CZ" sz="3200" dirty="0" smtClean="0">
                <a:latin typeface="+mn-lt"/>
                <a:cs typeface="Arial" charset="0"/>
              </a:rPr>
              <a:t>a odhad </a:t>
            </a:r>
            <a:r>
              <a:rPr lang="cs-CZ" sz="3200" dirty="0">
                <a:latin typeface="+mn-lt"/>
                <a:cs typeface="Arial" charset="0"/>
              </a:rPr>
              <a:t>dosažitelné úspory emisí </a:t>
            </a:r>
            <a:r>
              <a:rPr lang="cs-CZ" sz="3200" dirty="0" smtClean="0">
                <a:latin typeface="+mn-lt"/>
                <a:cs typeface="Arial" charset="0"/>
              </a:rPr>
              <a:t>CO</a:t>
            </a:r>
            <a:r>
              <a:rPr lang="cs-CZ" sz="3200" baseline="-25000" dirty="0">
                <a:cs typeface="Arial" charset="0"/>
              </a:rPr>
              <a:t>2</a:t>
            </a:r>
            <a:r>
              <a:rPr lang="cs-CZ" sz="3200" dirty="0" smtClean="0">
                <a:latin typeface="+mn-lt"/>
                <a:cs typeface="Arial" charset="0"/>
              </a:rPr>
              <a:t> </a:t>
            </a:r>
            <a:r>
              <a:rPr lang="cs-CZ" sz="3200" dirty="0">
                <a:latin typeface="+mn-lt"/>
                <a:cs typeface="Arial" charset="0"/>
              </a:rPr>
              <a:t>pro rok 2020 (kombinace všech opatření)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259632" y="2492896"/>
          <a:ext cx="7272809" cy="3528392"/>
        </p:xfrm>
        <a:graphic>
          <a:graphicData uri="http://schemas.openxmlformats.org/drawingml/2006/table">
            <a:tbl>
              <a:tblPr/>
              <a:tblGrid>
                <a:gridCol w="4525303"/>
                <a:gridCol w="1414548"/>
                <a:gridCol w="1332958"/>
              </a:tblGrid>
              <a:tr h="441049">
                <a:tc>
                  <a:txBody>
                    <a:bodyPr/>
                    <a:lstStyle/>
                    <a:p>
                      <a:pPr marL="85725" indent="0"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opatření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úspora [t]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úspora [%]</a:t>
                      </a:r>
                    </a:p>
                  </a:txBody>
                  <a:tcPr marL="9525" marR="9525" marT="95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0) Do 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roku 2012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3 220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37,1%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1) Úspory ve veřejných budovách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1,4%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2) Rekonstrukce 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0,6%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3) Zateplení domácností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857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9,9%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4) Výměna 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kotlů 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domácností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1 348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15,5%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Celkem maximálně možné úspory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5 600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64,5%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Celkem doporučené minimum úspor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3 900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44,5 %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46088" y="981075"/>
            <a:ext cx="8697912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762000" indent="-742950" algn="ctr" eaLnBrk="1" hangingPunct="1">
              <a:spcBef>
                <a:spcPts val="1800"/>
              </a:spcBef>
              <a:buClr>
                <a:srgbClr val="0070C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2. </a:t>
            </a:r>
            <a:r>
              <a:rPr lang="cs-CZ" sz="4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Předpokládané zdroje </a:t>
            </a:r>
            <a:r>
              <a:rPr lang="cs-CZ" sz="4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financování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88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16"/>
          <p:cNvSpPr txBox="1">
            <a:spLocks noChangeArrowheads="1"/>
          </p:cNvSpPr>
          <p:nvPr/>
        </p:nvSpPr>
        <p:spPr bwMode="auto">
          <a:xfrm>
            <a:off x="1042988" y="64135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endParaRPr lang="cs-CZ" altLang="cs-CZ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088" y="1628775"/>
            <a:ext cx="828675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spcBef>
                <a:spcPts val="1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Nová zelená úsporám</a:t>
            </a:r>
          </a:p>
          <a:p>
            <a:pPr marL="457200" indent="-457200" eaLnBrk="1" hangingPunct="1">
              <a:spcBef>
                <a:spcPts val="1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Společný program Středočeského kraje a MŽP na podporu výměny kotlů</a:t>
            </a:r>
          </a:p>
          <a:p>
            <a:pPr marL="457200" indent="-457200" eaLnBrk="1" hangingPunct="1">
              <a:spcBef>
                <a:spcPts val="1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Calibri"/>
                <a:cs typeface="Arial" charset="0"/>
              </a:rPr>
              <a:t>Iniciační příspěvek z rozpočtů obcí MAS Mezilesí</a:t>
            </a:r>
          </a:p>
          <a:p>
            <a:pPr marL="457200" indent="-457200" eaLnBrk="1" hangingPunct="1">
              <a:spcBef>
                <a:spcPts val="1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 smtClean="0">
                <a:solidFill>
                  <a:prstClr val="black"/>
                </a:solidFill>
                <a:latin typeface="Calibri"/>
                <a:cs typeface="Arial" charset="0"/>
              </a:rPr>
              <a:t>OPŽP a IOP 2104 - 2020</a:t>
            </a:r>
            <a:endParaRPr lang="cs-CZ" sz="3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eaLnBrk="1" hangingPunct="1">
              <a:buClr>
                <a:srgbClr val="0070C0"/>
              </a:buClr>
              <a:buSzPct val="120000"/>
              <a:defRPr/>
            </a:pPr>
            <a:endParaRPr lang="cs-CZ" sz="32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68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Možné způsoby financování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46088" y="981075"/>
            <a:ext cx="8697912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762000" indent="-742950" algn="ctr" eaLnBrk="1" hangingPunct="1">
              <a:spcBef>
                <a:spcPts val="1800"/>
              </a:spcBef>
              <a:buClr>
                <a:srgbClr val="0070C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3. </a:t>
            </a:r>
            <a:r>
              <a:rPr lang="cs-CZ" sz="4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(Společný) energetický </a:t>
            </a:r>
            <a:r>
              <a:rPr lang="cs-CZ" sz="4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management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88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7"/>
          <p:cNvSpPr txBox="1">
            <a:spLocks noChangeArrowheads="1"/>
          </p:cNvSpPr>
          <p:nvPr/>
        </p:nvSpPr>
        <p:spPr bwMode="auto">
          <a:xfrm rot="10800000">
            <a:off x="-541338" y="1125538"/>
            <a:ext cx="853440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eaLnBrk="1" hangingPunct="1">
              <a:spcBef>
                <a:spcPct val="50000"/>
              </a:spcBef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>
                <a:latin typeface="Tahoma" pitchFamily="34" charset="0"/>
              </a:rPr>
              <a:t> </a:t>
            </a:r>
            <a:endParaRPr lang="cs-CZ" altLang="cs-CZ">
              <a:latin typeface="Calibri" pitchFamily="34" charset="0"/>
            </a:endParaRPr>
          </a:p>
        </p:txBody>
      </p:sp>
      <p:sp>
        <p:nvSpPr>
          <p:cNvPr id="45059" name="Text Box 16"/>
          <p:cNvSpPr txBox="1">
            <a:spLocks noChangeArrowheads="1"/>
          </p:cNvSpPr>
          <p:nvPr/>
        </p:nvSpPr>
        <p:spPr bwMode="auto">
          <a:xfrm>
            <a:off x="1042988" y="64135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endParaRPr lang="cs-CZ" altLang="cs-CZ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088" y="1628775"/>
            <a:ext cx="8286750" cy="384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spcBef>
                <a:spcPts val="1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investičně nenáročný </a:t>
            </a:r>
            <a:r>
              <a:rPr lang="cs-CZ" sz="3200" dirty="0" smtClean="0">
                <a:solidFill>
                  <a:prstClr val="black"/>
                </a:solidFill>
                <a:latin typeface="+mn-lt"/>
                <a:cs typeface="Arial" charset="0"/>
              </a:rPr>
              <a:t>proces s cílem </a:t>
            </a:r>
            <a:r>
              <a:rPr lang="cs-CZ" sz="3200" b="1" dirty="0" smtClean="0">
                <a:solidFill>
                  <a:prstClr val="black"/>
                </a:solidFill>
                <a:latin typeface="+mn-lt"/>
                <a:cs typeface="Arial" charset="0"/>
              </a:rPr>
              <a:t>snižování </a:t>
            </a:r>
            <a:r>
              <a:rPr lang="cs-CZ" sz="3200" b="1" dirty="0">
                <a:solidFill>
                  <a:prstClr val="black"/>
                </a:solidFill>
                <a:latin typeface="+mn-lt"/>
                <a:cs typeface="Arial" charset="0"/>
              </a:rPr>
              <a:t>spotřeby energie</a:t>
            </a:r>
          </a:p>
          <a:p>
            <a:pPr marL="457200" indent="-457200" eaLnBrk="1" hangingPunct="1">
              <a:spcBef>
                <a:spcPts val="1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cyklický proces </a:t>
            </a:r>
            <a:r>
              <a:rPr lang="cs-CZ" sz="3200" b="1" dirty="0">
                <a:solidFill>
                  <a:prstClr val="black"/>
                </a:solidFill>
                <a:latin typeface="+mn-lt"/>
                <a:cs typeface="Arial" charset="0"/>
              </a:rPr>
              <a:t>neustálého zlepšování </a:t>
            </a: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energetického hospodářství</a:t>
            </a:r>
          </a:p>
          <a:p>
            <a:pPr marL="457200" indent="-457200" eaLnBrk="1" hangingPunct="1">
              <a:spcBef>
                <a:spcPts val="1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spočívá především v </a:t>
            </a:r>
            <a:r>
              <a:rPr lang="cs-CZ" sz="3200" b="1" dirty="0">
                <a:solidFill>
                  <a:prstClr val="black"/>
                </a:solidFill>
                <a:latin typeface="+mn-lt"/>
                <a:cs typeface="Arial" charset="0"/>
              </a:rPr>
              <a:t>pravidelném sledování a vyhodnocování spotřeby energie </a:t>
            </a: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a následné realizaci opatření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68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Energetický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7"/>
          <p:cNvSpPr txBox="1">
            <a:spLocks noChangeArrowheads="1"/>
          </p:cNvSpPr>
          <p:nvPr/>
        </p:nvSpPr>
        <p:spPr bwMode="auto">
          <a:xfrm rot="10800000">
            <a:off x="-541338" y="1125538"/>
            <a:ext cx="853440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eaLnBrk="1" hangingPunct="1">
              <a:spcBef>
                <a:spcPct val="50000"/>
              </a:spcBef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>
                <a:latin typeface="Tahoma" pitchFamily="34" charset="0"/>
              </a:rPr>
              <a:t> </a:t>
            </a:r>
            <a:endParaRPr lang="cs-CZ" altLang="cs-CZ">
              <a:latin typeface="Calibri" pitchFamily="34" charset="0"/>
            </a:endParaRPr>
          </a:p>
        </p:txBody>
      </p:sp>
      <p:sp>
        <p:nvSpPr>
          <p:cNvPr id="46083" name="Text Box 16"/>
          <p:cNvSpPr txBox="1">
            <a:spLocks noChangeArrowheads="1"/>
          </p:cNvSpPr>
          <p:nvPr/>
        </p:nvSpPr>
        <p:spPr bwMode="auto">
          <a:xfrm>
            <a:off x="1042988" y="64135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endParaRPr lang="cs-CZ" altLang="cs-CZ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088" y="1628775"/>
            <a:ext cx="8286750" cy="4116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spcBef>
                <a:spcPts val="9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b="1" dirty="0">
                <a:solidFill>
                  <a:prstClr val="black"/>
                </a:solidFill>
                <a:latin typeface="+mn-lt"/>
                <a:cs typeface="Arial" charset="0"/>
              </a:rPr>
              <a:t>monitoring</a:t>
            </a: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 – měření spotřeby energie a vody</a:t>
            </a:r>
          </a:p>
          <a:p>
            <a:pPr marL="457200" indent="-457200" eaLnBrk="1" hangingPunct="1">
              <a:spcBef>
                <a:spcPts val="9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b="1" dirty="0">
                <a:solidFill>
                  <a:prstClr val="black"/>
                </a:solidFill>
                <a:latin typeface="+mn-lt"/>
                <a:cs typeface="Arial" charset="0"/>
              </a:rPr>
              <a:t>vyhodnocování</a:t>
            </a: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 spotřeby </a:t>
            </a:r>
            <a:r>
              <a:rPr lang="cs-CZ" sz="3200" dirty="0" smtClean="0">
                <a:solidFill>
                  <a:prstClr val="black"/>
                </a:solidFill>
                <a:latin typeface="+mn-lt"/>
                <a:cs typeface="Arial" charset="0"/>
              </a:rPr>
              <a:t>energie</a:t>
            </a:r>
            <a:endParaRPr lang="cs-CZ" sz="32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457200" indent="-457200" eaLnBrk="1" hangingPunct="1">
              <a:spcBef>
                <a:spcPts val="9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stanovování potenciálu úspor </a:t>
            </a:r>
            <a:r>
              <a:rPr lang="cs-CZ" sz="3200" dirty="0" smtClean="0">
                <a:solidFill>
                  <a:prstClr val="black"/>
                </a:solidFill>
                <a:latin typeface="+mn-lt"/>
                <a:cs typeface="Arial" charset="0"/>
              </a:rPr>
              <a:t>energie</a:t>
            </a:r>
          </a:p>
          <a:p>
            <a:pPr marL="457200" indent="-457200" eaLnBrk="1" hangingPunct="1">
              <a:spcBef>
                <a:spcPts val="9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 smtClean="0">
                <a:solidFill>
                  <a:prstClr val="black"/>
                </a:solidFill>
                <a:latin typeface="+mn-lt"/>
                <a:cs typeface="Arial" charset="0"/>
              </a:rPr>
              <a:t>návrhy </a:t>
            </a: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opatření</a:t>
            </a:r>
          </a:p>
          <a:p>
            <a:pPr marL="457200" indent="-457200" eaLnBrk="1" hangingPunct="1">
              <a:spcBef>
                <a:spcPts val="9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vyhodnocení účinnosti realizovaných opatření</a:t>
            </a:r>
          </a:p>
          <a:p>
            <a:pPr marL="457200" indent="-457200" eaLnBrk="1" hangingPunct="1">
              <a:spcBef>
                <a:spcPts val="9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porovnávání předpokládaných a skutečně dosažených úspor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68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Základní </a:t>
            </a:r>
            <a:r>
              <a:rPr lang="cs-CZ" sz="4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činnosti </a:t>
            </a: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energetického managementu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Picture 6" descr="http://i.idnes.cz/07/072/gal/WEB1c458e_Kopie_Taurus_CV_M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19772"/>
            <a:ext cx="3810000" cy="2857500"/>
          </a:xfrm>
          <a:prstGeom prst="rect">
            <a:avLst/>
          </a:prstGeom>
          <a:noFill/>
        </p:spPr>
      </p:pic>
      <p:pic>
        <p:nvPicPr>
          <p:cNvPr id="130050" name="Picture 2" descr="Elektroměr na DIN lištu Voltcraft, 1-fá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2381250" cy="2381250"/>
          </a:xfrm>
          <a:prstGeom prst="rect">
            <a:avLst/>
          </a:prstGeom>
          <a:noFill/>
        </p:spPr>
      </p:pic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907704" y="1124744"/>
            <a:ext cx="6888878" cy="4388574"/>
          </a:xfrm>
        </p:spPr>
        <p:txBody>
          <a:bodyPr wrap="square">
            <a:spAutoFit/>
          </a:bodyPr>
          <a:lstStyle>
            <a:defPPr marL="317160" marR="0" lvl="0" indent="-317160" algn="l" rtl="0" hangingPunct="0">
              <a:lnSpc>
                <a:spcPct val="42000"/>
              </a:lnSpc>
              <a:spcBef>
                <a:spcPts val="799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itchFamily="2"/>
              <a:buNone/>
              <a:tabLst>
                <a:tab pos="131760" algn="l"/>
                <a:tab pos="580679" algn="l"/>
                <a:tab pos="1029959" algn="l"/>
                <a:tab pos="1479239" algn="l"/>
                <a:tab pos="1928519" algn="l"/>
                <a:tab pos="2377799" algn="l"/>
                <a:tab pos="2827079" algn="l"/>
                <a:tab pos="3276359" algn="l"/>
                <a:tab pos="3725640" algn="l"/>
                <a:tab pos="4174919" algn="l"/>
                <a:tab pos="4624200" algn="l"/>
                <a:tab pos="5073479" algn="l"/>
                <a:tab pos="5522759" algn="l"/>
                <a:tab pos="5972039" algn="l"/>
                <a:tab pos="6421320" algn="l"/>
                <a:tab pos="6870599" algn="l"/>
                <a:tab pos="7319880" algn="l"/>
                <a:tab pos="7769159" algn="l"/>
                <a:tab pos="8218440" algn="l"/>
                <a:tab pos="8667720" algn="l"/>
              </a:tabLst>
              <a:defRPr lang="cs-CZ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17160" marR="0" lvl="0" indent="-317160" algn="l" rtl="0" hangingPunct="0">
              <a:lnSpc>
                <a:spcPct val="42000"/>
              </a:lnSpc>
              <a:spcBef>
                <a:spcPts val="799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itchFamily="2"/>
              <a:buChar char=""/>
              <a:tabLst>
                <a:tab pos="131760" algn="l"/>
                <a:tab pos="580679" algn="l"/>
                <a:tab pos="1029959" algn="l"/>
                <a:tab pos="1479239" algn="l"/>
                <a:tab pos="1928519" algn="l"/>
                <a:tab pos="2377799" algn="l"/>
                <a:tab pos="2827079" algn="l"/>
                <a:tab pos="3276359" algn="l"/>
                <a:tab pos="3725640" algn="l"/>
                <a:tab pos="4174919" algn="l"/>
                <a:tab pos="4624200" algn="l"/>
                <a:tab pos="5073479" algn="l"/>
                <a:tab pos="5522759" algn="l"/>
                <a:tab pos="5972039" algn="l"/>
                <a:tab pos="6421320" algn="l"/>
                <a:tab pos="6870599" algn="l"/>
                <a:tab pos="7319880" algn="l"/>
                <a:tab pos="7769159" algn="l"/>
                <a:tab pos="8218440" algn="l"/>
                <a:tab pos="8667720" algn="l"/>
              </a:tabLst>
              <a:defRPr lang="cs-CZ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17480" marR="0" lvl="1" indent="-260280" algn="l" rtl="0" hangingPunct="0">
              <a:lnSpc>
                <a:spcPct val="42000"/>
              </a:lnSpc>
              <a:spcBef>
                <a:spcPts val="697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itchFamily="2"/>
              <a:buChar char=""/>
              <a:tabLst>
                <a:tab pos="180720" algn="l"/>
                <a:tab pos="630000" algn="l"/>
                <a:tab pos="1079279" algn="l"/>
                <a:tab pos="1528560" algn="l"/>
                <a:tab pos="1977839" algn="l"/>
                <a:tab pos="2427119" algn="l"/>
                <a:tab pos="2876400" algn="l"/>
                <a:tab pos="3325679" algn="l"/>
                <a:tab pos="3774960" algn="l"/>
                <a:tab pos="4224239" algn="l"/>
                <a:tab pos="4673520" algn="l"/>
                <a:tab pos="5122799" algn="l"/>
                <a:tab pos="5572079" algn="l"/>
                <a:tab pos="6021359" algn="l"/>
                <a:tab pos="6470640" algn="l"/>
                <a:tab pos="6919560" algn="l"/>
                <a:tab pos="7368839" algn="l"/>
                <a:tab pos="7818120" algn="l"/>
                <a:tab pos="8267399" algn="l"/>
                <a:tab pos="8716680" algn="l"/>
              </a:tabLst>
              <a:defRPr lang="cs-CZ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0">
              <a:lnSpc>
                <a:spcPct val="42000"/>
              </a:lnSpc>
              <a:spcBef>
                <a:spcPts val="598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itchFamily="2"/>
              <a:buChar char="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79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59" algn="l"/>
                <a:tab pos="5595839" algn="l"/>
                <a:tab pos="6045119" algn="l"/>
                <a:tab pos="6494399" algn="l"/>
                <a:tab pos="6943679" algn="l"/>
                <a:tab pos="7392960" algn="l"/>
                <a:tab pos="7842239" algn="l"/>
                <a:tab pos="8291160" algn="l"/>
                <a:tab pos="8740439" algn="l"/>
              </a:tabLst>
              <a:defRPr lang="cs-CZ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0">
              <a:lnSpc>
                <a:spcPct val="42000"/>
              </a:lnSpc>
              <a:spcBef>
                <a:spcPts val="499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/>
              <a:buChar char="–"/>
              <a:tabLst>
                <a:tab pos="1600200" algn="l"/>
                <a:tab pos="1796760" algn="l"/>
                <a:tab pos="2246040" algn="l"/>
                <a:tab pos="2695319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0999" algn="l"/>
                <a:tab pos="5840279" algn="l"/>
                <a:tab pos="6289559" algn="l"/>
                <a:tab pos="6738839" algn="l"/>
                <a:tab pos="7188120" algn="l"/>
                <a:tab pos="7637399" algn="l"/>
                <a:tab pos="8086680" algn="l"/>
                <a:tab pos="8535959" algn="l"/>
                <a:tab pos="8985240" algn="l"/>
                <a:tab pos="9434159" algn="l"/>
                <a:tab pos="9883440" algn="l"/>
                <a:tab pos="10332720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0">
              <a:lnSpc>
                <a:spcPct val="42000"/>
              </a:lnSpc>
              <a:spcBef>
                <a:spcPts val="499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/>
              <a:buChar char="»"/>
              <a:tabLst>
                <a:tab pos="2057399" algn="l"/>
                <a:tab pos="2246039" algn="l"/>
                <a:tab pos="2695319" algn="l"/>
                <a:tab pos="3144599" algn="l"/>
                <a:tab pos="3593878" algn="l"/>
                <a:tab pos="4043159" algn="l"/>
                <a:tab pos="4492438" algn="l"/>
                <a:tab pos="4941719" algn="l"/>
                <a:tab pos="5390998" algn="l"/>
                <a:tab pos="5840278" algn="l"/>
                <a:tab pos="6289559" algn="l"/>
                <a:tab pos="6738838" algn="l"/>
                <a:tab pos="7188119" algn="l"/>
                <a:tab pos="7637399" algn="l"/>
                <a:tab pos="8086678" algn="l"/>
                <a:tab pos="8535958" algn="l"/>
                <a:tab pos="8985238" algn="l"/>
                <a:tab pos="9434158" algn="l"/>
                <a:tab pos="9883439" algn="l"/>
                <a:tab pos="10332718" algn="l"/>
                <a:tab pos="10781998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0">
              <a:lnSpc>
                <a:spcPct val="42000"/>
              </a:lnSpc>
              <a:spcBef>
                <a:spcPts val="499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/>
              <a:buChar char="»"/>
              <a:tabLst>
                <a:tab pos="2057399" algn="l"/>
                <a:tab pos="2246039" algn="l"/>
                <a:tab pos="2695319" algn="l"/>
                <a:tab pos="3144599" algn="l"/>
                <a:tab pos="3593878" algn="l"/>
                <a:tab pos="4043159" algn="l"/>
                <a:tab pos="4492438" algn="l"/>
                <a:tab pos="4941719" algn="l"/>
                <a:tab pos="5390998" algn="l"/>
                <a:tab pos="5840278" algn="l"/>
                <a:tab pos="6289559" algn="l"/>
                <a:tab pos="6738838" algn="l"/>
                <a:tab pos="7188119" algn="l"/>
                <a:tab pos="7637399" algn="l"/>
                <a:tab pos="8086678" algn="l"/>
                <a:tab pos="8535958" algn="l"/>
                <a:tab pos="8985238" algn="l"/>
                <a:tab pos="9434158" algn="l"/>
                <a:tab pos="9883439" algn="l"/>
                <a:tab pos="10332718" algn="l"/>
                <a:tab pos="10781998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0">
              <a:lnSpc>
                <a:spcPct val="42000"/>
              </a:lnSpc>
              <a:spcBef>
                <a:spcPts val="499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/>
              <a:buChar char="»"/>
              <a:tabLst>
                <a:tab pos="2057399" algn="l"/>
                <a:tab pos="2246039" algn="l"/>
                <a:tab pos="2695319" algn="l"/>
                <a:tab pos="3144599" algn="l"/>
                <a:tab pos="3593878" algn="l"/>
                <a:tab pos="4043159" algn="l"/>
                <a:tab pos="4492438" algn="l"/>
                <a:tab pos="4941719" algn="l"/>
                <a:tab pos="5390998" algn="l"/>
                <a:tab pos="5840278" algn="l"/>
                <a:tab pos="6289559" algn="l"/>
                <a:tab pos="6738838" algn="l"/>
                <a:tab pos="7188119" algn="l"/>
                <a:tab pos="7637399" algn="l"/>
                <a:tab pos="8086678" algn="l"/>
                <a:tab pos="8535958" algn="l"/>
                <a:tab pos="8985238" algn="l"/>
                <a:tab pos="9434158" algn="l"/>
                <a:tab pos="9883439" algn="l"/>
                <a:tab pos="10332718" algn="l"/>
                <a:tab pos="10781998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0">
              <a:lnSpc>
                <a:spcPct val="42000"/>
              </a:lnSpc>
              <a:spcBef>
                <a:spcPts val="499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/>
              <a:buChar char="»"/>
              <a:tabLst>
                <a:tab pos="2057399" algn="l"/>
                <a:tab pos="2246039" algn="l"/>
                <a:tab pos="2695319" algn="l"/>
                <a:tab pos="3144599" algn="l"/>
                <a:tab pos="3593878" algn="l"/>
                <a:tab pos="4043159" algn="l"/>
                <a:tab pos="4492438" algn="l"/>
                <a:tab pos="4941719" algn="l"/>
                <a:tab pos="5390998" algn="l"/>
                <a:tab pos="5840278" algn="l"/>
                <a:tab pos="6289559" algn="l"/>
                <a:tab pos="6738838" algn="l"/>
                <a:tab pos="7188119" algn="l"/>
                <a:tab pos="7637399" algn="l"/>
                <a:tab pos="8086678" algn="l"/>
                <a:tab pos="8535958" algn="l"/>
                <a:tab pos="8985238" algn="l"/>
                <a:tab pos="9434158" algn="l"/>
                <a:tab pos="9883439" algn="l"/>
                <a:tab pos="10332718" algn="l"/>
                <a:tab pos="10781998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0">
              <a:lnSpc>
                <a:spcPct val="42000"/>
              </a:lnSpc>
              <a:spcBef>
                <a:spcPts val="499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/>
              <a:buChar char="»"/>
              <a:tabLst>
                <a:tab pos="2057399" algn="l"/>
                <a:tab pos="2246039" algn="l"/>
                <a:tab pos="2695319" algn="l"/>
                <a:tab pos="3144599" algn="l"/>
                <a:tab pos="3593878" algn="l"/>
                <a:tab pos="4043159" algn="l"/>
                <a:tab pos="4492438" algn="l"/>
                <a:tab pos="4941719" algn="l"/>
                <a:tab pos="5390998" algn="l"/>
                <a:tab pos="5840278" algn="l"/>
                <a:tab pos="6289559" algn="l"/>
                <a:tab pos="6738838" algn="l"/>
                <a:tab pos="7188119" algn="l"/>
                <a:tab pos="7637399" algn="l"/>
                <a:tab pos="8086678" algn="l"/>
                <a:tab pos="8535958" algn="l"/>
                <a:tab pos="8985238" algn="l"/>
                <a:tab pos="9434158" algn="l"/>
                <a:tab pos="9883439" algn="l"/>
                <a:tab pos="10332718" algn="l"/>
                <a:tab pos="10781998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323640" lvl="0" indent="-323640">
              <a:lnSpc>
                <a:spcPct val="76000"/>
              </a:lnSpc>
              <a:buNone/>
            </a:pPr>
            <a:endParaRPr lang="en-GB" sz="3000" dirty="0">
              <a:latin typeface="+mn-lt"/>
            </a:endParaRPr>
          </a:p>
          <a:p>
            <a:pPr marL="323640" lvl="0" indent="-323640">
              <a:lnSpc>
                <a:spcPct val="76000"/>
              </a:lnSpc>
              <a:buNone/>
            </a:pPr>
            <a:endParaRPr lang="en-GB" sz="4800" dirty="0">
              <a:latin typeface="+mn-lt"/>
            </a:endParaRPr>
          </a:p>
          <a:p>
            <a:pPr marL="323640" lvl="0" indent="-323640">
              <a:lnSpc>
                <a:spcPct val="93000"/>
              </a:lnSpc>
              <a:buNone/>
            </a:pPr>
            <a:r>
              <a:rPr lang="en-GB" sz="4800" b="1" dirty="0">
                <a:latin typeface="+mn-lt"/>
              </a:rPr>
              <a:t>  		 </a:t>
            </a:r>
            <a:r>
              <a:rPr lang="en-GB" sz="5000" b="1" dirty="0" err="1">
                <a:latin typeface="+mn-lt"/>
              </a:rPr>
              <a:t>kdo</a:t>
            </a:r>
            <a:r>
              <a:rPr lang="en-GB" sz="5000" b="1" dirty="0">
                <a:latin typeface="+mn-lt"/>
              </a:rPr>
              <a:t> </a:t>
            </a:r>
            <a:r>
              <a:rPr lang="en-GB" sz="5000" b="1" dirty="0" err="1" smtClean="0">
                <a:latin typeface="+mn-lt"/>
              </a:rPr>
              <a:t>měří</a:t>
            </a:r>
            <a:endParaRPr lang="cs-CZ" sz="5000" b="1" dirty="0" smtClean="0">
              <a:latin typeface="+mn-lt"/>
            </a:endParaRPr>
          </a:p>
          <a:p>
            <a:pPr marL="323640" lvl="0" indent="-323640">
              <a:lnSpc>
                <a:spcPct val="93000"/>
              </a:lnSpc>
              <a:buNone/>
            </a:pPr>
            <a:endParaRPr lang="en-GB" sz="5000" b="1" dirty="0">
              <a:latin typeface="+mn-lt"/>
            </a:endParaRPr>
          </a:p>
          <a:p>
            <a:pPr marL="323640" lvl="0" indent="-323640">
              <a:lnSpc>
                <a:spcPct val="93000"/>
              </a:lnSpc>
              <a:buNone/>
            </a:pPr>
            <a:endParaRPr lang="en-GB" sz="5000" b="1" dirty="0">
              <a:latin typeface="+mn-lt"/>
            </a:endParaRPr>
          </a:p>
          <a:p>
            <a:pPr lvl="3">
              <a:buNone/>
            </a:pPr>
            <a:r>
              <a:rPr lang="en-GB" sz="5000" b="1" dirty="0">
                <a:latin typeface="+mn-lt"/>
              </a:rPr>
              <a:t>  ten </a:t>
            </a:r>
            <a:r>
              <a:rPr lang="en-GB" sz="5000" b="1" dirty="0" err="1">
                <a:latin typeface="+mn-lt"/>
              </a:rPr>
              <a:t>řídí</a:t>
            </a:r>
            <a:endParaRPr lang="en-GB" sz="5000" b="1" dirty="0">
              <a:latin typeface="+mn-lt"/>
            </a:endParaRPr>
          </a:p>
          <a:p>
            <a:pPr marL="323640" lvl="0" indent="-323640">
              <a:lnSpc>
                <a:spcPct val="93000"/>
              </a:lnSpc>
              <a:buNone/>
            </a:pPr>
            <a:endParaRPr lang="en-GB" sz="3000" dirty="0">
              <a:latin typeface="+mn-lt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68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Energetický management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16"/>
          <p:cNvSpPr txBox="1">
            <a:spLocks noChangeArrowheads="1"/>
          </p:cNvSpPr>
          <p:nvPr/>
        </p:nvSpPr>
        <p:spPr bwMode="auto">
          <a:xfrm>
            <a:off x="1042988" y="64135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endParaRPr lang="cs-CZ" altLang="cs-CZ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088" y="1340768"/>
            <a:ext cx="8286750" cy="620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9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n-lt"/>
                <a:cs typeface="Arial" charset="0"/>
              </a:rPr>
              <a:t>kompletní přehled o spotřebě energie a vody</a:t>
            </a:r>
          </a:p>
          <a:p>
            <a:pPr marL="457200" indent="-457200" eaLnBrk="1" hangingPunct="1">
              <a:spcBef>
                <a:spcPts val="9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n-lt"/>
                <a:cs typeface="Arial" charset="0"/>
              </a:rPr>
              <a:t>možnost porovnání spotřeby fakturované a skutečně naměřené</a:t>
            </a:r>
          </a:p>
          <a:p>
            <a:pPr marL="457200" indent="-457200" eaLnBrk="1" hangingPunct="1">
              <a:spcBef>
                <a:spcPts val="9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n-lt"/>
                <a:cs typeface="Arial" charset="0"/>
              </a:rPr>
              <a:t>včasné odhalení havárií a černých odběrů</a:t>
            </a:r>
          </a:p>
          <a:p>
            <a:pPr marL="457200" indent="-457200" eaLnBrk="1" hangingPunct="1">
              <a:spcBef>
                <a:spcPts val="9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n-lt"/>
                <a:cs typeface="Arial" charset="0"/>
              </a:rPr>
              <a:t>stabilizace </a:t>
            </a:r>
            <a:r>
              <a:rPr lang="cs-CZ" sz="3000" dirty="0" smtClean="0">
                <a:solidFill>
                  <a:prstClr val="black"/>
                </a:solidFill>
                <a:latin typeface="+mn-lt"/>
                <a:cs typeface="Arial" charset="0"/>
              </a:rPr>
              <a:t>a úspora výdajů </a:t>
            </a:r>
            <a:r>
              <a:rPr lang="cs-CZ" sz="3000" dirty="0">
                <a:solidFill>
                  <a:prstClr val="black"/>
                </a:solidFill>
                <a:latin typeface="+mn-lt"/>
                <a:cs typeface="Arial" charset="0"/>
              </a:rPr>
              <a:t>za energii a </a:t>
            </a:r>
            <a:r>
              <a:rPr lang="cs-CZ" sz="3000" dirty="0" smtClean="0">
                <a:solidFill>
                  <a:prstClr val="black"/>
                </a:solidFill>
                <a:latin typeface="+mn-lt"/>
                <a:cs typeface="Arial" charset="0"/>
              </a:rPr>
              <a:t>vodu</a:t>
            </a:r>
          </a:p>
          <a:p>
            <a:pPr marL="914400" lvl="1" indent="-457200" eaLnBrk="1" hangingPunct="1">
              <a:spcBef>
                <a:spcPts val="1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+mn-lt"/>
                <a:cs typeface="Arial" charset="0"/>
              </a:rPr>
              <a:t>10 </a:t>
            </a:r>
            <a:r>
              <a:rPr lang="cs-CZ" sz="2400" dirty="0">
                <a:solidFill>
                  <a:prstClr val="black"/>
                </a:solidFill>
                <a:latin typeface="+mn-lt"/>
                <a:cs typeface="Arial" charset="0"/>
              </a:rPr>
              <a:t>– 15 % provozních výdajů měst a obcí</a:t>
            </a:r>
          </a:p>
          <a:p>
            <a:pPr marL="914400" lvl="1" indent="-457200" eaLnBrk="1" hangingPunct="1">
              <a:spcBef>
                <a:spcPts val="1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+mn-lt"/>
                <a:cs typeface="Arial" charset="0"/>
              </a:rPr>
              <a:t>díky EM lze 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cs typeface="Arial" charset="0"/>
              </a:rPr>
              <a:t>dosáhnout </a:t>
            </a:r>
            <a:r>
              <a:rPr lang="cs-CZ" sz="2400" dirty="0">
                <a:solidFill>
                  <a:prstClr val="black"/>
                </a:solidFill>
                <a:latin typeface="+mn-lt"/>
                <a:cs typeface="Arial" charset="0"/>
              </a:rPr>
              <a:t>úspor nákladů 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+mn-lt"/>
                <a:cs typeface="Arial" charset="0"/>
              </a:rPr>
              <a:t>5 – 25 %</a:t>
            </a:r>
          </a:p>
          <a:p>
            <a:pPr marL="457200" indent="-457200" eaLnBrk="1" hangingPunct="1">
              <a:spcBef>
                <a:spcPts val="9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n-lt"/>
                <a:cs typeface="Arial" charset="0"/>
              </a:rPr>
              <a:t>podklady pro dlouhodobé </a:t>
            </a:r>
            <a:r>
              <a:rPr lang="cs-CZ" sz="3000" dirty="0" smtClean="0">
                <a:solidFill>
                  <a:prstClr val="black"/>
                </a:solidFill>
                <a:latin typeface="+mn-lt"/>
                <a:cs typeface="Arial" charset="0"/>
              </a:rPr>
              <a:t>plánování</a:t>
            </a:r>
          </a:p>
          <a:p>
            <a:pPr marL="457200" indent="-457200" eaLnBrk="1" hangingPunct="1">
              <a:spcBef>
                <a:spcPts val="9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n-lt"/>
                <a:cs typeface="Arial" charset="0"/>
              </a:rPr>
              <a:t>zvýšení efektivity práce </a:t>
            </a:r>
            <a:r>
              <a:rPr lang="cs-CZ" sz="3000" dirty="0" err="1">
                <a:solidFill>
                  <a:prstClr val="black"/>
                </a:solidFill>
                <a:latin typeface="+mn-lt"/>
                <a:cs typeface="Arial" charset="0"/>
              </a:rPr>
              <a:t>energ.manažera</a:t>
            </a:r>
            <a:endParaRPr lang="cs-CZ" sz="30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457200" indent="-457200" eaLnBrk="1" hangingPunct="1">
              <a:spcBef>
                <a:spcPts val="12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545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Přínosy energetického managementu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7"/>
          <p:cNvSpPr txBox="1">
            <a:spLocks noChangeArrowheads="1"/>
          </p:cNvSpPr>
          <p:nvPr/>
        </p:nvSpPr>
        <p:spPr bwMode="auto">
          <a:xfrm rot="10800000">
            <a:off x="-541338" y="1125538"/>
            <a:ext cx="853440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eaLnBrk="1" hangingPunct="1">
              <a:spcBef>
                <a:spcPct val="50000"/>
              </a:spcBef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>
                <a:latin typeface="Tahoma" pitchFamily="34" charset="0"/>
              </a:rPr>
              <a:t> </a:t>
            </a:r>
            <a:endParaRPr lang="cs-CZ" altLang="cs-CZ">
              <a:latin typeface="Calibri" pitchFamily="34" charset="0"/>
            </a:endParaRPr>
          </a:p>
        </p:txBody>
      </p:sp>
      <p:sp>
        <p:nvSpPr>
          <p:cNvPr id="48131" name="Text Box 16"/>
          <p:cNvSpPr txBox="1">
            <a:spLocks noChangeArrowheads="1"/>
          </p:cNvSpPr>
          <p:nvPr/>
        </p:nvSpPr>
        <p:spPr bwMode="auto">
          <a:xfrm>
            <a:off x="1042988" y="64135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endParaRPr lang="cs-CZ" altLang="cs-CZ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088" y="1628775"/>
            <a:ext cx="82867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základní nástroj EM pro města a obce, který umožňuje:</a:t>
            </a:r>
          </a:p>
          <a:p>
            <a:pPr marL="914400" lvl="1" indent="-457200" eaLnBrk="1" hangingPunct="1">
              <a:buClr>
                <a:srgbClr val="0070C0"/>
              </a:buClr>
              <a:buSzPct val="120000"/>
              <a:buFont typeface="Wingdings" pitchFamily="2" charset="2"/>
              <a:buChar char="ü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sledování spotřeby,</a:t>
            </a:r>
          </a:p>
          <a:p>
            <a:pPr marL="914400" lvl="1" indent="-457200" eaLnBrk="1" hangingPunct="1">
              <a:buClr>
                <a:srgbClr val="0070C0"/>
              </a:buClr>
              <a:buSzPct val="120000"/>
              <a:buFont typeface="Wingdings" pitchFamily="2" charset="2"/>
              <a:buChar char="ü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archivaci dat a dokumentů, </a:t>
            </a:r>
          </a:p>
          <a:p>
            <a:pPr marL="914400" lvl="1" indent="-457200" eaLnBrk="1" hangingPunct="1">
              <a:buClr>
                <a:srgbClr val="0070C0"/>
              </a:buClr>
              <a:buSzPct val="120000"/>
              <a:buFont typeface="Wingdings" pitchFamily="2" charset="2"/>
              <a:buChar char="ü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tabulkové a grafické výstupy, </a:t>
            </a:r>
          </a:p>
          <a:p>
            <a:pPr marL="914400" lvl="1" indent="-457200" eaLnBrk="1" hangingPunct="1">
              <a:buClr>
                <a:srgbClr val="0070C0"/>
              </a:buClr>
              <a:buSzPct val="120000"/>
              <a:buFont typeface="Wingdings" pitchFamily="2" charset="2"/>
              <a:buChar char="ü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inventarizaci OM,</a:t>
            </a:r>
          </a:p>
          <a:p>
            <a:pPr marL="914400" lvl="1" indent="-457200" eaLnBrk="1" hangingPunct="1">
              <a:buClr>
                <a:srgbClr val="0070C0"/>
              </a:buClr>
              <a:buSzPct val="120000"/>
              <a:buFont typeface="Wingdings" pitchFamily="2" charset="2"/>
              <a:buChar char="ü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hlídání termínů vycházejících z legislativních povinností, a další.</a:t>
            </a:r>
          </a:p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68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Nástroje energetického managementu – software E-manažer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84213" y="44450"/>
            <a:ext cx="82232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7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4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PORSENNA o.p.s.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030288" y="1387475"/>
            <a:ext cx="7650162" cy="470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15913" indent="-315913" eaLnBrk="1" hangingPunct="1">
              <a:lnSpc>
                <a:spcPct val="76000"/>
              </a:lnSpc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cs-CZ" altLang="cs-CZ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od roku 2004</a:t>
            </a:r>
          </a:p>
          <a:p>
            <a:pPr marL="315913" indent="-315913" eaLnBrk="1" hangingPunct="1">
              <a:lnSpc>
                <a:spcPct val="76000"/>
              </a:lnSpc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cs-CZ" altLang="cs-CZ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prosazujeme principy udržitelného rozvoje v praxi s důrazem na hospodaření s energií</a:t>
            </a:r>
          </a:p>
          <a:p>
            <a:pPr marL="315913" indent="-315913" eaLnBrk="1" hangingPunct="1">
              <a:lnSpc>
                <a:spcPct val="76000"/>
              </a:lnSpc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cs-CZ" altLang="cs-CZ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 umíme:</a:t>
            </a:r>
          </a:p>
          <a:p>
            <a:pPr marL="715963" lvl="1" indent="-258763" eaLnBrk="1" hangingPunct="1">
              <a:lnSpc>
                <a:spcPct val="76000"/>
              </a:lnSpc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cs-CZ" altLang="cs-CZ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energetický management pro města a obce</a:t>
            </a:r>
          </a:p>
          <a:p>
            <a:pPr marL="715963" lvl="1" indent="-258763" eaLnBrk="1" hangingPunct="1">
              <a:lnSpc>
                <a:spcPct val="76000"/>
              </a:lnSpc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cs-CZ" altLang="cs-CZ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energetické audity, PENB</a:t>
            </a:r>
          </a:p>
          <a:p>
            <a:pPr marL="715963" lvl="1" indent="-258763" eaLnBrk="1" hangingPunct="1">
              <a:lnSpc>
                <a:spcPct val="76000"/>
              </a:lnSpc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cs-CZ" altLang="cs-CZ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poradenství ve výstavbě, pasivní domy</a:t>
            </a:r>
          </a:p>
          <a:p>
            <a:pPr marL="715963" lvl="1" indent="-258763" eaLnBrk="1" hangingPunct="1">
              <a:lnSpc>
                <a:spcPct val="76000"/>
              </a:lnSpc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cs-CZ" altLang="cs-CZ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studie proveditelnosti – úspory energie, OZE</a:t>
            </a:r>
          </a:p>
          <a:p>
            <a:pPr marL="715963" lvl="1" indent="-258763" eaLnBrk="1" hangingPunct="1">
              <a:lnSpc>
                <a:spcPct val="76000"/>
              </a:lnSpc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cs-CZ" altLang="cs-CZ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EPC – analýzy, zajištění výběru dodavatele</a:t>
            </a:r>
          </a:p>
          <a:p>
            <a:pPr marL="315913" indent="-315913" eaLnBrk="1" hangingPunct="1">
              <a:lnSpc>
                <a:spcPct val="76000"/>
              </a:lnSpc>
              <a:spcBef>
                <a:spcPts val="1200"/>
              </a:spcBef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endParaRPr lang="cs-CZ" altLang="cs-CZ" sz="28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15913" indent="-315913" eaLnBrk="1" hangingPunct="1">
              <a:lnSpc>
                <a:spcPct val="76000"/>
              </a:lnSpc>
              <a:spcBef>
                <a:spcPts val="800"/>
              </a:spcBef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endParaRPr lang="cs-CZ" altLang="cs-CZ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15913" indent="-315913" eaLnBrk="1" hangingPunct="1">
              <a:lnSpc>
                <a:spcPct val="76000"/>
              </a:lnSpc>
              <a:spcBef>
                <a:spcPts val="800"/>
              </a:spcBef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endParaRPr lang="cs-CZ" altLang="cs-CZ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7023100" y="6245225"/>
            <a:ext cx="21209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F35C26-0957-44FE-8824-E72E0F259C8E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32772" name="Text Box 1"/>
          <p:cNvSpPr txBox="1">
            <a:spLocks noChangeArrowheads="1"/>
          </p:cNvSpPr>
          <p:nvPr/>
        </p:nvSpPr>
        <p:spPr bwMode="auto">
          <a:xfrm>
            <a:off x="452438" y="11113"/>
            <a:ext cx="8691562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Přehled měřidel</a:t>
            </a:r>
            <a:endParaRPr lang="en-GB" sz="40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992179" cy="339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7023100" y="6245225"/>
            <a:ext cx="21209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830487-ACD1-4848-95F0-5D58C67D100E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31748" name="Text Box 1"/>
          <p:cNvSpPr txBox="1">
            <a:spLocks noChangeArrowheads="1"/>
          </p:cNvSpPr>
          <p:nvPr/>
        </p:nvSpPr>
        <p:spPr bwMode="auto">
          <a:xfrm>
            <a:off x="452438" y="11113"/>
            <a:ext cx="8691562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Přehled budov</a:t>
            </a:r>
            <a:endParaRPr lang="en-GB" sz="40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800105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993775" y="1274763"/>
            <a:ext cx="7650163" cy="481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0200" indent="-330200">
              <a:lnSpc>
                <a:spcPct val="99000"/>
              </a:lnSpc>
              <a:spcBef>
                <a:spcPts val="8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en-GB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0200" indent="-330200">
              <a:lnSpc>
                <a:spcPct val="99000"/>
              </a:lnSpc>
              <a:spcBef>
                <a:spcPts val="8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en-GB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0200" indent="-330200">
              <a:lnSpc>
                <a:spcPct val="99000"/>
              </a:lnSpc>
              <a:spcBef>
                <a:spcPts val="8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en-GB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2438" y="11113"/>
            <a:ext cx="8691562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Porovnání spotřeby</a:t>
            </a:r>
            <a:endParaRPr lang="en-GB" sz="40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00113" y="1412776"/>
            <a:ext cx="8064500" cy="452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1750" lvl="8" defTabSz="449263" fontAlgn="base">
              <a:spcBef>
                <a:spcPts val="8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"/>
              <a:tabLst>
                <a:tab pos="31750" algn="l"/>
                <a:tab pos="479425" algn="l"/>
                <a:tab pos="928688" algn="l"/>
                <a:tab pos="1377950" algn="l"/>
                <a:tab pos="1827213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</a:tabLst>
            </a:pPr>
            <a:r>
              <a:rPr lang="cs-CZ" sz="3200" dirty="0" smtClean="0">
                <a:solidFill>
                  <a:schemeClr val="tx1"/>
                </a:solidFill>
                <a:latin typeface="Calibri" pitchFamily="34" charset="0"/>
              </a:rPr>
              <a:t>Sledování, porovnávání a hlídání rozdílů </a:t>
            </a:r>
          </a:p>
        </p:txBody>
      </p:sp>
      <p:pic>
        <p:nvPicPr>
          <p:cNvPr id="5" name="Picture 2" descr="K:\PROJEKTY\10037_SOFTWARE E-manažer\02_AKVIZICE\04_NEWSLETTER\2013 podzim - zima\Obr. 1_graf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68" y="2132857"/>
            <a:ext cx="8673132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4286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46088" y="-3175"/>
            <a:ext cx="8697912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Hlídání optimálního provozu budovy</a:t>
            </a:r>
            <a:endParaRPr lang="en-GB" sz="40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484313"/>
            <a:ext cx="619283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9"/>
          <p:cNvSpPr>
            <a:spLocks noChangeArrowheads="1"/>
          </p:cNvSpPr>
          <p:nvPr/>
        </p:nvSpPr>
        <p:spPr bwMode="auto">
          <a:xfrm>
            <a:off x="6227763" y="4508500"/>
            <a:ext cx="1584325" cy="3603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46088" y="-3175"/>
            <a:ext cx="8697912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Hlídání optimálního provozu budovy</a:t>
            </a:r>
            <a:endParaRPr lang="en-GB" sz="40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993775" y="1274763"/>
            <a:ext cx="7650163" cy="481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0200" indent="-330200">
              <a:lnSpc>
                <a:spcPct val="99000"/>
              </a:lnSpc>
              <a:spcBef>
                <a:spcPts val="8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en-GB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0200" indent="-330200">
              <a:lnSpc>
                <a:spcPct val="99000"/>
              </a:lnSpc>
              <a:spcBef>
                <a:spcPts val="8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en-GB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0200" indent="-330200">
              <a:lnSpc>
                <a:spcPct val="99000"/>
              </a:lnSpc>
              <a:spcBef>
                <a:spcPts val="8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en-GB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888" y="1557338"/>
            <a:ext cx="7239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Elipsa 9"/>
          <p:cNvSpPr>
            <a:spLocks noChangeArrowheads="1"/>
          </p:cNvSpPr>
          <p:nvPr/>
        </p:nvSpPr>
        <p:spPr bwMode="auto">
          <a:xfrm>
            <a:off x="2411413" y="1484313"/>
            <a:ext cx="1152525" cy="367347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46088" y="0"/>
            <a:ext cx="8697912" cy="609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Informace o programu 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4000" b="1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Nová zelená úsporám</a:t>
            </a:r>
            <a:endParaRPr lang="cs-CZ" altLang="cs-CZ" sz="8800" b="1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6"/>
          <p:cNvSpPr txBox="1">
            <a:spLocks noChangeArrowheads="1"/>
          </p:cNvSpPr>
          <p:nvPr/>
        </p:nvSpPr>
        <p:spPr bwMode="auto">
          <a:xfrm>
            <a:off x="1042988" y="64135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endParaRPr lang="cs-CZ" altLang="cs-CZ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57250" y="1511300"/>
            <a:ext cx="828675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podpora opatření vedoucí ke snížení energetické náročnosti stávajících RD</a:t>
            </a:r>
          </a:p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např. zateplení konstrukcí, výměna výplní stavebních otvorů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42988" y="3900488"/>
          <a:ext cx="7315200" cy="1749425"/>
        </p:xfrm>
        <a:graphic>
          <a:graphicData uri="http://schemas.openxmlformats.org/drawingml/2006/table">
            <a:tbl>
              <a:tblPr firstRow="1" firstCol="1" bandRow="1"/>
              <a:tblGrid>
                <a:gridCol w="4026059"/>
                <a:gridCol w="1575484"/>
                <a:gridCol w="563013"/>
                <a:gridCol w="563013"/>
                <a:gridCol w="587631"/>
              </a:tblGrid>
              <a:tr h="561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Sledovaný parametr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Označení jednotky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4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Procentní snížení vypočtené měrné roční potřeby tepla na vytápění oproti stavu před realizací opatření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Míra podpory z celkových způsobilých výdajů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68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Nová zelená úsporám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A. Rekonstrukce v pasivním standardu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/>
          <p:cNvSpPr txBox="1">
            <a:spLocks noChangeArrowheads="1"/>
          </p:cNvSpPr>
          <p:nvPr/>
        </p:nvSpPr>
        <p:spPr bwMode="auto">
          <a:xfrm rot="10800000">
            <a:off x="-541338" y="1125538"/>
            <a:ext cx="853440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eaLnBrk="1" hangingPunct="1">
              <a:spcBef>
                <a:spcPct val="50000"/>
              </a:spcBef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>
                <a:latin typeface="Tahoma" pitchFamily="34" charset="0"/>
              </a:rPr>
              <a:t> </a:t>
            </a:r>
            <a:endParaRPr lang="cs-CZ" altLang="cs-CZ">
              <a:latin typeface="Calibri" pitchFamily="34" charset="0"/>
            </a:endParaRPr>
          </a:p>
        </p:txBody>
      </p:sp>
      <p:sp>
        <p:nvSpPr>
          <p:cNvPr id="14341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68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Nová zelená úsporám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B. Novostavby pasivních domů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57250" y="1484313"/>
            <a:ext cx="828675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podpora výstavby nových RD s velmi nízkou energetickou náročností</a:t>
            </a:r>
          </a:p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formou fixní dotace na jeden RD</a:t>
            </a:r>
          </a:p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042988" y="3644900"/>
          <a:ext cx="7315200" cy="2087562"/>
        </p:xfrm>
        <a:graphic>
          <a:graphicData uri="http://schemas.openxmlformats.org/drawingml/2006/table">
            <a:tbl>
              <a:tblPr firstRow="1" firstCol="1" bandRow="1"/>
              <a:tblGrid>
                <a:gridCol w="3771875"/>
                <a:gridCol w="1335840"/>
                <a:gridCol w="1117534"/>
                <a:gridCol w="1089951"/>
              </a:tblGrid>
              <a:tr h="347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Sledovaný parametr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Jednotky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Měrná roční potřeba tepla na vytápění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kWh/ (m</a:t>
                      </a:r>
                      <a:r>
                        <a:rPr lang="cs-CZ" sz="16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.rok)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20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15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Povinná instalace systému nuceného větrání se zpětným získáváním tepla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…další</a:t>
                      </a:r>
                      <a:r>
                        <a:rPr lang="cs-CZ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parametry (6)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Výše podpory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Kč/dům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7"/>
          <p:cNvSpPr txBox="1">
            <a:spLocks noChangeArrowheads="1"/>
          </p:cNvSpPr>
          <p:nvPr/>
        </p:nvSpPr>
        <p:spPr bwMode="auto">
          <a:xfrm rot="10800000">
            <a:off x="-541338" y="1125538"/>
            <a:ext cx="853440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eaLnBrk="1" hangingPunct="1">
              <a:spcBef>
                <a:spcPct val="50000"/>
              </a:spcBef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>
                <a:latin typeface="Tahoma" pitchFamily="34" charset="0"/>
              </a:rPr>
              <a:t> </a:t>
            </a:r>
            <a:endParaRPr lang="cs-CZ" altLang="cs-CZ">
              <a:latin typeface="Calibri" pitchFamily="34" charset="0"/>
            </a:endParaRPr>
          </a:p>
        </p:txBody>
      </p:sp>
      <p:sp>
        <p:nvSpPr>
          <p:cNvPr id="41987" name="Text Box 16"/>
          <p:cNvSpPr txBox="1">
            <a:spLocks noChangeArrowheads="1"/>
          </p:cNvSpPr>
          <p:nvPr/>
        </p:nvSpPr>
        <p:spPr bwMode="auto">
          <a:xfrm>
            <a:off x="1042988" y="64135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endParaRPr lang="cs-CZ" altLang="cs-CZ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088" y="1628775"/>
            <a:ext cx="82867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podpora opatření, která zefektivňují využití energie v rodinných domech</a:t>
            </a:r>
          </a:p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formou fixní dotace, která je omezena maximální mírou podpory z celkových výdajů</a:t>
            </a:r>
          </a:p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</a:rPr>
              <a:t>výše dotace závisí, zda je v kombinaci s oblastí podpory A</a:t>
            </a:r>
          </a:p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Calibri"/>
                <a:cs typeface="Arial" charset="0"/>
              </a:rPr>
              <a:t>výše dotace v rozmezí 15 - 100 tis. Kč</a:t>
            </a:r>
          </a:p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n-lt"/>
                <a:cs typeface="Arial" charset="0"/>
                <a:hlinkClick r:id="rId3"/>
              </a:rPr>
              <a:t>www.nzu2013.cz</a:t>
            </a:r>
            <a:endParaRPr lang="cs-CZ" sz="32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457200" indent="-4572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sz="3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68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Nová zelená úsporám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C. Výměna zdroje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68313" y="-15875"/>
            <a:ext cx="8675687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Přejeme mnoho energie do Vaší práce!</a:t>
            </a:r>
          </a:p>
        </p:txBody>
      </p:sp>
      <p:sp>
        <p:nvSpPr>
          <p:cNvPr id="40963" name="Volný tvar 3"/>
          <p:cNvSpPr>
            <a:spLocks noChangeArrowheads="1"/>
          </p:cNvSpPr>
          <p:nvPr/>
        </p:nvSpPr>
        <p:spPr bwMode="auto">
          <a:xfrm>
            <a:off x="468313" y="5157788"/>
            <a:ext cx="8675687" cy="8302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750" b="1" dirty="0">
                <a:solidFill>
                  <a:schemeClr val="accent6"/>
                </a:solidFill>
                <a:latin typeface="Calibri" pitchFamily="34" charset="0"/>
                <a:cs typeface="Arial" charset="0"/>
              </a:rPr>
              <a:t>T: </a:t>
            </a:r>
            <a:r>
              <a:rPr lang="cs-CZ" sz="275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241 730 336   </a:t>
            </a:r>
            <a:r>
              <a:rPr lang="cs-CZ" sz="2750" b="1" dirty="0">
                <a:solidFill>
                  <a:schemeClr val="accent6"/>
                </a:solidFill>
                <a:latin typeface="Calibri" pitchFamily="34" charset="0"/>
                <a:cs typeface="Arial" charset="0"/>
              </a:rPr>
              <a:t>|</a:t>
            </a:r>
            <a:r>
              <a:rPr lang="cs-CZ" sz="2750" b="1" dirty="0">
                <a:solidFill>
                  <a:srgbClr val="487AEA"/>
                </a:solidFill>
                <a:latin typeface="Calibri" pitchFamily="34" charset="0"/>
                <a:cs typeface="Arial" charset="0"/>
              </a:rPr>
              <a:t>  </a:t>
            </a:r>
            <a:r>
              <a:rPr lang="cs-CZ" sz="2750" b="1" dirty="0">
                <a:solidFill>
                  <a:schemeClr val="accent6"/>
                </a:solidFill>
                <a:latin typeface="Calibri" pitchFamily="34" charset="0"/>
                <a:cs typeface="Arial" charset="0"/>
              </a:rPr>
              <a:t>M:</a:t>
            </a:r>
            <a:r>
              <a:rPr lang="cs-CZ" sz="2750" b="1" dirty="0">
                <a:solidFill>
                  <a:srgbClr val="487AEA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75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603 286 336   </a:t>
            </a:r>
            <a:r>
              <a:rPr lang="cs-CZ" sz="2750" b="1" dirty="0">
                <a:solidFill>
                  <a:schemeClr val="accent6"/>
                </a:solidFill>
                <a:latin typeface="Calibri" pitchFamily="34" charset="0"/>
                <a:cs typeface="Arial" charset="0"/>
              </a:rPr>
              <a:t>|</a:t>
            </a:r>
            <a:r>
              <a:rPr lang="cs-CZ" sz="2750" b="1" dirty="0">
                <a:solidFill>
                  <a:srgbClr val="487AEA"/>
                </a:solidFill>
                <a:latin typeface="Calibri" pitchFamily="34" charset="0"/>
                <a:cs typeface="Arial" charset="0"/>
              </a:rPr>
              <a:t>  </a:t>
            </a:r>
            <a:r>
              <a:rPr lang="cs-CZ" sz="2750" b="1" dirty="0">
                <a:solidFill>
                  <a:schemeClr val="accent6"/>
                </a:solidFill>
                <a:latin typeface="Calibri" pitchFamily="34" charset="0"/>
                <a:cs typeface="Arial" charset="0"/>
              </a:rPr>
              <a:t>E:</a:t>
            </a:r>
            <a:r>
              <a:rPr lang="cs-CZ" sz="2750" b="1" dirty="0">
                <a:solidFill>
                  <a:srgbClr val="487AEA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750" b="1" dirty="0" err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ops</a:t>
            </a:r>
            <a:r>
              <a:rPr lang="cs-CZ" sz="275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@</a:t>
            </a:r>
            <a:r>
              <a:rPr lang="cs-CZ" sz="2750" b="1" dirty="0" err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porsenna.cz</a:t>
            </a:r>
            <a:endParaRPr lang="cs-CZ" sz="275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75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www.porsennaops.cz</a:t>
            </a:r>
            <a:r>
              <a:rPr lang="cs-CZ" sz="275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2750" b="1" dirty="0">
                <a:solidFill>
                  <a:srgbClr val="487AEA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750" b="1" dirty="0">
                <a:solidFill>
                  <a:schemeClr val="accent6"/>
                </a:solidFill>
                <a:latin typeface="Calibri" pitchFamily="34" charset="0"/>
                <a:cs typeface="Arial" charset="0"/>
              </a:rPr>
              <a:t>| </a:t>
            </a:r>
            <a:r>
              <a:rPr lang="en-GB" sz="275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www.energetickymanagement.cz</a:t>
            </a:r>
          </a:p>
        </p:txBody>
      </p:sp>
      <p:pic>
        <p:nvPicPr>
          <p:cNvPr id="51204" name="Picture 6" descr="http://mw2.google.com/mw-panoramio/photos/medium/13011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484313"/>
            <a:ext cx="45466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9750" y="1341438"/>
            <a:ext cx="8604250" cy="478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15913" indent="-315913" eaLnBrk="1" fontAlgn="auto" hangingPunct="1">
              <a:lnSpc>
                <a:spcPct val="76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/>
            </a:pPr>
            <a:r>
              <a:rPr lang="cs-CZ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mezinárodní </a:t>
            </a:r>
            <a:r>
              <a:rPr lang="cs-CZ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 výzkumné projekty</a:t>
            </a:r>
          </a:p>
          <a:p>
            <a:pPr marL="989013" lvl="1" indent="-415925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"/>
              <a:tabLst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/>
            </a:pPr>
            <a:r>
              <a:rPr lang="cs-CZ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funkční SW pro energetický management ve  městech:</a:t>
            </a:r>
          </a:p>
          <a:p>
            <a:pPr marL="1439863" lvl="3" indent="-315913" eaLnBrk="1" fontAlgn="auto" hangingPunct="1">
              <a:lnSpc>
                <a:spcPct val="76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/>
            </a:pPr>
            <a: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Jablonec nad Nisou, Děčín, Litoměřice, Opava, </a:t>
            </a:r>
            <a:r>
              <a:rPr lang="cs-CZ" sz="2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Štětí</a:t>
            </a:r>
            <a: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 v dalších</a:t>
            </a:r>
          </a:p>
          <a:p>
            <a:pPr marL="889000" lvl="1" indent="-315913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/>
            </a:pPr>
            <a:r>
              <a:rPr lang="cs-CZ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energetické plány měst a obcí </a:t>
            </a:r>
          </a:p>
          <a:p>
            <a:pPr marL="889000" lvl="1" indent="-315913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/>
            </a:pPr>
            <a:r>
              <a:rPr lang="cs-CZ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proškolení 200 energetických manažerů měst</a:t>
            </a:r>
          </a:p>
          <a:p>
            <a:pPr marL="989013" lvl="1" indent="-415925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/>
            </a:pPr>
            <a:r>
              <a:rPr lang="cs-CZ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SEAP pro první město ČR v Paktu starostů a primátorů: Jeseník</a:t>
            </a:r>
          </a:p>
          <a:p>
            <a:pPr marL="889000" lvl="1" indent="-315913" eaLnBrk="1" fontAlgn="auto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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/>
            </a:pPr>
            <a:endParaRPr lang="cs-CZ" sz="3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88913"/>
            <a:ext cx="100330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1"/>
          <p:cNvSpPr txBox="1">
            <a:spLocks noChangeArrowheads="1"/>
          </p:cNvSpPr>
          <p:nvPr/>
        </p:nvSpPr>
        <p:spPr bwMode="auto">
          <a:xfrm>
            <a:off x="684213" y="44450"/>
            <a:ext cx="82232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7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4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PORSENNA o.p.s.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Volný tvar 1"/>
          <p:cNvSpPr>
            <a:spLocks noChangeArrowheads="1"/>
          </p:cNvSpPr>
          <p:nvPr/>
        </p:nvSpPr>
        <p:spPr bwMode="auto">
          <a:xfrm>
            <a:off x="1042988" y="1485900"/>
            <a:ext cx="7904162" cy="40306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62000" indent="-742950" eaLnBrk="1" hangingPunct="1">
              <a:spcBef>
                <a:spcPts val="1800"/>
              </a:spcBef>
              <a:buClr>
                <a:srgbClr val="0070C0"/>
              </a:buClr>
              <a:buFont typeface="Calibri" pitchFamily="34" charset="0"/>
              <a:buAutoNum type="arabicPeriod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Shrnutí (joint) SEAP pro MAS Mezilesí</a:t>
            </a:r>
          </a:p>
          <a:p>
            <a:pPr marL="1219200" lvl="1" indent="-742950" eaLnBrk="1" hangingPunct="1">
              <a:spcBef>
                <a:spcPts val="1800"/>
              </a:spcBef>
              <a:buClr>
                <a:srgbClr val="0070C0"/>
              </a:buClr>
              <a:buFont typeface="Arial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Cíle Akčního plánu</a:t>
            </a:r>
          </a:p>
          <a:p>
            <a:pPr marL="1219200" lvl="1" indent="-742950" eaLnBrk="1" hangingPunct="1">
              <a:spcBef>
                <a:spcPts val="1800"/>
              </a:spcBef>
              <a:buClr>
                <a:srgbClr val="0070C0"/>
              </a:buClr>
              <a:buFont typeface="Arial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Plánovaná opatření</a:t>
            </a:r>
          </a:p>
          <a:p>
            <a:pPr marL="762000" indent="-742950" eaLnBrk="1" hangingPunct="1">
              <a:spcBef>
                <a:spcPts val="1800"/>
              </a:spcBef>
              <a:buClr>
                <a:srgbClr val="0070C0"/>
              </a:buClr>
              <a:buFont typeface="Calibri" pitchFamily="34" charset="0"/>
              <a:buAutoNum type="arabicPeriod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Předpokládané zdroje financování</a:t>
            </a:r>
          </a:p>
          <a:p>
            <a:pPr marL="762000" indent="-742950" eaLnBrk="1" hangingPunct="1">
              <a:spcBef>
                <a:spcPts val="1800"/>
              </a:spcBef>
              <a:buClr>
                <a:srgbClr val="0070C0"/>
              </a:buClr>
              <a:buFont typeface="Calibri" pitchFamily="34" charset="0"/>
              <a:buAutoNum type="arabicPeriod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(Společný) energetický </a:t>
            </a:r>
            <a:r>
              <a:rPr lang="cs-CZ" altLang="cs-CZ" sz="3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management</a:t>
            </a:r>
          </a:p>
          <a:p>
            <a:pPr marL="762000" indent="-742950" eaLnBrk="1" hangingPunct="1">
              <a:spcBef>
                <a:spcPts val="3000"/>
              </a:spcBef>
              <a:buClr>
                <a:srgbClr val="0070C0"/>
              </a:buClr>
              <a:buFont typeface="Calibri" pitchFamily="34" charset="0"/>
              <a:buAutoNum type="arabicPeriod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3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762000" indent="-742950" eaLnBrk="1" hangingPunct="1">
              <a:spcBef>
                <a:spcPts val="3000"/>
              </a:spcBef>
              <a:buClr>
                <a:srgbClr val="0070C0"/>
              </a:buClr>
              <a:buFont typeface="Calibri" pitchFamily="34" charset="0"/>
              <a:buAutoNum type="arabicPeriod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3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171" name="Volný tvar 2"/>
          <p:cNvSpPr>
            <a:spLocks noChangeArrowheads="1"/>
          </p:cNvSpPr>
          <p:nvPr/>
        </p:nvSpPr>
        <p:spPr bwMode="auto">
          <a:xfrm>
            <a:off x="446088" y="-15875"/>
            <a:ext cx="8697912" cy="1428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Obsah prezentace</a:t>
            </a:r>
            <a:endParaRPr lang="en-GB" altLang="cs-CZ" sz="4000" b="1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46088" y="0"/>
            <a:ext cx="8697912" cy="609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1. Shrnutí SEAP pro Mezilesí</a:t>
            </a:r>
            <a:endParaRPr lang="cs-CZ" altLang="cs-CZ" sz="8800" b="1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1"/>
          <p:cNvSpPr txBox="1">
            <a:spLocks noChangeArrowheads="1"/>
          </p:cNvSpPr>
          <p:nvPr/>
        </p:nvSpPr>
        <p:spPr bwMode="auto">
          <a:xfrm>
            <a:off x="642938" y="785813"/>
            <a:ext cx="850106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 sz="3200" dirty="0">
                <a:latin typeface="Calibri" pitchFamily="34" charset="0"/>
              </a:rPr>
              <a:t>Akční plán udržitelné energetiky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SzPct val="120000"/>
              <a:buFontTx/>
              <a:buChar char="•"/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 sz="2000" dirty="0">
                <a:latin typeface="Calibri" pitchFamily="34" charset="0"/>
              </a:rPr>
              <a:t> základní dokument ukazující možnost dosáhnutí vytyčeného cíle do roku 2020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SzPct val="120000"/>
              <a:buFontTx/>
              <a:buChar char="•"/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 sz="2000" dirty="0">
                <a:latin typeface="Calibri" pitchFamily="34" charset="0"/>
              </a:rPr>
              <a:t> vychází z dat BEI (Základní emisní inventury) výchozího roku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SzPct val="120000"/>
              <a:buFontTx/>
              <a:buChar char="•"/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 sz="2000" dirty="0">
                <a:latin typeface="Calibri" pitchFamily="34" charset="0"/>
              </a:rPr>
              <a:t> na základě dat BEI výběr perspektivních opatření pro snížení emisí CO</a:t>
            </a:r>
            <a:r>
              <a:rPr lang="cs-CZ" altLang="cs-CZ" sz="2000" baseline="-25000" dirty="0">
                <a:latin typeface="Calibri" pitchFamily="34" charset="0"/>
              </a:rPr>
              <a:t>2</a:t>
            </a:r>
            <a:r>
              <a:rPr lang="cs-CZ" altLang="cs-CZ" sz="2000" dirty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SzPct val="120000"/>
              <a:buFontTx/>
              <a:buChar char="•"/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 sz="2000" dirty="0">
                <a:latin typeface="Calibri" pitchFamily="34" charset="0"/>
              </a:rPr>
              <a:t> definuje konkrétní redukční opatření v souvislosti s časovým plánem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SzPct val="120000"/>
              <a:buFontTx/>
              <a:buChar char="•"/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 sz="2000" dirty="0">
                <a:latin typeface="Calibri" pitchFamily="34" charset="0"/>
              </a:rPr>
              <a:t> dlouhodobá strategie 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SzPct val="120000"/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 sz="4000" b="1" dirty="0">
                <a:solidFill>
                  <a:srgbClr val="0070C0"/>
                </a:solidFill>
                <a:latin typeface="Calibri" pitchFamily="34" charset="0"/>
              </a:rPr>
              <a:t>Joint SEAP – společný akční plán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SzPct val="120000"/>
              <a:buFontTx/>
              <a:buChar char="•"/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 sz="2000" dirty="0">
                <a:latin typeface="Calibri" pitchFamily="34" charset="0"/>
              </a:rPr>
              <a:t> plán pro spolek obcí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SzPct val="120000"/>
              <a:buFontTx/>
              <a:buChar char="•"/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 sz="2000" dirty="0">
                <a:latin typeface="Calibri" pitchFamily="34" charset="0"/>
              </a:rPr>
              <a:t> ne každá obec musí splnit požadavek snížení emisí min. o 20 %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SzPct val="120000"/>
              <a:buFontTx/>
              <a:buChar char="•"/>
              <a:tabLst>
                <a:tab pos="130175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</a:tabLst>
            </a:pPr>
            <a:r>
              <a:rPr lang="cs-CZ" altLang="cs-CZ" sz="2000" dirty="0">
                <a:latin typeface="Calibri" pitchFamily="34" charset="0"/>
              </a:rPr>
              <a:t> cíl musí splnit jako celek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SEAP = </a:t>
            </a:r>
            <a:r>
              <a:rPr lang="cs-CZ" sz="40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Sustainable</a:t>
            </a: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Energy</a:t>
            </a: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Action</a:t>
            </a: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Plan</a:t>
            </a: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755650" y="1700213"/>
          <a:ext cx="7993063" cy="3168651"/>
        </p:xfrm>
        <a:graphic>
          <a:graphicData uri="http://schemas.openxmlformats.org/drawingml/2006/table">
            <a:tbl>
              <a:tblPr/>
              <a:tblGrid>
                <a:gridCol w="3566743"/>
                <a:gridCol w="1509930"/>
                <a:gridCol w="1458195"/>
                <a:gridCol w="1458195"/>
              </a:tblGrid>
              <a:tr h="79321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2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Porovnání </a:t>
                      </a:r>
                      <a:r>
                        <a:rPr lang="cs-CZ" sz="2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produkce </a:t>
                      </a:r>
                      <a:r>
                        <a:rPr lang="cs-CZ" sz="2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emisí v </a:t>
                      </a:r>
                      <a:r>
                        <a:rPr lang="cs-CZ" sz="2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regionu </a:t>
                      </a:r>
                      <a:r>
                        <a:rPr lang="cs-CZ" sz="2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Mezilesí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78899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rok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21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emise CO</a:t>
                      </a:r>
                      <a:r>
                        <a:rPr lang="cs-CZ" sz="2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[t]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8 679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5 459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4 780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21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úspora emisí od r. 2005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37 %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45 %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468313" y="11113"/>
            <a:ext cx="8640762" cy="154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Cíle pro rok 2020 a srovnání s výchozím rokem 2005 a rokem 2012</a:t>
            </a:r>
            <a:endParaRPr lang="en-GB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46088" y="0"/>
            <a:ext cx="8697912" cy="609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Základní analýza emisí (BEI)</a:t>
            </a:r>
            <a:endParaRPr lang="cs-CZ" altLang="cs-CZ" sz="8800" b="1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20460</TotalTime>
  <Words>1511</Words>
  <Application>Microsoft Office PowerPoint</Application>
  <PresentationFormat>Předvádění na obrazovce (4:3)</PresentationFormat>
  <Paragraphs>559</Paragraphs>
  <Slides>39</Slides>
  <Notes>32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Výchozí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presentace</dc:title>
  <dc:creator>Jaroslav Klusák</dc:creator>
  <cp:lastModifiedBy>user</cp:lastModifiedBy>
  <cp:revision>225</cp:revision>
  <cp:lastPrinted>2012-04-26T00:47:53Z</cp:lastPrinted>
  <dcterms:modified xsi:type="dcterms:W3CDTF">2014-05-29T11:49:11Z</dcterms:modified>
</cp:coreProperties>
</file>