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02" r:id="rId3"/>
    <p:sldId id="301" r:id="rId4"/>
    <p:sldId id="276" r:id="rId5"/>
    <p:sldId id="262" r:id="rId6"/>
    <p:sldId id="264" r:id="rId7"/>
    <p:sldId id="320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16" r:id="rId16"/>
    <p:sldId id="317" r:id="rId17"/>
    <p:sldId id="322" r:id="rId18"/>
    <p:sldId id="321" r:id="rId19"/>
    <p:sldId id="305" r:id="rId20"/>
    <p:sldId id="304" r:id="rId21"/>
    <p:sldId id="318" r:id="rId22"/>
    <p:sldId id="291" r:id="rId23"/>
    <p:sldId id="265" r:id="rId24"/>
    <p:sldId id="268" r:id="rId25"/>
    <p:sldId id="308" r:id="rId26"/>
    <p:sldId id="309" r:id="rId27"/>
    <p:sldId id="313" r:id="rId28"/>
    <p:sldId id="341" r:id="rId29"/>
    <p:sldId id="342" r:id="rId30"/>
    <p:sldId id="345" r:id="rId31"/>
    <p:sldId id="343" r:id="rId32"/>
    <p:sldId id="344" r:id="rId33"/>
    <p:sldId id="346" r:id="rId34"/>
    <p:sldId id="347" r:id="rId35"/>
    <p:sldId id="280" r:id="rId36"/>
    <p:sldId id="286" r:id="rId37"/>
    <p:sldId id="319" r:id="rId38"/>
    <p:sldId id="281" r:id="rId39"/>
    <p:sldId id="283" r:id="rId40"/>
    <p:sldId id="295" r:id="rId41"/>
    <p:sldId id="288" r:id="rId42"/>
    <p:sldId id="348" r:id="rId43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8187" autoAdjust="0"/>
  </p:normalViewPr>
  <p:slideViewPr>
    <p:cSldViewPr>
      <p:cViewPr varScale="1">
        <p:scale>
          <a:sx n="81" d="100"/>
          <a:sy n="81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E60CE-BF17-426D-9939-CB4C0F60FD81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5F1DE-4A70-4450-9890-E9737799B7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50D36-44FC-458F-B108-1B92E6DCADF4}" type="datetimeFigureOut">
              <a:rPr lang="cs-CZ" smtClean="0"/>
              <a:pPr/>
              <a:t>31.5.2014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D1EA4-1BC7-4694-9D3B-899B5FEC7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Sn_mek_aplikace_Microsoft_Office_PowerPoint2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Sn_mek_aplikace_Microsoft_Office_PowerPoint3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Sn_mek_aplikace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40000"/>
            <a:ext cx="7772400" cy="1470025"/>
          </a:xfrm>
        </p:spPr>
        <p:txBody>
          <a:bodyPr/>
          <a:lstStyle/>
          <a:p>
            <a:r>
              <a:rPr lang="cs-CZ" b="1" dirty="0" smtClean="0"/>
              <a:t>Sociálně ekonomická hlediska podpory rodin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cs-CZ" sz="3500" b="1" dirty="0">
                <a:solidFill>
                  <a:schemeClr val="tx1"/>
                </a:solidFill>
              </a:rPr>
              <a:t>CELOSTÁTNÍ SETKÁNÍ ŠKOL OBNOVY </a:t>
            </a:r>
            <a:r>
              <a:rPr lang="cs-CZ" sz="3500" b="1" dirty="0" smtClean="0">
                <a:solidFill>
                  <a:schemeClr val="tx1"/>
                </a:solidFill>
              </a:rPr>
              <a:t>VENKOVA</a:t>
            </a:r>
            <a:r>
              <a:rPr lang="cs-CZ" sz="3500" b="1" dirty="0">
                <a:solidFill>
                  <a:schemeClr val="tx1"/>
                </a:solidFill>
              </a:rPr>
              <a:t>  </a:t>
            </a:r>
            <a:endParaRPr lang="cs-CZ" sz="3500" dirty="0">
              <a:solidFill>
                <a:schemeClr val="tx1"/>
              </a:solidFill>
            </a:endParaRPr>
          </a:p>
          <a:p>
            <a:pPr algn="l" fontAlgn="auto"/>
            <a:r>
              <a:rPr lang="cs-CZ" sz="3500" dirty="0" smtClean="0">
                <a:solidFill>
                  <a:schemeClr val="tx1"/>
                </a:solidFill>
              </a:rPr>
              <a:t>téma</a:t>
            </a:r>
            <a:r>
              <a:rPr lang="cs-CZ" sz="3500" dirty="0">
                <a:solidFill>
                  <a:schemeClr val="tx1"/>
                </a:solidFill>
              </a:rPr>
              <a:t> </a:t>
            </a:r>
          </a:p>
          <a:p>
            <a:pPr algn="l" fontAlgn="auto"/>
            <a:r>
              <a:rPr lang="cs-CZ" sz="3500" b="1" dirty="0">
                <a:solidFill>
                  <a:schemeClr val="tx1"/>
                </a:solidFill>
              </a:rPr>
              <a:t>Příprava </a:t>
            </a:r>
            <a:r>
              <a:rPr lang="cs-CZ" sz="3500" b="1" dirty="0" smtClean="0">
                <a:solidFill>
                  <a:schemeClr val="tx1"/>
                </a:solidFill>
              </a:rPr>
              <a:t>strategií </a:t>
            </a:r>
            <a:r>
              <a:rPr lang="cs-CZ" sz="3500" b="1" dirty="0" err="1" smtClean="0">
                <a:solidFill>
                  <a:schemeClr val="tx1"/>
                </a:solidFill>
              </a:rPr>
              <a:t>komunitně</a:t>
            </a:r>
            <a:r>
              <a:rPr lang="cs-CZ" sz="3500" b="1" dirty="0" smtClean="0">
                <a:solidFill>
                  <a:schemeClr val="tx1"/>
                </a:solidFill>
              </a:rPr>
              <a:t> </a:t>
            </a:r>
            <a:r>
              <a:rPr lang="cs-CZ" sz="3500" b="1" dirty="0">
                <a:solidFill>
                  <a:schemeClr val="tx1"/>
                </a:solidFill>
              </a:rPr>
              <a:t>vedeného místního </a:t>
            </a:r>
            <a:r>
              <a:rPr lang="cs-CZ" sz="3500" b="1" dirty="0" smtClean="0">
                <a:solidFill>
                  <a:schemeClr val="tx1"/>
                </a:solidFill>
              </a:rPr>
              <a:t>rozvoje</a:t>
            </a:r>
          </a:p>
          <a:p>
            <a:pPr algn="l"/>
            <a:r>
              <a:rPr lang="cs-CZ" sz="3500" b="1" dirty="0" smtClean="0">
                <a:solidFill>
                  <a:schemeClr val="tx1"/>
                </a:solidFill>
              </a:rPr>
              <a:t>Luka nad Jihlavou 28. – 29. května 2014</a:t>
            </a: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Ing. Ivo Patta</a:t>
            </a:r>
          </a:p>
          <a:p>
            <a:pPr algn="l"/>
            <a:r>
              <a:rPr lang="cs-CZ" dirty="0" err="1" smtClean="0">
                <a:solidFill>
                  <a:schemeClr val="tx1"/>
                </a:solidFill>
              </a:rPr>
              <a:t>ivopatta</a:t>
            </a:r>
            <a:r>
              <a:rPr lang="cs-CZ" dirty="0" smtClean="0">
                <a:solidFill>
                  <a:schemeClr val="tx1"/>
                </a:solidFill>
              </a:rPr>
              <a:t> @seznam.</a:t>
            </a:r>
            <a:r>
              <a:rPr lang="cs-CZ" dirty="0" err="1" smtClean="0">
                <a:solidFill>
                  <a:schemeClr val="tx1"/>
                </a:solidFill>
              </a:rPr>
              <a:t>cz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http://sociologie.</a:t>
            </a:r>
            <a:r>
              <a:rPr lang="cs-CZ" dirty="0" err="1" smtClean="0">
                <a:solidFill>
                  <a:schemeClr val="tx1"/>
                </a:solidFill>
              </a:rPr>
              <a:t>netstranky.cz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1/III.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Z nemocenského pojištění se poskytují 4 druhy peněžitých dávek. Nemocenské; Peněžitá pomoc v mateřství; Ošetřovné; Vyrovnávací příspěvek v těhotenství a v mateřství</a:t>
            </a:r>
          </a:p>
          <a:p>
            <a:r>
              <a:rPr lang="cs-CZ" dirty="0" smtClean="0"/>
              <a:t>Další položka, </a:t>
            </a:r>
            <a:r>
              <a:rPr lang="cs-CZ" b="1" dirty="0" smtClean="0">
                <a:solidFill>
                  <a:srgbClr val="FF0000"/>
                </a:solidFill>
              </a:rPr>
              <a:t>důchodové pojištění není pojištěním</a:t>
            </a:r>
            <a:r>
              <a:rPr lang="cs-CZ" dirty="0" smtClean="0"/>
              <a:t>. Proč? Protože starobní důchody jsou přímo financovány z odvodů sociálního pojištění ekonomicky činné střední generace. Proto přesná definice zní: </a:t>
            </a:r>
            <a:r>
              <a:rPr lang="cs-CZ" b="1" i="1" dirty="0" smtClean="0">
                <a:solidFill>
                  <a:srgbClr val="FF0000"/>
                </a:solidFill>
              </a:rPr>
              <a:t>Starobní důchody jsou výnosy z vkladů do výchovy dětí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1/IV.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 úplnost</a:t>
            </a:r>
            <a:r>
              <a:rPr lang="cs-CZ" dirty="0" smtClean="0"/>
              <a:t>, zbývající položka, příspěvek na státní politiku zaměstnanosti ve výši 1,2 %, se skládá z podpory v nezaměstnanosti, aktivní politiky zaměstnanosti a správních výdajů České správy sociálního zabezpečení  a úřadů práce. Většina občanů uvedenou položku nezná a hádám-li správně, ani si ji poznat nepřeje. Být nezaměstnaným není pro našince.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1/V.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Zbývá </a:t>
            </a:r>
            <a:r>
              <a:rPr lang="cs-CZ" b="1" dirty="0" smtClean="0">
                <a:solidFill>
                  <a:srgbClr val="FF0000"/>
                </a:solidFill>
              </a:rPr>
              <a:t>zdravotní pojištění ve výši 13,5 %</a:t>
            </a:r>
            <a:r>
              <a:rPr lang="cs-CZ" dirty="0" smtClean="0"/>
              <a:t>. I v tomto případě se opakuje divadélko pro důvěřivého občana v podobě hry na odvod zdravotního pojištění k tíži zaměstnavatele (9 %), a dále odvod téhož zdravotního pojištění k tíži zaměstnance (4,5 %). Vše strháváno stejnou mzdovou účetní v rámci jednoho pracovního úkonu. Faktem je, že jen jedna pětina z odvedených 3 375 Kč kryje zdravotní pojištění zaměstnance!  Je to částka 675 Kč (více v tabulce č. 5).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1/VI.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Vskutku jen 20 % z odvedené částky na zdravotní pojištění je pojištěním využitým ve prospěch pojištěnce. Zbývajících 80 % je daň. </a:t>
            </a:r>
          </a:p>
          <a:p>
            <a:r>
              <a:rPr lang="cs-CZ" dirty="0" smtClean="0"/>
              <a:t>Uvedená skutečnost je definována makroekonomicky a je vyčíslena ze skutečných nákladů použitých na zdravotní ošetření podle věku.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Celková suma </a:t>
            </a:r>
            <a:r>
              <a:rPr lang="cs-CZ" dirty="0" smtClean="0"/>
              <a:t>peněz plynoucích z odvodů sociálního pojištění do zdravotnictví je </a:t>
            </a:r>
            <a:r>
              <a:rPr lang="cs-CZ" b="1" dirty="0" smtClean="0">
                <a:solidFill>
                  <a:srgbClr val="FF0000"/>
                </a:solidFill>
              </a:rPr>
              <a:t>260 miliard korun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 zdravotní </a:t>
            </a:r>
            <a:r>
              <a:rPr lang="cs-CZ" b="1" dirty="0" smtClean="0">
                <a:solidFill>
                  <a:srgbClr val="FF0000"/>
                </a:solidFill>
              </a:rPr>
              <a:t>ošetření důchodců </a:t>
            </a:r>
            <a:r>
              <a:rPr lang="cs-CZ" dirty="0" smtClean="0"/>
              <a:t>je z této sumy vynakládáno 50 %, tj. </a:t>
            </a:r>
            <a:r>
              <a:rPr lang="cs-CZ" b="1" dirty="0" smtClean="0">
                <a:solidFill>
                  <a:srgbClr val="FF0000"/>
                </a:solidFill>
              </a:rPr>
              <a:t>130 miliard korun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 </a:t>
            </a:r>
            <a:r>
              <a:rPr lang="cs-CZ" b="1" dirty="0" smtClean="0">
                <a:solidFill>
                  <a:srgbClr val="FF0000"/>
                </a:solidFill>
              </a:rPr>
              <a:t>ošetření dětí </a:t>
            </a:r>
            <a:r>
              <a:rPr lang="cs-CZ" dirty="0" smtClean="0"/>
              <a:t>je určeno 30 % tj. </a:t>
            </a:r>
            <a:r>
              <a:rPr lang="cs-CZ" b="1" dirty="0" smtClean="0">
                <a:solidFill>
                  <a:srgbClr val="FF0000"/>
                </a:solidFill>
              </a:rPr>
              <a:t>78 miliard korun.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Až zbývajících 46 miliard korun z odvedených 260 miliard korun, tj. 20 % vykazuje pojistný efekt pro plátce, </a:t>
            </a:r>
            <a:r>
              <a:rPr lang="cs-CZ" dirty="0" smtClean="0"/>
              <a:t>tj.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je skutečně využito </a:t>
            </a:r>
            <a:r>
              <a:rPr lang="cs-CZ" u="sng" dirty="0" smtClean="0"/>
              <a:t>ve prospěch plátců zdravotního pojištění</a:t>
            </a:r>
            <a:r>
              <a:rPr lang="cs-CZ" dirty="0" smtClean="0"/>
              <a:t>.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1/VII.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Poukazovat na skutečnost, že stát přispívá na zdravotní pojištění částkou 787 Kč měsíčně na jednoho státního pojištěnce je bezpředmětné ze dvou důvodů.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Za prvé</a:t>
            </a:r>
            <a:r>
              <a:rPr lang="cs-CZ" dirty="0" smtClean="0"/>
              <a:t>, výše plateb státu je extrémně nedostatečná. </a:t>
            </a:r>
          </a:p>
          <a:p>
            <a:r>
              <a:rPr lang="cs-CZ" b="1" dirty="0" smtClean="0"/>
              <a:t>U důchodců </a:t>
            </a:r>
            <a:r>
              <a:rPr lang="cs-CZ" dirty="0" smtClean="0"/>
              <a:t>je poměr mezi platbou státu a čerpáním </a:t>
            </a:r>
            <a:r>
              <a:rPr lang="cs-CZ" b="1" dirty="0" smtClean="0">
                <a:solidFill>
                  <a:srgbClr val="FF0000"/>
                </a:solidFill>
              </a:rPr>
              <a:t>22 : 130</a:t>
            </a:r>
            <a:r>
              <a:rPr lang="cs-CZ" dirty="0" smtClean="0"/>
              <a:t>  miliardám Kč. Pokrytí z plateb státu je </a:t>
            </a:r>
            <a:r>
              <a:rPr lang="cs-CZ" b="1" dirty="0" smtClean="0">
                <a:solidFill>
                  <a:srgbClr val="FF0000"/>
                </a:solidFill>
              </a:rPr>
              <a:t>16,9 %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U dětí </a:t>
            </a:r>
            <a:r>
              <a:rPr lang="cs-CZ" dirty="0" smtClean="0"/>
              <a:t>je to </a:t>
            </a:r>
            <a:r>
              <a:rPr lang="cs-CZ" b="1" dirty="0" smtClean="0">
                <a:solidFill>
                  <a:srgbClr val="FF0000"/>
                </a:solidFill>
              </a:rPr>
              <a:t>19 : 78 </a:t>
            </a:r>
            <a:r>
              <a:rPr lang="cs-CZ" dirty="0" smtClean="0"/>
              <a:t>miliardám Kč, tj. pokrytí </a:t>
            </a:r>
            <a:r>
              <a:rPr lang="cs-CZ" b="1" dirty="0" smtClean="0">
                <a:solidFill>
                  <a:srgbClr val="FF0000"/>
                </a:solidFill>
              </a:rPr>
              <a:t>24,4 %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Za druhé</a:t>
            </a:r>
            <a:r>
              <a:rPr lang="cs-CZ" dirty="0" smtClean="0"/>
              <a:t> platby za státní pojištěnce jdou </a:t>
            </a:r>
            <a:r>
              <a:rPr lang="cs-CZ" b="1" dirty="0" smtClean="0">
                <a:solidFill>
                  <a:srgbClr val="FF0000"/>
                </a:solidFill>
              </a:rPr>
              <a:t>v průběžně financovaných systémech</a:t>
            </a:r>
            <a:r>
              <a:rPr lang="cs-CZ" dirty="0" smtClean="0"/>
              <a:t> v každém případě k tíži střední, ekonomicky činné generace.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1/VIII.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b="1" dirty="0" smtClean="0"/>
              <a:t>Ještě</a:t>
            </a:r>
            <a:r>
              <a:rPr lang="cs-CZ" sz="3000" dirty="0" smtClean="0"/>
              <a:t> </a:t>
            </a:r>
            <a:r>
              <a:rPr lang="cs-CZ" sz="3000" b="1" dirty="0" smtClean="0"/>
              <a:t>se vrátím k poslednímu řádku tabulky č. 1</a:t>
            </a:r>
            <a:r>
              <a:rPr lang="cs-CZ" sz="3000" dirty="0" smtClean="0"/>
              <a:t>.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Ten jasně vypovídá o daňovém </a:t>
            </a:r>
            <a:r>
              <a:rPr lang="cs-CZ" b="1" u="sng" dirty="0" smtClean="0">
                <a:solidFill>
                  <a:srgbClr val="FF0000"/>
                </a:solidFill>
              </a:rPr>
              <a:t>znevýhodnění</a:t>
            </a:r>
            <a:r>
              <a:rPr lang="cs-CZ" b="1" dirty="0" smtClean="0">
                <a:solidFill>
                  <a:srgbClr val="FF0000"/>
                </a:solidFill>
              </a:rPr>
              <a:t> rodin s dětmi pracujících rodičů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Nadměrné zdanění rodin s dětmi</a:t>
            </a:r>
            <a:r>
              <a:rPr lang="cs-CZ" dirty="0" smtClean="0"/>
              <a:t>, minimálně se lišícího od zdanění bezdětných, je primárním důvodem nedostatku peněz v rodinách. Jinak řečeno jedná se o materiální bídu. Bídu potvrzenou akutním ohrožením příjmovou chudobou.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Ohrožení rodin příjmovou chudobou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u="sng" dirty="0" smtClean="0"/>
              <a:t>Tabulka č. 2</a:t>
            </a:r>
            <a:r>
              <a:rPr lang="cs-CZ" sz="2400" u="sng" dirty="0" smtClean="0"/>
              <a:t>:</a:t>
            </a:r>
            <a:r>
              <a:rPr lang="cs-CZ" sz="2400" dirty="0" smtClean="0"/>
              <a:t>   </a:t>
            </a:r>
            <a:r>
              <a:rPr lang="cs-CZ" sz="2400" b="1" dirty="0" smtClean="0"/>
              <a:t> </a:t>
            </a:r>
            <a:r>
              <a:rPr lang="cs-CZ" sz="2400" dirty="0" smtClean="0"/>
              <a:t>Rodiny </a:t>
            </a:r>
            <a:r>
              <a:rPr lang="cs-CZ" sz="2400" u="sng" dirty="0" smtClean="0"/>
              <a:t>zaměstnanců</a:t>
            </a:r>
            <a:r>
              <a:rPr lang="cs-CZ" sz="2400" dirty="0" smtClean="0"/>
              <a:t> z hlediska ohrožení příjmovou chudobou.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sz="2700" b="1" dirty="0" smtClean="0"/>
              <a:t>Tabulka č. 2 </a:t>
            </a:r>
            <a:r>
              <a:rPr lang="cs-CZ" sz="2700" dirty="0" smtClean="0"/>
              <a:t>jednoznačně ukazuje, že s každým dalším vychovávaným dítětem narůstá hrozba finančního bankrotu v rodinách, které jsou bez dětí ekonomicky vysoce stabilní. </a:t>
            </a:r>
          </a:p>
          <a:p>
            <a:r>
              <a:rPr lang="cs-CZ" sz="2700" b="1" dirty="0" smtClean="0">
                <a:solidFill>
                  <a:srgbClr val="FF0000"/>
                </a:solidFill>
              </a:rPr>
              <a:t>Návrh</a:t>
            </a:r>
            <a:r>
              <a:rPr lang="cs-CZ" sz="2700" dirty="0" smtClean="0"/>
              <a:t>: daňově zohlednit 50 % nákladů na výchovu dětí v rodině (což je v praxi návrat do roku 1992)</a:t>
            </a:r>
          </a:p>
          <a:p>
            <a:r>
              <a:rPr lang="cs-CZ" sz="2700" b="1" dirty="0" smtClean="0">
                <a:solidFill>
                  <a:srgbClr val="FF0000"/>
                </a:solidFill>
              </a:rPr>
              <a:t>Důsledek</a:t>
            </a:r>
            <a:r>
              <a:rPr lang="cs-CZ" sz="2700" dirty="0" smtClean="0"/>
              <a:t>: zmizí hrozivé statistiky rodin ekonomicky aktivních a přitom ohrožených příjmovou chudobou.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87624" y="2204864"/>
          <a:ext cx="645604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208"/>
                <a:gridCol w="1291208"/>
                <a:gridCol w="1291208"/>
                <a:gridCol w="1291208"/>
                <a:gridCol w="1291208"/>
              </a:tblGrid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Rodiny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bezdětné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dítě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děti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 děti</a:t>
                      </a:r>
                      <a:endParaRPr lang="cs-CZ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 ohroženo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0,8 %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5,6 %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11,8 %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Ohrožení naší budoucnosti změnou daňových zákonů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Prokazatelného poklesu porodnosti </a:t>
            </a:r>
            <a:r>
              <a:rPr lang="cs-CZ" b="1" dirty="0" smtClean="0">
                <a:solidFill>
                  <a:srgbClr val="0070C0"/>
                </a:solidFill>
              </a:rPr>
              <a:t>v přímé souvislosti s reformou daňového systému </a:t>
            </a:r>
            <a:r>
              <a:rPr lang="cs-CZ" b="1" dirty="0" smtClean="0">
                <a:solidFill>
                  <a:srgbClr val="FF0000"/>
                </a:solidFill>
              </a:rPr>
              <a:t>o 30 000 dětí ročně </a:t>
            </a:r>
            <a:r>
              <a:rPr lang="cs-CZ" dirty="0" smtClean="0"/>
              <a:t>si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povšiml M. </a:t>
            </a:r>
            <a:r>
              <a:rPr lang="cs-CZ" dirty="0" err="1" smtClean="0"/>
              <a:t>Hiršl</a:t>
            </a:r>
            <a:r>
              <a:rPr lang="cs-CZ" dirty="0" smtClean="0"/>
              <a:t>. Cituji: Změny ... ukazují trend vývoje skutečných hmotných životních podmínek ve kterých rodiny s dětmi žijí, a který výrazně ovlivňuje rozhodování mladých lidí o tom, zda vůbec mít děti a kolik ….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	Bylo to způsobeno vyšším růstem míry zdanění pracovních příjmů rodičů v porovnání s bezdětnými.</a:t>
            </a:r>
          </a:p>
          <a:p>
            <a:pPr>
              <a:buNone/>
            </a:pPr>
            <a:r>
              <a:rPr lang="cs-CZ" dirty="0" smtClean="0"/>
              <a:t>	(</a:t>
            </a:r>
            <a:r>
              <a:rPr lang="cs-CZ" sz="2100" dirty="0" smtClean="0"/>
              <a:t>M. </a:t>
            </a:r>
            <a:r>
              <a:rPr lang="cs-CZ" sz="2100" dirty="0" err="1" smtClean="0"/>
              <a:t>Hiršl</a:t>
            </a:r>
            <a:r>
              <a:rPr lang="cs-CZ" sz="2100" dirty="0" smtClean="0"/>
              <a:t>, Příspěvky Českého státu rodinám na náklady spojené s výchovou dětí. Sociologický časopis ročník 40, číslo 1-2, duben 2004</a:t>
            </a:r>
            <a:r>
              <a:rPr lang="cs-CZ" dirty="0" smtClean="0"/>
              <a:t>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Souhrnný účet</a:t>
            </a:r>
            <a:r>
              <a:rPr lang="cs-CZ" sz="4000" dirty="0" smtClean="0"/>
              <a:t> za dvacet let </a:t>
            </a:r>
            <a:r>
              <a:rPr lang="cs-CZ" sz="4000" b="1" dirty="0" smtClean="0">
                <a:solidFill>
                  <a:srgbClr val="FF0000"/>
                </a:solidFill>
              </a:rPr>
              <a:t>nadměrného zdanění rodin s dětmi</a:t>
            </a:r>
            <a:r>
              <a:rPr lang="cs-CZ" sz="4000" dirty="0" smtClean="0">
                <a:solidFill>
                  <a:srgbClr val="FF0000"/>
                </a:solidFill>
              </a:rPr>
              <a:t>:</a:t>
            </a:r>
            <a:r>
              <a:rPr lang="cs-CZ" sz="40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400" b="1" dirty="0" smtClean="0"/>
              <a:t>Stát ušetřil </a:t>
            </a:r>
            <a:r>
              <a:rPr lang="cs-CZ" sz="3400" dirty="0" smtClean="0"/>
              <a:t>(s přihlédnutím k aktuální cenové hladině), celkem 26 596 Kč x 20 let x 2 miliony dětí = </a:t>
            </a:r>
          </a:p>
          <a:p>
            <a:pPr algn="ctr">
              <a:buNone/>
            </a:pPr>
            <a:r>
              <a:rPr lang="cs-CZ" sz="3400" b="1" dirty="0" smtClean="0">
                <a:solidFill>
                  <a:srgbClr val="FF0000"/>
                </a:solidFill>
              </a:rPr>
              <a:t>1 064 000 </a:t>
            </a:r>
            <a:r>
              <a:rPr lang="cs-CZ" sz="3400" b="1" dirty="0" err="1" smtClean="0">
                <a:solidFill>
                  <a:srgbClr val="FF0000"/>
                </a:solidFill>
              </a:rPr>
              <a:t>000</a:t>
            </a:r>
            <a:r>
              <a:rPr lang="cs-CZ" sz="3400" b="1" dirty="0" smtClean="0">
                <a:solidFill>
                  <a:srgbClr val="FF0000"/>
                </a:solidFill>
              </a:rPr>
              <a:t> </a:t>
            </a:r>
            <a:r>
              <a:rPr lang="cs-CZ" sz="3400" b="1" dirty="0" err="1" smtClean="0">
                <a:solidFill>
                  <a:srgbClr val="FF0000"/>
                </a:solidFill>
              </a:rPr>
              <a:t>000</a:t>
            </a:r>
            <a:r>
              <a:rPr lang="cs-CZ" sz="3400" b="1" dirty="0" smtClean="0">
                <a:solidFill>
                  <a:srgbClr val="FF0000"/>
                </a:solidFill>
              </a:rPr>
              <a:t>,- Kč</a:t>
            </a:r>
          </a:p>
          <a:p>
            <a:r>
              <a:rPr lang="cs-CZ" sz="3400" b="1" dirty="0" smtClean="0"/>
              <a:t>Prokazatelný důsledek nadměrného zdanění rodin s dětmi</a:t>
            </a:r>
            <a:r>
              <a:rPr lang="cs-CZ" sz="3400" dirty="0" smtClean="0"/>
              <a:t>: </a:t>
            </a:r>
          </a:p>
          <a:p>
            <a:pPr algn="ctr">
              <a:buNone/>
            </a:pPr>
            <a:r>
              <a:rPr lang="cs-CZ" sz="3400" b="1" dirty="0" smtClean="0">
                <a:solidFill>
                  <a:srgbClr val="FF0000"/>
                </a:solidFill>
              </a:rPr>
              <a:t>nenarození 600 000 dětí</a:t>
            </a:r>
            <a:r>
              <a:rPr lang="cs-CZ" sz="3400" b="1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Kde je hlavní zádrhel výpočtu daně ze mzdy?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Najdete jej ve větě: </a:t>
            </a:r>
            <a:r>
              <a:rPr lang="cs-CZ" i="1" dirty="0" smtClean="0"/>
              <a:t>U rodin, jejichž </a:t>
            </a:r>
            <a:r>
              <a:rPr lang="cs-CZ" b="1" i="1" u="sng" dirty="0" smtClean="0">
                <a:solidFill>
                  <a:srgbClr val="FF0000"/>
                </a:solidFill>
              </a:rPr>
              <a:t>čistý příjem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nepřesahuje 2,4 násobek životního minima </a:t>
            </a:r>
          </a:p>
          <a:p>
            <a:r>
              <a:rPr lang="cs-CZ" dirty="0" smtClean="0"/>
              <a:t>Přeloženo z úředního jazyka do češtiny, </a:t>
            </a:r>
            <a:r>
              <a:rPr lang="cs-CZ" b="1" dirty="0" smtClean="0">
                <a:solidFill>
                  <a:srgbClr val="FF0000"/>
                </a:solidFill>
              </a:rPr>
              <a:t>ekonomy nezajímá, kolik si pracující rodiče ve skutečnosti svojí prací vydělají!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Ekonomy zajímá až částka, kterou </a:t>
            </a:r>
            <a:r>
              <a:rPr lang="cs-CZ" b="1" u="sng" dirty="0" smtClean="0">
                <a:solidFill>
                  <a:srgbClr val="FF0000"/>
                </a:solidFill>
              </a:rPr>
              <a:t>se sami rozhodli</a:t>
            </a:r>
            <a:r>
              <a:rPr lang="cs-CZ" b="1" dirty="0" smtClean="0">
                <a:solidFill>
                  <a:srgbClr val="FF0000"/>
                </a:solidFill>
              </a:rPr>
              <a:t> pracujícím rodičům ponechat bez ohledu na výchovu dětí v rodině.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Demografové bijí od roku 1994 nepřetržitě na poplach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Máme nízkou až extrémně nízkou (&lt; 1,3)  porodnost. </a:t>
            </a:r>
          </a:p>
          <a:p>
            <a:r>
              <a:rPr lang="cs-CZ" dirty="0" smtClean="0"/>
              <a:t>Aktuálně 1,4 dítěte v průměru na jednu ženu.  </a:t>
            </a:r>
          </a:p>
          <a:p>
            <a:r>
              <a:rPr lang="cs-CZ" dirty="0" smtClean="0"/>
              <a:t>Média to v posledních letech označovala jako baby boom. </a:t>
            </a:r>
          </a:p>
          <a:p>
            <a:r>
              <a:rPr lang="cs-CZ" dirty="0" smtClean="0"/>
              <a:t> Důsledek: nebude dost plátců na vysoký počet důchodců. 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Sociálně – ekonomický model údajně přestává fungovat.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b="1" u="sng" dirty="0" smtClean="0"/>
              <a:t>Tabulka č. 3</a:t>
            </a:r>
            <a:r>
              <a:rPr lang="cs-CZ" sz="1800" dirty="0" smtClean="0"/>
              <a:t>: Porovnání výše odvodu daní (bez skutečného pojištění) při započtení daňového bonusu a daňového zvýhodnění na děti ve vazbě na tabulku č. 1 (Více v čísle 10/2014 časopisu RC monitor na adrese: http://res.</a:t>
            </a:r>
            <a:r>
              <a:rPr lang="cs-CZ" sz="1800" dirty="0" err="1" smtClean="0"/>
              <a:t>claritatis.cz</a:t>
            </a:r>
            <a:r>
              <a:rPr lang="cs-CZ" sz="1800" dirty="0" smtClean="0"/>
              <a:t>/?a=7)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556792"/>
          <a:ext cx="7992888" cy="202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  <a:gridCol w="1296144"/>
                <a:gridCol w="1296144"/>
                <a:gridCol w="1440160"/>
              </a:tblGrid>
              <a:tr h="469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Počet dětí v rodině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5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Daně po započtení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daňového bonusu (Kč)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Times New Roman"/>
                          <a:cs typeface="Arial"/>
                        </a:rPr>
                        <a:t>14 </a:t>
                      </a:r>
                      <a:r>
                        <a:rPr lang="cs-CZ" sz="1800" b="1" dirty="0" smtClean="0">
                          <a:latin typeface="Calibri"/>
                          <a:ea typeface="Times New Roman"/>
                          <a:cs typeface="Arial"/>
                        </a:rPr>
                        <a:t>868 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Times New Roman"/>
                          <a:cs typeface="Arial"/>
                        </a:rPr>
                        <a:t>13 </a:t>
                      </a:r>
                      <a:r>
                        <a:rPr lang="cs-CZ" sz="1800" b="1" dirty="0" smtClean="0">
                          <a:latin typeface="Calibri"/>
                          <a:ea typeface="Times New Roman"/>
                          <a:cs typeface="Arial"/>
                        </a:rPr>
                        <a:t>751 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Times New Roman"/>
                          <a:cs typeface="Arial"/>
                        </a:rPr>
                        <a:t>12 634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Times New Roman"/>
                          <a:cs typeface="Arial"/>
                        </a:rPr>
                        <a:t>11 517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Daňové zvýhodnění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dětí (Kč)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1 117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2 234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3 351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4 468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Poměr daňové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zvýhodnění/daň 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7,5 %</a:t>
                      </a:r>
                      <a:endParaRPr lang="cs-CZ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16,2 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endParaRPr lang="cs-CZ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26,5 %</a:t>
                      </a:r>
                      <a:endParaRPr lang="cs-CZ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38,8 %</a:t>
                      </a:r>
                      <a:endParaRPr lang="cs-CZ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539552" y="3789040"/>
            <a:ext cx="79563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 smtClean="0"/>
              <a:t>Komentář: Skutečnost je pravým opakem toho, co do myslí českých občanů zasévá současná daňová politika státu. Pracující rodiče dětí odvedou do státní pokladny cca 40 % ze své skutečné mzdy na daních a tzv. „pojištění“. </a:t>
            </a:r>
            <a:r>
              <a:rPr lang="cs-CZ" sz="2200" b="1" dirty="0" smtClean="0">
                <a:solidFill>
                  <a:srgbClr val="FF0000"/>
                </a:solidFill>
              </a:rPr>
              <a:t>Následně stát pracujících rodičů vychovávajících čtyři děti v rodině uzná za vhodné ponechat jen necelé 4/10 ze skutečně odvedených daní </a:t>
            </a:r>
            <a:r>
              <a:rPr lang="cs-CZ" sz="2200" b="1" dirty="0" smtClean="0"/>
              <a:t>(poslední řádek tabulky). </a:t>
            </a:r>
            <a:endParaRPr lang="cs-CZ" sz="2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Problém je v nevyhovujícím daňovém  systému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Daňový systém je příčinou chronického nedostatku peněz v ekonomicky aktivních rodinách. </a:t>
            </a:r>
          </a:p>
          <a:p>
            <a:r>
              <a:rPr lang="cs-CZ" dirty="0" smtClean="0"/>
              <a:t>Daňový systém přímo omezuje  investice do dobře vychovaných dětí. </a:t>
            </a:r>
          </a:p>
          <a:p>
            <a:r>
              <a:rPr lang="cs-CZ" dirty="0" smtClean="0"/>
              <a:t>Daňový systém je zdrojem deklasování rodin s dětmi pracujících rodičů.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	Stávající daňový systém je také příčinou ztráty sociálního kapitálu, neboť ten, kdo z dětí od malička dělá příjemce almužny, znemožňuje učení se svobodě a odpovědnosti za sebe samého</a:t>
            </a:r>
            <a:r>
              <a:rPr lang="cs-CZ" dirty="0" smtClean="0"/>
              <a:t> (</a:t>
            </a:r>
            <a:r>
              <a:rPr lang="cs-CZ" dirty="0" err="1" smtClean="0"/>
              <a:t>Borchert</a:t>
            </a:r>
            <a:r>
              <a:rPr lang="cs-CZ" dirty="0" smtClean="0"/>
              <a:t> 2002).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Ekonomové</a:t>
            </a:r>
            <a:r>
              <a:rPr lang="cs-CZ" dirty="0" smtClean="0"/>
              <a:t> nemají dítě ve svém portfoliu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Důkaz druhý</a:t>
            </a:r>
            <a:r>
              <a:rPr lang="cs-CZ" dirty="0" smtClean="0"/>
              <a:t>: mezi dvěma státními institucemi, Ministerstvem financí ČR a Českým statistickým úřadem (ČSÚ) existuje </a:t>
            </a:r>
            <a:r>
              <a:rPr lang="cs-CZ" b="1" dirty="0" smtClean="0">
                <a:solidFill>
                  <a:srgbClr val="FF0000"/>
                </a:solidFill>
              </a:rPr>
              <a:t>zásadní rozpor ve </a:t>
            </a:r>
            <a:r>
              <a:rPr lang="cs-CZ" b="1" smtClean="0">
                <a:solidFill>
                  <a:srgbClr val="FF0000"/>
                </a:solidFill>
              </a:rPr>
              <a:t>věci výše nákladů </a:t>
            </a:r>
            <a:r>
              <a:rPr lang="cs-CZ" b="1" dirty="0" smtClean="0">
                <a:solidFill>
                  <a:srgbClr val="FF0000"/>
                </a:solidFill>
              </a:rPr>
              <a:t>na výchovu dítěte</a:t>
            </a:r>
            <a:r>
              <a:rPr lang="cs-CZ" b="1" dirty="0" smtClean="0"/>
              <a:t> </a:t>
            </a:r>
            <a:r>
              <a:rPr lang="cs-CZ" dirty="0" smtClean="0"/>
              <a:t>v rodině pracujících rodičů.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Ministerstvo financí </a:t>
            </a:r>
            <a:r>
              <a:rPr lang="cs-CZ" dirty="0" smtClean="0"/>
              <a:t>pokládá za dostatečné zohlednění nákladů na jedno dítě v rodině ve výši </a:t>
            </a:r>
            <a:r>
              <a:rPr lang="cs-CZ" b="1" dirty="0" smtClean="0">
                <a:solidFill>
                  <a:srgbClr val="FF0000"/>
                </a:solidFill>
              </a:rPr>
              <a:t>13 404 Kč ročně, tj. 1 117 Kč měsíčně</a:t>
            </a:r>
            <a:r>
              <a:rPr lang="cs-CZ" b="1" dirty="0" smtClean="0"/>
              <a:t> </a:t>
            </a:r>
            <a:r>
              <a:rPr lang="cs-CZ" dirty="0" smtClean="0"/>
              <a:t>na každé dítě v rodině (r. 2012).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ČSÚ</a:t>
            </a:r>
            <a:r>
              <a:rPr lang="cs-CZ" dirty="0" smtClean="0"/>
              <a:t> vykazuje náklady na jedno dítě ve výši </a:t>
            </a:r>
            <a:r>
              <a:rPr lang="cs-CZ" b="1" dirty="0" smtClean="0">
                <a:solidFill>
                  <a:srgbClr val="FF0000"/>
                </a:solidFill>
              </a:rPr>
              <a:t>80 000 Kč ročně, tj. 6 666 Kč měsíčně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v rodině s 1 - 3 dětmi a příjmem rodičů na úrovni mediánu.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i="1" dirty="0" smtClean="0"/>
              <a:t>V dnešní situaci neexistuje pro žádného inteligentního člověka nic důležitějšího než ekonomie. </a:t>
            </a:r>
            <a:r>
              <a:rPr lang="cs-CZ" sz="2400" dirty="0" smtClean="0"/>
              <a:t>									</a:t>
            </a:r>
            <a:r>
              <a:rPr lang="cs-CZ" sz="2400" i="1" dirty="0" err="1" smtClean="0"/>
              <a:t>Ludwig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von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Mises</a:t>
            </a:r>
            <a:endParaRPr lang="cs-CZ" sz="2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Cítíte v uvedené větě aroganci člověka - ekonoma, který dokázal všechny kolem sebe přesvědčit, že on, Velký Ekonom má patent na řízení celé společnosti? </a:t>
            </a:r>
          </a:p>
          <a:p>
            <a:r>
              <a:rPr lang="cs-CZ" dirty="0" smtClean="0"/>
              <a:t>Opak je pravdou!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Ekonomové nemohou ani začít práci na reformách sociálního státu. Proč? Protože ekonomové například nevědí ani to, jak je financován I. důchodový pilíř!   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Vítězství ekonomiky nad morálkou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Musím také odmítnout jen těžko uchopitelné hodnoty morální a to i v případě, že naprostá většina z nás se snaží určité morální hodnoty vyznávat a uplatňovat je ve svém životě.  </a:t>
            </a:r>
          </a:p>
          <a:p>
            <a:r>
              <a:rPr lang="cs-CZ" dirty="0" smtClean="0"/>
              <a:t>Každý z nás ale musí také jíst, pít, odívat se, opatřit si obydlí, do něj teplo a světlo.  </a:t>
            </a:r>
          </a:p>
          <a:p>
            <a:r>
              <a:rPr lang="cs-CZ" dirty="0" smtClean="0"/>
              <a:t>Následně uvádím jako důkaz svých tvrzení ve sporu s moralisty demografickou statistiku z let 1993 -96, tj. z doby, kdy česká společnost zareagovala na Václavem  Klausem k 1. lednu 1993 prosazené daňové zákony: </a:t>
            </a:r>
          </a:p>
          <a:p>
            <a:r>
              <a:rPr lang="cs-CZ" b="1" u="sng" dirty="0" smtClean="0"/>
              <a:t>Tabulka č. 4</a:t>
            </a:r>
            <a:r>
              <a:rPr lang="cs-CZ" dirty="0" smtClean="0"/>
              <a:t>: Počet živě narozených dětí v kalendářních letech.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r>
              <a:rPr lang="cs-CZ" dirty="0" smtClean="0"/>
              <a:t>Poznámka k tabulce: </a:t>
            </a:r>
            <a:r>
              <a:rPr lang="cs-CZ" sz="4400" b="1" dirty="0" smtClean="0">
                <a:solidFill>
                  <a:srgbClr val="FF0000"/>
                </a:solidFill>
              </a:rPr>
              <a:t>Jednání občanů je dnes podrobováno diktátu státu v daleko větší míře, než jsme si ochotni připustit.  </a:t>
            </a:r>
            <a:endParaRPr lang="cs-CZ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3861048"/>
          <a:ext cx="7056783" cy="100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3"/>
                <a:gridCol w="1425193"/>
                <a:gridCol w="1425193"/>
                <a:gridCol w="1425193"/>
                <a:gridCol w="1356011"/>
              </a:tblGrid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1996</a:t>
                      </a:r>
                      <a:endParaRPr lang="cs-CZ" dirty="0"/>
                    </a:p>
                  </a:txBody>
                  <a:tcPr/>
                </a:tc>
              </a:tr>
              <a:tr h="570344">
                <a:tc>
                  <a:txBody>
                    <a:bodyPr/>
                    <a:lstStyle/>
                    <a:p>
                      <a:r>
                        <a:rPr lang="cs-CZ" dirty="0" smtClean="0"/>
                        <a:t>Novorozenci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121 025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106 579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96 097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90 446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dál? </a:t>
            </a:r>
            <a:br>
              <a:rPr lang="cs-CZ" dirty="0" smtClean="0"/>
            </a:br>
            <a:r>
              <a:rPr lang="cs-CZ" dirty="0" smtClean="0"/>
              <a:t>Samofinancování rodin s dětmi!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Základ správně provedené sociální reformy se nachází v daňové oblasti. </a:t>
            </a:r>
          </a:p>
          <a:p>
            <a:r>
              <a:rPr lang="cs-CZ" dirty="0" smtClean="0"/>
              <a:t>Nezbývá proto nic jiného, než usilovat o to, aby rodiny samy byly schopny ze svého příjmu v rámci vlastní odpovědnosti vychovávat své děti. </a:t>
            </a:r>
          </a:p>
          <a:p>
            <a:r>
              <a:rPr lang="cs-CZ" dirty="0" smtClean="0"/>
              <a:t>Proto daňová reforma musí především </a:t>
            </a:r>
            <a:r>
              <a:rPr lang="cs-CZ" b="1" dirty="0" smtClean="0">
                <a:solidFill>
                  <a:srgbClr val="FF0000"/>
                </a:solidFill>
              </a:rPr>
              <a:t>umožnit pracujícím rodičům výchovu dětí v rodině z jejich vlastních příjmů.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b="1" u="sng" dirty="0" smtClean="0"/>
              <a:t>Tabulka č. 5: </a:t>
            </a:r>
            <a:r>
              <a:rPr lang="cs-CZ" sz="2000" dirty="0" smtClean="0"/>
              <a:t>Příjem rodin s jedním dítětem do tří let věku v novém, tj</a:t>
            </a:r>
            <a:r>
              <a:rPr lang="cs-CZ" sz="2000" b="1" dirty="0" smtClean="0">
                <a:solidFill>
                  <a:srgbClr val="FF0000"/>
                </a:solidFill>
              </a:rPr>
              <a:t>. sociálně-ekonomickém daňovém systému</a:t>
            </a:r>
            <a:r>
              <a:rPr lang="cs-CZ" sz="2000" dirty="0" smtClean="0"/>
              <a:t>.  Vysvětlivka: </a:t>
            </a:r>
            <a:r>
              <a:rPr lang="cs-CZ" sz="2000" b="1" dirty="0" smtClean="0">
                <a:solidFill>
                  <a:srgbClr val="000000"/>
                </a:solidFill>
                <a:ea typeface="Times New Roman"/>
                <a:cs typeface="Arial"/>
              </a:rPr>
              <a:t>*) </a:t>
            </a:r>
            <a:r>
              <a:rPr lang="cs-CZ" sz="2000" dirty="0" smtClean="0">
                <a:solidFill>
                  <a:srgbClr val="000000"/>
                </a:solidFill>
                <a:ea typeface="Times New Roman"/>
                <a:cs typeface="Arial"/>
              </a:rPr>
              <a:t>limitováno výší odvodu daně.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571184" cy="448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1224136"/>
                <a:gridCol w="792088"/>
                <a:gridCol w="864096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Mzdové náklady </a:t>
                      </a:r>
                      <a:r>
                        <a:rPr lang="cs-CZ" sz="16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zaměstnavatele 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33  500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13 030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Nemocenské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Zdravotní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675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Celkem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1 175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89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Čistá mzda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19 295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55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Počet dětí v rodině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Daňový odpočet na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děti*)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3 300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6 600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9 900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13 030*)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Rodičovský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příspěvek základní </a:t>
                      </a: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výměra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7 600</a:t>
                      </a:r>
                      <a:endParaRPr lang="cs-CZ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7 600</a:t>
                      </a:r>
                      <a:endParaRPr lang="cs-CZ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7 600</a:t>
                      </a:r>
                      <a:endParaRPr lang="cs-CZ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7 600</a:t>
                      </a:r>
                      <a:endParaRPr lang="cs-CZ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Příjem celkem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30 195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33 495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36 795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39 925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Čistý příjem na člena rodiny v Kč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10 065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8 374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7 359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6 654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Poměr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daňový odpočet/daň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25,3 %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50,7 %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76,0 %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99 %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Ivo Patta\Downloads\Matka s dítě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244827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 tabulce č.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 tabulky je patrné, že </a:t>
            </a:r>
            <a:r>
              <a:rPr lang="cs-CZ" b="1" dirty="0" smtClean="0">
                <a:solidFill>
                  <a:srgbClr val="FF0000"/>
                </a:solidFill>
              </a:rPr>
              <a:t>zaměstnanec s průměrnou mzdou</a:t>
            </a:r>
            <a:r>
              <a:rPr lang="cs-CZ" b="1" dirty="0" smtClean="0"/>
              <a:t> </a:t>
            </a:r>
            <a:r>
              <a:rPr lang="cs-CZ" dirty="0" smtClean="0"/>
              <a:t>po odvedení skutečných pojistných částek (500 Kč nemocenské pojištění a 675 Kč zdravotní pojištění), </a:t>
            </a:r>
            <a:r>
              <a:rPr lang="cs-CZ" sz="3900" b="1" dirty="0" smtClean="0">
                <a:solidFill>
                  <a:srgbClr val="FF0000"/>
                </a:solidFill>
              </a:rPr>
              <a:t>vydělal dostatek peněz nejen pro sebe, ale také až pro čtyři děti</a:t>
            </a:r>
            <a:r>
              <a:rPr lang="cs-CZ" sz="3900" dirty="0" smtClean="0"/>
              <a:t>. </a:t>
            </a:r>
          </a:p>
          <a:p>
            <a:r>
              <a:rPr lang="cs-CZ" dirty="0" smtClean="0"/>
              <a:t>Jinak řečeno. Zaměstnanec vydělal tolik, že náklady na výchovu čtyř dětí v rodině pokryje  odpočtem od </a:t>
            </a:r>
            <a:r>
              <a:rPr lang="cs-CZ" u="sng" dirty="0" smtClean="0"/>
              <a:t>své</a:t>
            </a:r>
            <a:r>
              <a:rPr lang="cs-CZ" dirty="0" smtClean="0"/>
              <a:t> skutečné daně ze mzdy!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Jde o důkaz, že bezdětní a občané, kteří děti již vychovali, finančně nepřispívají na výchovu rodinám s dětmi pracujících rodičů!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Tabulka č. 1b</a:t>
            </a:r>
            <a:r>
              <a:rPr lang="cs-CZ" dirty="0" smtClean="0"/>
              <a:t> je  propočítána na hrubou mzdu v </a:t>
            </a:r>
            <a:r>
              <a:rPr lang="cs-CZ" b="1" dirty="0" smtClean="0">
                <a:solidFill>
                  <a:srgbClr val="FF0000"/>
                </a:solidFill>
              </a:rPr>
              <a:t>mediánu</a:t>
            </a:r>
            <a:r>
              <a:rPr lang="cs-CZ" dirty="0" smtClean="0"/>
              <a:t> = 21 000 Kč.</a:t>
            </a:r>
            <a:endParaRPr lang="cs-CZ" dirty="0"/>
          </a:p>
        </p:txBody>
      </p:sp>
      <p:graphicFrame>
        <p:nvGraphicFramePr>
          <p:cNvPr id="21506" name="Object 2"/>
          <p:cNvGraphicFramePr>
            <a:graphicFrameLocks/>
          </p:cNvGraphicFramePr>
          <p:nvPr>
            <p:ph idx="1"/>
          </p:nvPr>
        </p:nvGraphicFramePr>
        <p:xfrm>
          <a:off x="1344613" y="1487488"/>
          <a:ext cx="6453187" cy="4832350"/>
        </p:xfrm>
        <a:graphic>
          <a:graphicData uri="http://schemas.openxmlformats.org/presentationml/2006/ole">
            <p:oleObj spid="_x0000_s53250" name="Snímek" r:id="rId3" imgW="954189" imgH="714737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b="1" u="sng" dirty="0" smtClean="0"/>
              <a:t>Tabulka č. 5b: </a:t>
            </a:r>
            <a:r>
              <a:rPr lang="cs-CZ" sz="2000" dirty="0" smtClean="0"/>
              <a:t>Příjem rodin s jedním dítětem do tří let věku v novém, tj</a:t>
            </a:r>
            <a:r>
              <a:rPr lang="cs-CZ" sz="2000" b="1" dirty="0" smtClean="0">
                <a:solidFill>
                  <a:srgbClr val="FF0000"/>
                </a:solidFill>
              </a:rPr>
              <a:t>. sociálně-ekonomickém daňovém systému</a:t>
            </a:r>
            <a:r>
              <a:rPr lang="cs-CZ" sz="2000" dirty="0" smtClean="0"/>
              <a:t>.  Mzda: </a:t>
            </a:r>
            <a:r>
              <a:rPr lang="cs-CZ" sz="2000" b="1" dirty="0" smtClean="0">
                <a:solidFill>
                  <a:srgbClr val="FF0000"/>
                </a:solidFill>
              </a:rPr>
              <a:t>Medián</a:t>
            </a:r>
            <a:r>
              <a:rPr lang="cs-CZ" sz="2000" dirty="0" smtClean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99176" cy="485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1296144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Mzdové náklady </a:t>
                      </a:r>
                      <a:r>
                        <a:rPr lang="cs-CZ" sz="16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zaměstnavatele 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28 200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10 620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Nemocenské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483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Zdravotní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567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Celkem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050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89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Čistá mzda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Times New Roman"/>
                          <a:cs typeface="Arial"/>
                        </a:rPr>
                        <a:t>16 530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55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Počet dětí v rodině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Daňový odpočet na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děti*)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3 300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6 600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9 900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Rodičovský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příspěvek základní </a:t>
                      </a: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výměra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7 600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7 600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7 600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Příjem celkem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Times New Roman"/>
                          <a:cs typeface="Arial"/>
                        </a:rPr>
                        <a:t>27 430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Times New Roman"/>
                          <a:cs typeface="Arial"/>
                        </a:rPr>
                        <a:t>30 730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Times New Roman"/>
                          <a:cs typeface="Arial"/>
                        </a:rPr>
                        <a:t>34 030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Čistý příjem na člena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rodiny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9 143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7 682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6 806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Relativní </a:t>
                      </a: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příjem na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osobu (0 dětí =100 %)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55,3 %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50,7 %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41,2 %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Poměr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daňový odpočet/daň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31,1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62,1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93,2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Ivo Patta\Downloads\Matka s dítě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244827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nám k tomu aktuálně říká Český statistický úřad?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i="1" dirty="0" smtClean="0">
                <a:solidFill>
                  <a:srgbClr val="FF0000"/>
                </a:solidFill>
              </a:rPr>
              <a:t>Chování současné mladé generace ovlivňují</a:t>
            </a:r>
            <a:r>
              <a:rPr lang="cs-CZ" i="1" dirty="0" smtClean="0"/>
              <a:t>: </a:t>
            </a:r>
          </a:p>
          <a:p>
            <a:r>
              <a:rPr lang="cs-CZ" i="1" dirty="0" smtClean="0"/>
              <a:t> …</a:t>
            </a:r>
            <a:r>
              <a:rPr lang="cs-CZ" b="1" i="1" dirty="0" smtClean="0">
                <a:solidFill>
                  <a:srgbClr val="FF0000"/>
                </a:solidFill>
              </a:rPr>
              <a:t>především aktuální ekonomické podmínky</a:t>
            </a:r>
            <a:r>
              <a:rPr lang="cs-CZ" i="1" dirty="0" smtClean="0"/>
              <a:t>.  </a:t>
            </a:r>
          </a:p>
          <a:p>
            <a:r>
              <a:rPr lang="cs-CZ" i="1" dirty="0" smtClean="0"/>
              <a:t>Založení rodiny a narození dítěte znamená významné snížení příjmů domácnosti. </a:t>
            </a:r>
          </a:p>
          <a:p>
            <a:r>
              <a:rPr lang="cs-CZ" i="1" dirty="0" smtClean="0"/>
              <a:t>Riziko obtížného návratu na trh práce pro matky. </a:t>
            </a:r>
          </a:p>
          <a:p>
            <a:r>
              <a:rPr lang="cs-CZ" i="1" dirty="0" smtClean="0"/>
              <a:t>Vzrůstá riziko ohrožení chudobou.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To není poplašná zpráva, ale, zdůrazňuji, informace Českého statistického úřadu!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č.5b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Zde v tabulkách č.1b a  č.5b je porovnání stávajícího a nově navrženého daňového systému z pohledu sociálního ekonoma </a:t>
            </a:r>
            <a:r>
              <a:rPr lang="cs-CZ" b="1" dirty="0" smtClean="0">
                <a:solidFill>
                  <a:srgbClr val="FF0000"/>
                </a:solidFill>
              </a:rPr>
              <a:t>u hrubé mzdy ve výši mediánu, tj. 21 000 Kč.</a:t>
            </a:r>
          </a:p>
          <a:p>
            <a:r>
              <a:rPr lang="cs-CZ" dirty="0" smtClean="0"/>
              <a:t>Z posledního řádku tabulky č.5b je zřejmé, že uvedený plat zaměstnance je natolik vysoký, že umožňuje přímo odečíst z daní investici do dětí.</a:t>
            </a:r>
          </a:p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</a:rPr>
              <a:t>Uvedený systém tak umožňuje bez problémů zohlednit náklady na výchovu až tří dětí v rodině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Tabulka č. 1c:</a:t>
            </a:r>
            <a:r>
              <a:rPr lang="cs-CZ" dirty="0" smtClean="0"/>
              <a:t>  propočítáno na hrubou </a:t>
            </a:r>
            <a:r>
              <a:rPr lang="cs-CZ" b="1" dirty="0" smtClean="0">
                <a:solidFill>
                  <a:srgbClr val="FF0000"/>
                </a:solidFill>
              </a:rPr>
              <a:t>minimální</a:t>
            </a:r>
            <a:r>
              <a:rPr lang="cs-CZ" dirty="0" smtClean="0"/>
              <a:t> mzdu = 8 500 Kč.</a:t>
            </a:r>
            <a:endParaRPr lang="cs-CZ" dirty="0"/>
          </a:p>
        </p:txBody>
      </p:sp>
      <p:graphicFrame>
        <p:nvGraphicFramePr>
          <p:cNvPr id="21506" name="Object 2"/>
          <p:cNvGraphicFramePr>
            <a:graphicFrameLocks/>
          </p:cNvGraphicFramePr>
          <p:nvPr>
            <p:ph idx="1"/>
          </p:nvPr>
        </p:nvGraphicFramePr>
        <p:xfrm>
          <a:off x="1412875" y="1498600"/>
          <a:ext cx="6421438" cy="4797425"/>
        </p:xfrm>
        <a:graphic>
          <a:graphicData uri="http://schemas.openxmlformats.org/presentationml/2006/ole">
            <p:oleObj spid="_x0000_s54274" name="Snímek" r:id="rId3" imgW="559278" imgH="417619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b="1" u="sng" dirty="0" smtClean="0"/>
              <a:t>Tabulka č. 5c: </a:t>
            </a:r>
            <a:r>
              <a:rPr lang="cs-CZ" sz="2000" dirty="0" smtClean="0"/>
              <a:t>Příjem rodin s jedním dítětem do tří let věku v novém, tj</a:t>
            </a:r>
            <a:r>
              <a:rPr lang="cs-CZ" sz="2000" b="1" dirty="0" smtClean="0">
                <a:solidFill>
                  <a:srgbClr val="FF0000"/>
                </a:solidFill>
              </a:rPr>
              <a:t>. sociálně-ekonomickém daňovém systému</a:t>
            </a:r>
            <a:r>
              <a:rPr lang="cs-CZ" sz="2000" dirty="0" smtClean="0"/>
              <a:t>.  Mzda: </a:t>
            </a:r>
            <a:r>
              <a:rPr lang="cs-CZ" sz="2000" b="1" dirty="0" smtClean="0">
                <a:solidFill>
                  <a:srgbClr val="FF0000"/>
                </a:solidFill>
              </a:rPr>
              <a:t>Minimální 8500 Kč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55576" y="1340768"/>
          <a:ext cx="7355160" cy="485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1152128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Mzdové náklady </a:t>
                      </a:r>
                      <a:r>
                        <a:rPr lang="cs-CZ" sz="16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zaměstnavatele 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11 390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3400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Nemocenské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196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Zdravotní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230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Celkem pojištění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426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389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Čistá mzda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Times New Roman"/>
                          <a:cs typeface="Arial"/>
                        </a:rPr>
                        <a:t>7 564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55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Počet dětí v rodině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Daňový odpočet na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děti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3 300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Rodičovský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příspěvek základní </a:t>
                      </a: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výměra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7 600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Arial"/>
                        </a:rPr>
                        <a:t>Příjem celkem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7 564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Times New Roman"/>
                          <a:cs typeface="Arial"/>
                        </a:rPr>
                        <a:t>18 464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Čistý příjem na člena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rodiny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7 564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6 155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Relativní </a:t>
                      </a: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příjem na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osobu 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100 %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81,4 %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Poměr </a:t>
                      </a:r>
                      <a:r>
                        <a:rPr lang="cs-C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daňový odpočet/daň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0 %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97,1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Ivo Patta\Downloads\Matka s dítě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340768"/>
            <a:ext cx="2447999" cy="223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č.5c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Zde v tabulkách č.1c a  č.5c je porovnání stávajícího a nově navrženého daňového systému u minimální </a:t>
            </a:r>
            <a:r>
              <a:rPr lang="cs-CZ" b="1" dirty="0" smtClean="0">
                <a:solidFill>
                  <a:srgbClr val="FF0000"/>
                </a:solidFill>
              </a:rPr>
              <a:t>hrubé mzdy ve výši 8 500 Kč.</a:t>
            </a:r>
          </a:p>
          <a:p>
            <a:r>
              <a:rPr lang="cs-CZ" dirty="0" smtClean="0"/>
              <a:t>Z posledního řádku tabulky č.5b je zřejmé, že i </a:t>
            </a:r>
            <a:r>
              <a:rPr lang="cs-CZ" b="1" dirty="0" smtClean="0">
                <a:solidFill>
                  <a:srgbClr val="FF0000"/>
                </a:solidFill>
              </a:rPr>
              <a:t>minimální plat </a:t>
            </a:r>
            <a:r>
              <a:rPr lang="cs-CZ" dirty="0" smtClean="0"/>
              <a:t>zaměstnance je natolik vysoký, že </a:t>
            </a:r>
            <a:r>
              <a:rPr lang="cs-CZ" b="1" dirty="0" smtClean="0">
                <a:solidFill>
                  <a:srgbClr val="FF0000"/>
                </a:solidFill>
              </a:rPr>
              <a:t>umožňuje bez problémů zohlednit náklady na výchovu jednoho dítěte </a:t>
            </a:r>
            <a:r>
              <a:rPr lang="cs-CZ" dirty="0" smtClean="0"/>
              <a:t>v rodině bez toho, aby rodiče dostávali od státu finanční zvýhodnění, bonusy a sociální dávky.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 mluví pro změnu výpočtu daně!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Proč? Protože dokud budou vypláceny rodinám pracujících rodičů peníze v rámci různých zvýhodnění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/>
              <a:t>bonusů, sociálních dávek a také rodičovské dovolené,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do té doby budou pracující rodiče dětí společností vnímáni právě z tohoto úhlu pohledu a házeni do jednoho pytle s tzv. sociálně nepřizpůsobivými. </a:t>
            </a:r>
            <a:endParaRPr lang="cs-CZ" sz="36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Sociálně – ekonomický model údajně přestává fungovat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To, že přestává fungovat sociálně – ekonomický model není pravda ani se slovem údajně. Proč? Protože </a:t>
            </a:r>
            <a:r>
              <a:rPr lang="cs-CZ" sz="2500" b="1" dirty="0" smtClean="0">
                <a:solidFill>
                  <a:srgbClr val="FF0000"/>
                </a:solidFill>
              </a:rPr>
              <a:t>sociálně – ekonomický model sociálního státu nikdy nebyl zpracován!</a:t>
            </a:r>
            <a:r>
              <a:rPr lang="cs-CZ" sz="2500" b="1" dirty="0" smtClean="0"/>
              <a:t> </a:t>
            </a:r>
          </a:p>
          <a:p>
            <a:r>
              <a:rPr lang="cs-CZ" sz="2500" dirty="0" smtClean="0"/>
              <a:t>Jak jsem již předeslal, politici nikdy nedostali od  sociologů recept na řešení </a:t>
            </a:r>
            <a:r>
              <a:rPr lang="cs-CZ" sz="2500" dirty="0" smtClean="0">
                <a:solidFill>
                  <a:srgbClr val="0070C0"/>
                </a:solidFill>
              </a:rPr>
              <a:t>skutečných problémů</a:t>
            </a:r>
            <a:r>
              <a:rPr lang="cs-CZ" sz="2500" dirty="0" smtClean="0"/>
              <a:t> sociálního státu. </a:t>
            </a:r>
          </a:p>
          <a:p>
            <a:r>
              <a:rPr lang="cs-CZ" sz="2500" dirty="0" smtClean="0"/>
              <a:t>Ekonomové dodali recept na důchodovou reformu (II. pilíř),  výhradně ve prospěch bank a jejich penzijních fondů. </a:t>
            </a:r>
          </a:p>
          <a:p>
            <a:r>
              <a:rPr lang="cs-CZ" sz="2500" dirty="0" smtClean="0"/>
              <a:t> Existuje zde prázdný prostor ve vědeckém poznání a ten se nazývá </a:t>
            </a:r>
            <a:r>
              <a:rPr lang="cs-CZ" sz="2500" b="1" dirty="0" smtClean="0">
                <a:solidFill>
                  <a:srgbClr val="FF0000"/>
                </a:solidFill>
              </a:rPr>
              <a:t>sociální ekonomie</a:t>
            </a:r>
            <a:r>
              <a:rPr lang="cs-CZ" sz="2500" b="1" dirty="0" smtClean="0"/>
              <a:t>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ekonomie 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Pojem sociální ekonomie </a:t>
            </a:r>
            <a:r>
              <a:rPr lang="cs-CZ" dirty="0" smtClean="0"/>
              <a:t>poprvé použil hrabě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Buat</a:t>
            </a:r>
            <a:r>
              <a:rPr lang="cs-CZ" dirty="0" smtClean="0"/>
              <a:t>-</a:t>
            </a:r>
            <a:r>
              <a:rPr lang="cs-CZ" dirty="0" err="1" smtClean="0"/>
              <a:t>Nançay</a:t>
            </a:r>
            <a:r>
              <a:rPr lang="cs-CZ" dirty="0" smtClean="0"/>
              <a:t> v díle „ </a:t>
            </a:r>
            <a:r>
              <a:rPr lang="cs-CZ" dirty="0" err="1" smtClean="0"/>
              <a:t>Eléments</a:t>
            </a:r>
            <a:r>
              <a:rPr lang="cs-CZ" dirty="0" smtClean="0"/>
              <a:t> de la </a:t>
            </a:r>
            <a:r>
              <a:rPr lang="cs-CZ" dirty="0" err="1" smtClean="0"/>
              <a:t>politique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recherche</a:t>
            </a:r>
            <a:r>
              <a:rPr lang="cs-CZ" dirty="0" smtClean="0"/>
              <a:t> </a:t>
            </a:r>
            <a:r>
              <a:rPr lang="cs-CZ" dirty="0" err="1" smtClean="0"/>
              <a:t>sur</a:t>
            </a:r>
            <a:r>
              <a:rPr lang="cs-CZ" dirty="0" smtClean="0"/>
              <a:t> les </a:t>
            </a:r>
            <a:r>
              <a:rPr lang="cs-CZ" dirty="0" err="1" smtClean="0"/>
              <a:t>vrais</a:t>
            </a:r>
            <a:r>
              <a:rPr lang="cs-CZ" dirty="0" smtClean="0"/>
              <a:t> </a:t>
            </a:r>
            <a:r>
              <a:rPr lang="cs-CZ" dirty="0" err="1" smtClean="0"/>
              <a:t>principes</a:t>
            </a:r>
            <a:r>
              <a:rPr lang="cs-CZ" dirty="0" smtClean="0"/>
              <a:t> de l’</a:t>
            </a:r>
            <a:r>
              <a:rPr lang="cs-CZ" dirty="0" err="1" smtClean="0"/>
              <a:t>économie</a:t>
            </a:r>
            <a:r>
              <a:rPr lang="cs-CZ" dirty="0" smtClean="0"/>
              <a:t> </a:t>
            </a:r>
            <a:r>
              <a:rPr lang="cs-CZ" dirty="0" err="1" smtClean="0"/>
              <a:t>sociale</a:t>
            </a:r>
            <a:r>
              <a:rPr lang="cs-CZ" dirty="0" smtClean="0"/>
              <a:t>“, roku </a:t>
            </a:r>
            <a:r>
              <a:rPr lang="cs-CZ" b="1" dirty="0" smtClean="0">
                <a:solidFill>
                  <a:srgbClr val="FF0000"/>
                </a:solidFill>
              </a:rPr>
              <a:t>1773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rgbClr val="FF0000"/>
                </a:solidFill>
              </a:rPr>
              <a:t>Prvky politiky a výzkumu skutečných principů sociální ekonomiky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Sociální ekonomie jako plnohodnotný ekonomický směr stojí mimo ekonomii a sociologii (</a:t>
            </a:r>
            <a:r>
              <a:rPr lang="cs-CZ" dirty="0" err="1" smtClean="0"/>
              <a:t>Pettman</a:t>
            </a:r>
            <a:r>
              <a:rPr lang="cs-CZ" dirty="0" smtClean="0"/>
              <a:t> 1977). </a:t>
            </a:r>
          </a:p>
          <a:p>
            <a:r>
              <a:rPr lang="cs-CZ" dirty="0" smtClean="0"/>
              <a:t>To, </a:t>
            </a:r>
            <a:r>
              <a:rPr lang="cs-CZ" b="1" dirty="0" smtClean="0">
                <a:solidFill>
                  <a:srgbClr val="FF0000"/>
                </a:solidFill>
              </a:rPr>
              <a:t>co sociální ekonomii odlišuje </a:t>
            </a:r>
            <a:r>
              <a:rPr lang="cs-CZ" dirty="0" smtClean="0"/>
              <a:t>od hlavního proudu ekonomie, je její zájem o otázky, které nejsou jinými ekonomickými směry řešeny pro přílišnou složitost a přesah mimo oblast ekonomie (</a:t>
            </a:r>
            <a:r>
              <a:rPr lang="cs-CZ" dirty="0" err="1" smtClean="0"/>
              <a:t>Stephens</a:t>
            </a:r>
            <a:r>
              <a:rPr lang="cs-CZ" dirty="0" smtClean="0"/>
              <a:t> 1981).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ekonomie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Výsledek veškerých snah o pokrok v sociální ekonomii v posledních 240 let lze shrnout do pouhých dvou vět, cituji: „současnou sociální ekonomii nelze zařadit jako samostatný směr ekonomického myšlení. Nicméně </a:t>
            </a:r>
            <a:r>
              <a:rPr lang="cs-CZ" b="1" dirty="0" smtClean="0">
                <a:solidFill>
                  <a:srgbClr val="FF0000"/>
                </a:solidFill>
              </a:rPr>
              <a:t>sociální ekonomie představuje odlišný přístup k ekonomii</a:t>
            </a:r>
            <a:r>
              <a:rPr lang="cs-CZ" dirty="0" smtClean="0"/>
              <a:t>, ač v současné době nemá vlastní ucelený teoretický systém“ (J. Dušková 2007).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ekonomie III.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Mohu k tomu dodat, že sociální ekonomie čerpá potřebné znalosti ze  čtyř oborů: </a:t>
            </a:r>
            <a:r>
              <a:rPr lang="cs-CZ" b="1" dirty="0" smtClean="0">
                <a:solidFill>
                  <a:srgbClr val="FF0000"/>
                </a:solidFill>
              </a:rPr>
              <a:t>ekonomie, sociologie, demografie a psychologie </a:t>
            </a:r>
            <a:r>
              <a:rPr lang="cs-CZ" dirty="0" smtClean="0"/>
              <a:t>. </a:t>
            </a:r>
          </a:p>
          <a:p>
            <a:r>
              <a:rPr lang="cs-CZ" dirty="0" smtClean="0"/>
              <a:t>A dále, že </a:t>
            </a:r>
            <a:r>
              <a:rPr lang="cs-CZ" b="1" dirty="0" smtClean="0">
                <a:solidFill>
                  <a:srgbClr val="FF0000"/>
                </a:solidFill>
              </a:rPr>
              <a:t>sociální ekonomie musí převzít </a:t>
            </a:r>
            <a:r>
              <a:rPr lang="cs-CZ" dirty="0" smtClean="0"/>
              <a:t>od ekonomie hlavního proudu </a:t>
            </a:r>
            <a:r>
              <a:rPr lang="cs-CZ" b="1" dirty="0" smtClean="0">
                <a:solidFill>
                  <a:srgbClr val="FF0000"/>
                </a:solidFill>
              </a:rPr>
              <a:t>všechny agendy počínaje legislativou zdanění  fyzických osob až po pilíře sociálního státu, důchodový, sociální     a nikoliv na posledním místě také financování zdravotnictví. </a:t>
            </a:r>
          </a:p>
          <a:p>
            <a:r>
              <a:rPr lang="cs-CZ" sz="1900" dirty="0" smtClean="0"/>
              <a:t>Více v časopise RC monitor č. 8/2014, str. 11-13, na adrese: http://res.</a:t>
            </a:r>
            <a:r>
              <a:rPr lang="cs-CZ" sz="1900" dirty="0" err="1" smtClean="0"/>
              <a:t>claritatis.cz</a:t>
            </a:r>
            <a:r>
              <a:rPr lang="cs-CZ" sz="1900" dirty="0" smtClean="0"/>
              <a:t>/</a:t>
            </a:r>
            <a:r>
              <a:rPr lang="cs-CZ" sz="1900" dirty="0" err="1" smtClean="0"/>
              <a:t>download</a:t>
            </a:r>
            <a:r>
              <a:rPr lang="cs-CZ" sz="1900" dirty="0" smtClean="0"/>
              <a:t>/MONITOR-2014-8.pdf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stagnuje sociální ekonomie?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Jako základní příčinu si dovolím označit fakt, že odborníci dosud zkoumali jen subjekty situované na periferii společnosti. Např. práce našeho O. Čepelky se soustřeďuje jen na segment </a:t>
            </a:r>
            <a:r>
              <a:rPr lang="cs-CZ" b="1" dirty="0" smtClean="0">
                <a:solidFill>
                  <a:srgbClr val="FF0000"/>
                </a:solidFill>
              </a:rPr>
              <a:t>sociálně ohrožené skupiny obyvatelstva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V mezinárodním kontextu W. M. </a:t>
            </a:r>
            <a:r>
              <a:rPr lang="cs-CZ" dirty="0" err="1" smtClean="0"/>
              <a:t>Dugger</a:t>
            </a:r>
            <a:r>
              <a:rPr lang="cs-CZ" dirty="0" smtClean="0"/>
              <a:t> definoval působnost sociální ekonomie  jako </a:t>
            </a:r>
            <a:r>
              <a:rPr lang="cs-CZ" b="1" dirty="0" smtClean="0">
                <a:solidFill>
                  <a:srgbClr val="FF0000"/>
                </a:solidFill>
              </a:rPr>
              <a:t>zkoumání znevýhodněných osob.  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600" b="1" dirty="0" smtClean="0">
                <a:solidFill>
                  <a:srgbClr val="FF0000"/>
                </a:solidFill>
              </a:rPr>
              <a:t>Takto pojímané vědecké zkoumání sociálně-ekonomických jevů je živnou půdou myšlenkových pochodů, které vytlačují  ekonomicky aktivní rodiny s dětmi na okraj společnosti.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 překvapivé sdělení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Politici</a:t>
            </a:r>
            <a:r>
              <a:rPr lang="cs-CZ" sz="4000" dirty="0" smtClean="0"/>
              <a:t>, pokud nejsou </a:t>
            </a:r>
            <a:r>
              <a:rPr lang="cs-CZ" sz="4000" dirty="0" smtClean="0">
                <a:solidFill>
                  <a:srgbClr val="00B0F0"/>
                </a:solidFill>
              </a:rPr>
              <a:t>sociology</a:t>
            </a:r>
            <a:r>
              <a:rPr lang="cs-CZ" sz="4000" dirty="0" smtClean="0"/>
              <a:t> či </a:t>
            </a:r>
            <a:r>
              <a:rPr lang="cs-CZ" sz="4000" dirty="0" smtClean="0">
                <a:solidFill>
                  <a:srgbClr val="00B0F0"/>
                </a:solidFill>
              </a:rPr>
              <a:t>ekonomy</a:t>
            </a:r>
            <a:r>
              <a:rPr lang="cs-CZ" sz="4000" dirty="0" smtClean="0"/>
              <a:t>, </a:t>
            </a:r>
            <a:r>
              <a:rPr lang="cs-CZ" sz="4000" b="1" dirty="0" smtClean="0">
                <a:solidFill>
                  <a:srgbClr val="FF0000"/>
                </a:solidFill>
              </a:rPr>
              <a:t>nesou vinu </a:t>
            </a:r>
            <a:r>
              <a:rPr lang="cs-CZ" sz="4000" dirty="0" smtClean="0"/>
              <a:t>na tom, že sociální stát, který nás měl chránit před problémy,  se sám stal zdrojem problémů, </a:t>
            </a:r>
            <a:r>
              <a:rPr lang="cs-CZ" sz="4000" b="1" dirty="0" smtClean="0">
                <a:solidFill>
                  <a:srgbClr val="FF0000"/>
                </a:solidFill>
              </a:rPr>
              <a:t>až jako třetí v pořadí</a:t>
            </a:r>
            <a:r>
              <a:rPr lang="cs-CZ" sz="4000" dirty="0" smtClean="0">
                <a:solidFill>
                  <a:srgbClr val="FF0000"/>
                </a:solidFill>
              </a:rPr>
              <a:t>.</a:t>
            </a:r>
            <a:r>
              <a:rPr lang="cs-CZ" sz="4000" dirty="0" smtClean="0"/>
              <a:t> </a:t>
            </a:r>
          </a:p>
          <a:p>
            <a:r>
              <a:rPr lang="cs-CZ" sz="4000" dirty="0" smtClean="0"/>
              <a:t>Proč? Protože politici nikdy nedostali od sociologů a ekonomů  recept na řešení </a:t>
            </a:r>
            <a:r>
              <a:rPr lang="cs-CZ" sz="4000" dirty="0" smtClean="0">
                <a:solidFill>
                  <a:srgbClr val="0070C0"/>
                </a:solidFill>
              </a:rPr>
              <a:t>skutečných problémů</a:t>
            </a:r>
            <a:r>
              <a:rPr lang="cs-CZ" sz="4000" dirty="0" smtClean="0"/>
              <a:t> sociálního státu.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úhlu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 uvedeného příkladu lze dovodit, že </a:t>
            </a:r>
            <a:r>
              <a:rPr lang="cs-CZ" b="1" dirty="0" smtClean="0">
                <a:solidFill>
                  <a:srgbClr val="FF0000"/>
                </a:solidFill>
              </a:rPr>
              <a:t>cesta k poznání nevede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přes sociálně vyloučené a ohrožené skupiny obyvatelstva. </a:t>
            </a:r>
          </a:p>
          <a:p>
            <a:r>
              <a:rPr lang="cs-CZ" dirty="0" smtClean="0"/>
              <a:t>Jedná se zde dokonce o pohled, který přímo znemožňuje poznání obecných principů a následně skutečných problémů a rizik, kterým aktuálně musí čelit tzv. sociálně vyspělá společnost. </a:t>
            </a:r>
          </a:p>
          <a:p>
            <a:r>
              <a:rPr lang="cs-CZ" dirty="0" smtClean="0"/>
              <a:t>Před selektivním přístupem, konkrétně před jeho praktickými dopady na obecné myšlení, jsem varoval v přednášce „Ekonomika rodin a její makroekonomické dopady“ v r. 2009.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úkol sociální ekonomie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300" b="1" dirty="0" smtClean="0">
                <a:solidFill>
                  <a:srgbClr val="FF0000"/>
                </a:solidFill>
              </a:rPr>
              <a:t>Co je potřeba udělat? </a:t>
            </a:r>
            <a:r>
              <a:rPr lang="cs-CZ" sz="3300" dirty="0" smtClean="0"/>
              <a:t>Nastartovat společenské změny, které budou </a:t>
            </a:r>
            <a:r>
              <a:rPr lang="cs-CZ" sz="3300" b="1" dirty="0" smtClean="0">
                <a:solidFill>
                  <a:srgbClr val="FF0000"/>
                </a:solidFill>
              </a:rPr>
              <a:t>respektovat</a:t>
            </a:r>
            <a:r>
              <a:rPr lang="cs-CZ" sz="3300" dirty="0" smtClean="0"/>
              <a:t> skutečnou mezigenerační solidaritu, tj. investice pracujících rodičů do budoucnosti. </a:t>
            </a:r>
            <a:r>
              <a:rPr lang="cs-CZ" sz="3300" b="1" dirty="0" smtClean="0">
                <a:solidFill>
                  <a:srgbClr val="FF0000"/>
                </a:solidFill>
              </a:rPr>
              <a:t>Investice do výchovy dětí</a:t>
            </a:r>
            <a:r>
              <a:rPr lang="cs-CZ" sz="3300" dirty="0" smtClean="0"/>
              <a:t>.  </a:t>
            </a:r>
          </a:p>
          <a:p>
            <a:r>
              <a:rPr lang="cs-CZ" sz="3300" dirty="0" smtClean="0"/>
              <a:t>Právě </a:t>
            </a:r>
            <a:r>
              <a:rPr lang="cs-CZ" sz="3300" b="1" dirty="0" smtClean="0">
                <a:solidFill>
                  <a:srgbClr val="FF0000"/>
                </a:solidFill>
              </a:rPr>
              <a:t>to je základním</a:t>
            </a:r>
            <a:r>
              <a:rPr lang="cs-CZ" sz="3300" dirty="0" smtClean="0"/>
              <a:t> a neodkladným </a:t>
            </a:r>
            <a:r>
              <a:rPr lang="cs-CZ" sz="3300" b="1" dirty="0" smtClean="0">
                <a:solidFill>
                  <a:srgbClr val="FF0000"/>
                </a:solidFill>
              </a:rPr>
              <a:t>úkolem sociální ekonomie</a:t>
            </a:r>
            <a:r>
              <a:rPr lang="cs-CZ" sz="3300" dirty="0" smtClean="0"/>
              <a:t>. </a:t>
            </a:r>
          </a:p>
          <a:p>
            <a:r>
              <a:rPr lang="cs-CZ" sz="3300" b="1" dirty="0" smtClean="0">
                <a:solidFill>
                  <a:srgbClr val="FF0000"/>
                </a:solidFill>
              </a:rPr>
              <a:t>Ministerstvo financí musí uznat náklady na výchovu dětí v rodině jako daňově odečitatelnou položku</a:t>
            </a:r>
            <a:r>
              <a:rPr lang="cs-CZ" sz="3300" dirty="0" smtClean="0"/>
              <a:t>. Jen v tom případě rodiny pracujících rodičů budou schopny vychovávat děti v rámci vlastní odpovědnosti.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Varování pro Českou republiku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Daňová reforma musí umožnit pracujícím rodičům výchovu dětí v rodině z jejich vlastních příjmů</a:t>
            </a:r>
            <a:r>
              <a:rPr lang="cs-CZ" dirty="0" smtClean="0"/>
              <a:t>, tj. musí umožnit samofinancování rodin.  </a:t>
            </a:r>
          </a:p>
          <a:p>
            <a:r>
              <a:rPr lang="cs-CZ" dirty="0" smtClean="0"/>
              <a:t>Jen taková změna nám zaručí ukončení diskriminace </a:t>
            </a:r>
            <a:r>
              <a:rPr lang="cs-CZ" smtClean="0"/>
              <a:t>rodin ve </a:t>
            </a:r>
            <a:r>
              <a:rPr lang="cs-CZ" dirty="0" smtClean="0"/>
              <a:t>společnosti. 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Rodin s dětmi jako společenské menšiny, protože takových rodin bylo již v roce 2001 jen 46,7 %.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</a:t>
            </a:r>
            <a:r>
              <a:rPr lang="cs-CZ" b="1" dirty="0" smtClean="0"/>
              <a:t>sociologů</a:t>
            </a:r>
            <a:r>
              <a:rPr lang="cs-CZ" dirty="0" smtClean="0"/>
              <a:t> nic nečekejte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300" smtClean="0"/>
              <a:t>Sociologové špatně </a:t>
            </a:r>
            <a:r>
              <a:rPr lang="cs-CZ" sz="3300" dirty="0" smtClean="0"/>
              <a:t>definují sociální kapitál jako četnost kontaktů na sociálních sítích. </a:t>
            </a:r>
          </a:p>
          <a:p>
            <a:r>
              <a:rPr lang="cs-CZ" sz="3300" dirty="0" smtClean="0"/>
              <a:t>Ve skutečnosti jediným autentickým prostředím pro tvorbu sociálního kapitálu je tří generační rodina s ekonomicky aktivními rodiči a na výchově vnoučat se podílejícími prarodiči.</a:t>
            </a:r>
          </a:p>
          <a:p>
            <a:r>
              <a:rPr lang="cs-CZ" sz="3300" b="1" dirty="0" smtClean="0">
                <a:solidFill>
                  <a:srgbClr val="FF0000"/>
                </a:solidFill>
              </a:rPr>
              <a:t>Sociologové</a:t>
            </a:r>
            <a:r>
              <a:rPr lang="cs-CZ" sz="3300" b="1" dirty="0" smtClean="0"/>
              <a:t> </a:t>
            </a:r>
            <a:r>
              <a:rPr lang="cs-CZ" sz="3300" dirty="0" smtClean="0"/>
              <a:t>špatnou definicí sociálního kapitálu </a:t>
            </a:r>
            <a:r>
              <a:rPr lang="cs-CZ" sz="3300" b="1" dirty="0" smtClean="0">
                <a:solidFill>
                  <a:srgbClr val="FF0000"/>
                </a:solidFill>
              </a:rPr>
              <a:t>udělali z dítěte </a:t>
            </a:r>
            <a:r>
              <a:rPr lang="cs-CZ" sz="3300" dirty="0" smtClean="0"/>
              <a:t>místo plnohodnotného sociálního subjektu </a:t>
            </a:r>
            <a:r>
              <a:rPr lang="cs-CZ" sz="3300" b="1" dirty="0" smtClean="0">
                <a:solidFill>
                  <a:srgbClr val="FF0000"/>
                </a:solidFill>
              </a:rPr>
              <a:t>pouhý objekt sociální péče.</a:t>
            </a:r>
          </a:p>
          <a:p>
            <a:r>
              <a:rPr lang="cs-CZ" sz="3300" b="1" dirty="0" smtClean="0">
                <a:solidFill>
                  <a:srgbClr val="FF0000"/>
                </a:solidFill>
              </a:rPr>
              <a:t>Díky tomu existuje mylná představa, že rodinná politika je součástí sociální politiky </a:t>
            </a:r>
            <a:r>
              <a:rPr lang="cs-CZ" sz="3300" b="1" dirty="0" smtClean="0"/>
              <a:t>(</a:t>
            </a:r>
            <a:r>
              <a:rPr lang="cs-CZ" sz="3300" b="1" dirty="0" err="1" smtClean="0"/>
              <a:t>Neese</a:t>
            </a:r>
            <a:r>
              <a:rPr lang="cs-CZ" sz="3300" b="1" dirty="0" smtClean="0"/>
              <a:t> 2013).</a:t>
            </a:r>
          </a:p>
          <a:p>
            <a:r>
              <a:rPr lang="cs-CZ" sz="3300" dirty="0" smtClean="0"/>
              <a:t>Já tvrdím, že </a:t>
            </a:r>
            <a:r>
              <a:rPr lang="cs-CZ" sz="3300" b="1" dirty="0" smtClean="0">
                <a:solidFill>
                  <a:srgbClr val="FF0000"/>
                </a:solidFill>
              </a:rPr>
              <a:t>rodinná politika nesmí být součástí sociální politiky</a:t>
            </a:r>
            <a:r>
              <a:rPr lang="cs-CZ" sz="3300" b="1" dirty="0" smtClean="0"/>
              <a:t>. Vidíme dnes všichni důsledky v oblasti negativního pohledu většiny občanů na pracující rodiče a jejich děti. 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Ekonomové</a:t>
            </a:r>
            <a:r>
              <a:rPr lang="cs-CZ" dirty="0" smtClean="0"/>
              <a:t> nemají dítě ve svém portfoliu 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Ekonomům zcela uniká ekonomická situace rodin pracujících rodičů s dětmi.  </a:t>
            </a:r>
          </a:p>
          <a:p>
            <a:r>
              <a:rPr lang="cs-CZ" dirty="0" smtClean="0"/>
              <a:t>Výsledkem práce ekonomů je současná </a:t>
            </a:r>
            <a:r>
              <a:rPr lang="cs-CZ" b="1" dirty="0" smtClean="0">
                <a:solidFill>
                  <a:srgbClr val="FF0000"/>
                </a:solidFill>
              </a:rPr>
              <a:t>daňová  politika</a:t>
            </a:r>
            <a:r>
              <a:rPr lang="cs-CZ" dirty="0" smtClean="0"/>
              <a:t>, která </a:t>
            </a:r>
            <a:r>
              <a:rPr lang="cs-CZ" b="1" dirty="0" smtClean="0">
                <a:solidFill>
                  <a:srgbClr val="FF0000"/>
                </a:solidFill>
              </a:rPr>
              <a:t>finančně a v důsledku toho i společensky deklasuje rodiny pracujících rodičů s dětmi.   </a:t>
            </a:r>
          </a:p>
          <a:p>
            <a:r>
              <a:rPr lang="cs-CZ" dirty="0" smtClean="0"/>
              <a:t>Jak to stát, konkrétně ministerstvo financí provádí? K objasnění mechanismu nám stačí výplatní páska! </a:t>
            </a:r>
            <a:r>
              <a:rPr lang="cs-CZ" b="1" dirty="0" smtClean="0"/>
              <a:t>V tabulce č.1 </a:t>
            </a:r>
            <a:r>
              <a:rPr lang="cs-CZ" b="1" dirty="0" smtClean="0">
                <a:solidFill>
                  <a:srgbClr val="FF0000"/>
                </a:solidFill>
              </a:rPr>
              <a:t>je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první z důkazů</a:t>
            </a:r>
            <a:r>
              <a:rPr lang="cs-CZ" dirty="0" smtClean="0"/>
              <a:t>: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5" name="Object 1"/>
          <p:cNvGraphicFramePr>
            <a:graphicFrameLocks/>
          </p:cNvGraphicFramePr>
          <p:nvPr/>
        </p:nvGraphicFramePr>
        <p:xfrm>
          <a:off x="250825" y="476250"/>
          <a:ext cx="8770938" cy="5614988"/>
        </p:xfrm>
        <a:graphic>
          <a:graphicData uri="http://schemas.openxmlformats.org/presentationml/2006/ole">
            <p:oleObj spid="_x0000_s1025" name="Snímek" r:id="rId3" imgW="1333634" imgH="999624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1/I.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hrubé mzdě 25 000 Kč a úplných mzdových nákladech 33 500 Kč, je celkový odvod sociálního pojištění (SP) a zdravotního pojištění (ZP) ve výši 11 250 Kč. </a:t>
            </a:r>
            <a:r>
              <a:rPr lang="cs-CZ" b="1" dirty="0" smtClean="0">
                <a:solidFill>
                  <a:srgbClr val="FF0000"/>
                </a:solidFill>
              </a:rPr>
              <a:t>Z částky 11 250 Kč odváděné jako pojištění, je pouhých 1 175 Kč, tj. 10,4 % skutečné pojištění! </a:t>
            </a:r>
            <a:r>
              <a:rPr lang="cs-CZ" dirty="0" smtClean="0"/>
              <a:t>Z toho 500 Kč nemocenské pojištění a dále 675 Kč zdravotní pojištění. </a:t>
            </a:r>
            <a:r>
              <a:rPr lang="cs-CZ" b="1" dirty="0" smtClean="0">
                <a:solidFill>
                  <a:srgbClr val="FF0000"/>
                </a:solidFill>
              </a:rPr>
              <a:t>Zbývající částky SP a ZP ve výši 10 075 Kč jsou ve skutečnosti daně.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tabulce č. 1/II.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Začnu složitější položkou a tou je </a:t>
            </a:r>
            <a:r>
              <a:rPr lang="cs-CZ" b="1" dirty="0" smtClean="0">
                <a:solidFill>
                  <a:srgbClr val="FF0000"/>
                </a:solidFill>
              </a:rPr>
              <a:t>sociální pojištění </a:t>
            </a:r>
            <a:r>
              <a:rPr lang="cs-CZ" dirty="0" smtClean="0"/>
              <a:t>(SP). Zaměstnanec odvede „za sebe“ 6,5 % na </a:t>
            </a:r>
            <a:r>
              <a:rPr lang="cs-CZ" i="1" dirty="0" smtClean="0"/>
              <a:t>důchodové pojištění</a:t>
            </a:r>
            <a:r>
              <a:rPr lang="cs-CZ" dirty="0" smtClean="0"/>
              <a:t> a „za zaměstnavatele“ 25 % jako </a:t>
            </a:r>
            <a:r>
              <a:rPr lang="cs-CZ" i="1" dirty="0" smtClean="0"/>
              <a:t>sociální pojištění</a:t>
            </a:r>
            <a:r>
              <a:rPr lang="cs-CZ" dirty="0" smtClean="0"/>
              <a:t>.  Sociální pojištění „za zaměstnavatele“ obsahuje celkem tři položky: </a:t>
            </a:r>
          </a:p>
          <a:p>
            <a:pPr lvl="0"/>
            <a:r>
              <a:rPr lang="cs-CZ" i="1" dirty="0" smtClean="0"/>
              <a:t>důchodové pojištění</a:t>
            </a:r>
            <a:r>
              <a:rPr lang="cs-CZ" dirty="0" smtClean="0"/>
              <a:t> ve výši 21,5%, </a:t>
            </a:r>
          </a:p>
          <a:p>
            <a:pPr lvl="0"/>
            <a:r>
              <a:rPr lang="cs-CZ" dirty="0" smtClean="0"/>
              <a:t>nemocenské pojištění ve výši 2,3 % (nezaměňovat se zdravotním pojištěním),  </a:t>
            </a:r>
          </a:p>
          <a:p>
            <a:pPr lvl="0"/>
            <a:r>
              <a:rPr lang="cs-CZ" dirty="0" smtClean="0"/>
              <a:t>příspěvek na státní politiku zaměstnanosti ve výši 1,2 %.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 uvedeného výčtu </a:t>
            </a:r>
            <a:r>
              <a:rPr lang="cs-CZ" dirty="0" smtClean="0"/>
              <a:t>složek sociálního pojištění </a:t>
            </a:r>
            <a:r>
              <a:rPr lang="cs-CZ" b="1" dirty="0" smtClean="0">
                <a:solidFill>
                  <a:srgbClr val="FF0000"/>
                </a:solidFill>
              </a:rPr>
              <a:t>je pouze jediná položka, která vykazuje znaky skutečného pojištění. Jedná se o </a:t>
            </a:r>
            <a:r>
              <a:rPr lang="cs-CZ" b="1" i="1" dirty="0" smtClean="0">
                <a:solidFill>
                  <a:srgbClr val="FF0000"/>
                </a:solidFill>
              </a:rPr>
              <a:t>nemocenské pojištění</a:t>
            </a:r>
            <a:r>
              <a:rPr lang="cs-CZ" b="1" dirty="0" smtClean="0">
                <a:solidFill>
                  <a:srgbClr val="FF0000"/>
                </a:solidFill>
              </a:rPr>
              <a:t> ve výši 2,3 %.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1927</Words>
  <Application>Microsoft Office PowerPoint</Application>
  <PresentationFormat>Předvádění na obrazovce (4:3)</PresentationFormat>
  <Paragraphs>329</Paragraphs>
  <Slides>42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4" baseType="lpstr">
      <vt:lpstr>Motiv sady Office</vt:lpstr>
      <vt:lpstr>Snímek</vt:lpstr>
      <vt:lpstr>Sociálně ekonomická hlediska podpory rodin</vt:lpstr>
      <vt:lpstr>Demografové bijí od roku 1994 nepřetržitě na poplach</vt:lpstr>
      <vt:lpstr>Co nám k tomu aktuálně říká Český statistický úřad?</vt:lpstr>
      <vt:lpstr>Jedno překvapivé sdělení </vt:lpstr>
      <vt:lpstr>Od sociologů nic nečekejte </vt:lpstr>
      <vt:lpstr>Ekonomové nemají dítě ve svém portfoliu I. </vt:lpstr>
      <vt:lpstr>Snímek 7</vt:lpstr>
      <vt:lpstr>Komentář k tabulce č. 1/I. část</vt:lpstr>
      <vt:lpstr>Komentář k tabulce č. 1/II. část</vt:lpstr>
      <vt:lpstr>Komentář k tabulce č. 1/III. část</vt:lpstr>
      <vt:lpstr>Komentář k tabulce č. 1/IV. část</vt:lpstr>
      <vt:lpstr>Komentář k tabulce č. 1/V. část</vt:lpstr>
      <vt:lpstr>Komentář k tabulce č. 1/VI. část</vt:lpstr>
      <vt:lpstr>Komentář k tabulce č. 1/VII. část</vt:lpstr>
      <vt:lpstr>Komentář k tabulce č. 1/VIII. část</vt:lpstr>
      <vt:lpstr>Ohrožení rodin příjmovou chudobou </vt:lpstr>
      <vt:lpstr>Ohrožení naší budoucnosti změnou daňových zákonů </vt:lpstr>
      <vt:lpstr> Souhrnný účet za dvacet let nadměrného zdanění rodin s dětmi:  </vt:lpstr>
      <vt:lpstr>Kde je hlavní zádrhel výpočtu daně ze mzdy?</vt:lpstr>
      <vt:lpstr>Tabulka č. 3: Porovnání výše odvodu daní (bez skutečného pojištění) při započtení daňového bonusu a daňového zvýhodnění na děti ve vazbě na tabulku č. 1 (Více v čísle 10/2014 časopisu RC monitor na adrese: http://res.claritatis.cz/?a=7)</vt:lpstr>
      <vt:lpstr>Problém je v nevyhovujícím daňovém  systému </vt:lpstr>
      <vt:lpstr>Ekonomové nemají dítě ve svém portfoliu II.</vt:lpstr>
      <vt:lpstr>V dnešní situaci neexistuje pro žádného inteligentního člověka nic důležitějšího než ekonomie.          Ludwig von Mises</vt:lpstr>
      <vt:lpstr>Vítězství ekonomiky nad morálkou </vt:lpstr>
      <vt:lpstr>Jak dál?  Samofinancování rodin s dětmi!</vt:lpstr>
      <vt:lpstr>Tabulka č. 5: Příjem rodin s jedním dítětem do tří let věku v novém, tj. sociálně-ekonomickém daňovém systému.  Vysvětlivka: *) limitováno výší odvodu daně.  </vt:lpstr>
      <vt:lpstr>Komentář k tabulce č. 5</vt:lpstr>
      <vt:lpstr>Tabulka č. 1b je  propočítána na hrubou mzdu v mediánu = 21 000 Kč.</vt:lpstr>
      <vt:lpstr>Tabulka č. 5b: Příjem rodin s jedním dítětem do tří let věku v novém, tj. sociálně-ekonomickém daňovém systému.  Mzda: Medián.  </vt:lpstr>
      <vt:lpstr>Komentář k tabulce č.5b </vt:lpstr>
      <vt:lpstr>Tabulka č. 1c:  propočítáno na hrubou minimální mzdu = 8 500 Kč.</vt:lpstr>
      <vt:lpstr>Tabulka č. 5c: Příjem rodin s jedním dítětem do tří let věku v novém, tj. sociálně-ekonomickém daňovém systému.  Mzda: Minimální 8500 Kč.   </vt:lpstr>
      <vt:lpstr>Komentář k tabulce č.5c </vt:lpstr>
      <vt:lpstr>Vše mluví pro změnu výpočtu daně!</vt:lpstr>
      <vt:lpstr>Sociálně – ekonomický model údajně přestává fungovat </vt:lpstr>
      <vt:lpstr>Sociální ekonomie I. </vt:lpstr>
      <vt:lpstr>Sociální ekonomie II.</vt:lpstr>
      <vt:lpstr>Sociální ekonomie III. </vt:lpstr>
      <vt:lpstr>Proč stagnuje sociální ekonomie?</vt:lpstr>
      <vt:lpstr>Změna úhlu pohledu</vt:lpstr>
      <vt:lpstr>Hlavní úkol sociální ekonomie  </vt:lpstr>
      <vt:lpstr>Varování pro Českou republiku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ekonomická hlediska podpory rodin</dc:title>
  <dc:creator>Ivo Patta</dc:creator>
  <cp:lastModifiedBy>Ivo Patta</cp:lastModifiedBy>
  <cp:revision>277</cp:revision>
  <dcterms:created xsi:type="dcterms:W3CDTF">2014-04-24T08:10:35Z</dcterms:created>
  <dcterms:modified xsi:type="dcterms:W3CDTF">2014-05-31T08:21:15Z</dcterms:modified>
</cp:coreProperties>
</file>