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3"/>
    <p:sldMasterId id="2147483664" r:id="rId4"/>
    <p:sldMasterId id="2147483661" r:id="rId5"/>
  </p:sldMasterIdLst>
  <p:notesMasterIdLst>
    <p:notesMasterId r:id="rId11"/>
  </p:notesMasterIdLst>
  <p:handoutMasterIdLst>
    <p:handoutMasterId r:id="rId12"/>
  </p:handoutMasterIdLst>
  <p:sldIdLst>
    <p:sldId id="256" r:id="rId6"/>
    <p:sldId id="348" r:id="rId7"/>
    <p:sldId id="289" r:id="rId8"/>
    <p:sldId id="346" r:id="rId9"/>
    <p:sldId id="353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 autoAdjust="0"/>
    <p:restoredTop sz="91243" autoAdjust="0"/>
  </p:normalViewPr>
  <p:slideViewPr>
    <p:cSldViewPr snapToObjects="1" showGuides="1">
      <p:cViewPr>
        <p:scale>
          <a:sx n="100" d="100"/>
          <a:sy n="100" d="100"/>
        </p:scale>
        <p:origin x="-1140" y="150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B4B2-7E19-4D5F-A0F1-5A7DC7A2766F}" type="datetimeFigureOut">
              <a:rPr lang="sv-SE" smtClean="0"/>
              <a:pPr/>
              <a:t>2014-05-29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DCA0B-127A-41EE-9113-B4A45AC4692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874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6C3C6-CA2D-4470-9C84-A55A106BD82F}" type="datetimeFigureOut">
              <a:rPr lang="sv-SE" smtClean="0"/>
              <a:pPr/>
              <a:t>2014-05-29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B42-6670-4E3E-85F1-3369727DFF9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44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33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17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17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174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B42-6670-4E3E-85F1-3369727DFF9D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17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611999" y="2109600"/>
            <a:ext cx="4157991" cy="3697200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2"/>
          </p:nvPr>
        </p:nvSpPr>
        <p:spPr>
          <a:xfrm>
            <a:off x="5004048" y="2206800"/>
            <a:ext cx="4139952" cy="37908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612000" y="1479600"/>
            <a:ext cx="7919996" cy="397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1343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612000" y="2109600"/>
            <a:ext cx="7920000" cy="369566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612000" y="1479600"/>
            <a:ext cx="7920000" cy="397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89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612000" y="2109600"/>
            <a:ext cx="3743976" cy="3697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612000" y="1479600"/>
            <a:ext cx="7920000" cy="397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4775200" y="2109600"/>
            <a:ext cx="3743976" cy="3697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089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612000" y="1479600"/>
            <a:ext cx="6625410" cy="3971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0600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5995989"/>
          </a:xfrm>
        </p:spPr>
        <p:txBody>
          <a:bodyPr rIns="108000" bIns="72000"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5940000" y="853200"/>
            <a:ext cx="3204000" cy="5144400"/>
          </a:xfrm>
          <a:solidFill>
            <a:schemeClr val="tx1">
              <a:alpha val="85000"/>
            </a:schemeClr>
          </a:solidFill>
        </p:spPr>
        <p:txBody>
          <a:bodyPr lIns="180000" tIns="144000" rIns="108000" bIns="36000" numCol="1">
            <a:noAutofit/>
          </a:bodyPr>
          <a:lstStyle>
            <a:lvl1pPr marL="180000" indent="-18000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444500" indent="-179388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715963" indent="-180000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5940000" y="0"/>
            <a:ext cx="3204000" cy="853200"/>
          </a:xfrm>
          <a:solidFill>
            <a:schemeClr val="tx1">
              <a:alpha val="85000"/>
            </a:schemeClr>
          </a:solidFill>
        </p:spPr>
        <p:txBody>
          <a:bodyPr lIns="180000" tIns="180000" rIns="108000" bIns="0" anchor="ctr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172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5995989"/>
          </a:xfrm>
        </p:spPr>
        <p:txBody>
          <a:bodyPr rIns="108000" bIns="72000"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0" y="853200"/>
            <a:ext cx="3204000" cy="5144400"/>
          </a:xfrm>
          <a:solidFill>
            <a:schemeClr val="tx1">
              <a:alpha val="85000"/>
            </a:schemeClr>
          </a:solidFill>
        </p:spPr>
        <p:txBody>
          <a:bodyPr vert="horz" lIns="180000" tIns="144000" rIns="108000" bIns="36000" numCol="1" rtlCol="0">
            <a:noAutofit/>
          </a:bodyPr>
          <a:lstStyle>
            <a:lvl1pPr>
              <a:defRPr lang="sv-SE" sz="1600" smtClean="0">
                <a:solidFill>
                  <a:schemeClr val="bg1"/>
                </a:solidFill>
              </a:defRPr>
            </a:lvl1pPr>
            <a:lvl2pPr>
              <a:defRPr lang="sv-SE" sz="1600" smtClean="0">
                <a:solidFill>
                  <a:schemeClr val="bg1"/>
                </a:solidFill>
              </a:defRPr>
            </a:lvl2pPr>
            <a:lvl3pPr>
              <a:defRPr lang="sv-SE" sz="1600" smtClean="0">
                <a:solidFill>
                  <a:schemeClr val="bg1"/>
                </a:solidFill>
              </a:defRPr>
            </a:lvl3pPr>
          </a:lstStyle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sv-SE" smtClean="0"/>
              <a:t>Klicka här för att ändra format på bakgrundstexten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sv-SE" smtClean="0"/>
              <a:t>Nivå två</a:t>
            </a:r>
          </a:p>
          <a:p>
            <a:pPr lvl="2">
              <a:spcBef>
                <a:spcPts val="100"/>
              </a:spcBef>
              <a:spcAft>
                <a:spcPts val="100"/>
              </a:spcAft>
            </a:pPr>
            <a:r>
              <a:rPr lang="sv-SE" smtClean="0"/>
              <a:t>Nivå tre</a:t>
            </a:r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0" y="0"/>
            <a:ext cx="3204000" cy="853200"/>
          </a:xfrm>
          <a:solidFill>
            <a:schemeClr val="tx1">
              <a:alpha val="85000"/>
            </a:schemeClr>
          </a:solidFill>
        </p:spPr>
        <p:txBody>
          <a:bodyPr lIns="180000" tIns="180000" rIns="108000" bIns="0" anchor="ctr"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6960" y="6097482"/>
            <a:ext cx="4133031" cy="5120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460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637200" y="6174829"/>
            <a:ext cx="4536505" cy="512056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599598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86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97575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0800" y="4010400"/>
            <a:ext cx="8413200" cy="1987200"/>
          </a:xfrm>
          <a:solidFill>
            <a:schemeClr val="tx1">
              <a:alpha val="85000"/>
            </a:schemeClr>
          </a:solidFill>
          <a:ln>
            <a:noFill/>
          </a:ln>
        </p:spPr>
        <p:txBody>
          <a:bodyPr lIns="432000" tIns="46800" rIns="3960000" bIns="10800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717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995988"/>
          </a:xfrm>
        </p:spPr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30250" y="4008537"/>
            <a:ext cx="4321175" cy="1987862"/>
          </a:xfrm>
          <a:solidFill>
            <a:schemeClr val="tx1">
              <a:alpha val="85000"/>
            </a:schemeClr>
          </a:solidFill>
        </p:spPr>
        <p:txBody>
          <a:bodyPr lIns="432000" bIns="10800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/>
          </p:nvPr>
        </p:nvSpPr>
        <p:spPr>
          <a:xfrm>
            <a:off x="5051424" y="4010400"/>
            <a:ext cx="4092576" cy="1987200"/>
          </a:xfrm>
          <a:solidFill>
            <a:schemeClr val="tx1">
              <a:alpha val="85000"/>
            </a:schemeClr>
          </a:solidFill>
        </p:spPr>
        <p:txBody>
          <a:bodyPr lIns="936000" tIns="46800" rIns="180000" bIns="144000" anchor="b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6889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19996" cy="642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611999" y="2109600"/>
            <a:ext cx="7919997" cy="369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8464"/>
            <a:ext cx="9144000" cy="859536"/>
          </a:xfrm>
          <a:prstGeom prst="rect">
            <a:avLst/>
          </a:prstGeom>
        </p:spPr>
      </p:pic>
      <p:pic>
        <p:nvPicPr>
          <p:cNvPr id="8" name="Picture 2" descr="N:\ŠABLONY A LOGA\Loga\logo AF-CP_malé_RG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58231"/>
            <a:ext cx="2376264" cy="6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6" r:id="rId3"/>
    <p:sldLayoutId id="2147483658" r:id="rId4"/>
    <p:sldLayoutId id="2147483660" r:id="rId5"/>
    <p:sldLayoutId id="2147483667" r:id="rId6"/>
    <p:sldLayoutId id="214748365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80000" algn="l" defTabSz="9144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0975" algn="l" defTabSz="9144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20000" cy="642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612000" y="2109600"/>
            <a:ext cx="6875870" cy="34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8464"/>
            <a:ext cx="9144000" cy="859536"/>
          </a:xfrm>
          <a:prstGeom prst="rect">
            <a:avLst/>
          </a:prstGeom>
        </p:spPr>
      </p:pic>
      <p:pic>
        <p:nvPicPr>
          <p:cNvPr id="8" name="Picture 2" descr="N:\ŠABLONY A LOGA\Loga\logo AF-CP_malé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58231"/>
            <a:ext cx="2376264" cy="6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2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8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097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612000" y="770400"/>
            <a:ext cx="7920440" cy="642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612000" y="2109600"/>
            <a:ext cx="6875870" cy="34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8464"/>
            <a:ext cx="9144000" cy="859536"/>
          </a:xfrm>
          <a:prstGeom prst="rect">
            <a:avLst/>
          </a:prstGeom>
        </p:spPr>
      </p:pic>
      <p:pic>
        <p:nvPicPr>
          <p:cNvPr id="7" name="Picture 2" descr="N:\ŠABLONY A LOGA\Loga\logo AF-CP_malé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158231"/>
            <a:ext cx="2376264" cy="6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8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0975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tiff"/><Relationship Id="rId4" Type="http://schemas.microsoft.com/office/2007/relationships/hdphoto" Target="../media/hdphoto1.wdp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 r="10854"/>
          <a:stretch>
            <a:fillRect/>
          </a:stretch>
        </p:blipFill>
        <p:spPr/>
      </p:pic>
      <p:sp>
        <p:nvSpPr>
          <p:cNvPr id="19" name="Rubrik 18"/>
          <p:cNvSpPr>
            <a:spLocks noGrp="1"/>
          </p:cNvSpPr>
          <p:nvPr>
            <p:ph type="title"/>
          </p:nvPr>
        </p:nvSpPr>
        <p:spPr>
          <a:xfrm>
            <a:off x="0" y="5301208"/>
            <a:ext cx="6804248" cy="695191"/>
          </a:xfrm>
        </p:spPr>
        <p:txBody>
          <a:bodyPr/>
          <a:lstStyle/>
          <a:p>
            <a:r>
              <a:rPr lang="cs-CZ" sz="3200" dirty="0" smtClean="0"/>
              <a:t>Zelená energetika v MAS Mezilesí</a:t>
            </a:r>
            <a:endParaRPr lang="cs-CZ" sz="3200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0"/>
          </p:nvPr>
        </p:nvSpPr>
        <p:spPr>
          <a:xfrm>
            <a:off x="6804248" y="5301208"/>
            <a:ext cx="2339752" cy="696392"/>
          </a:xfrm>
        </p:spPr>
        <p:txBody>
          <a:bodyPr/>
          <a:lstStyle/>
          <a:p>
            <a:r>
              <a:rPr lang="cs-CZ" noProof="0" dirty="0" smtClean="0"/>
              <a:t>                       29.5.2014</a:t>
            </a:r>
            <a:endParaRPr lang="en-US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107504" y="6073853"/>
            <a:ext cx="6503070" cy="598541"/>
            <a:chOff x="107504" y="6073853"/>
            <a:chExt cx="6503070" cy="598541"/>
          </a:xfrm>
        </p:grpSpPr>
        <p:pic>
          <p:nvPicPr>
            <p:cNvPr id="12" name="Picture 3" descr="\\AFCZPRAFS2\server_energetika\Projekty\2012\12-1-014 100RES\materialy\logo\komunity pro zelenou energii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6180626"/>
              <a:ext cx="1440160" cy="43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\\AFCZPRAFS2\server_energetika\Projekty\2012\12-1-014 100RES\materialy\logo\RUREN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238626"/>
              <a:ext cx="1430457" cy="37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\\AFCZPRAFS2\server_energetika\Projekty\2012\12-1-014 100RES\materialy\logo\SPOV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6089563"/>
              <a:ext cx="598414" cy="582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961" y="6180626"/>
              <a:ext cx="2025927" cy="421337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146" y="6073853"/>
              <a:ext cx="543625" cy="541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Strategický</a:t>
            </a:r>
            <a:r>
              <a:rPr lang="en-US" sz="2800" dirty="0"/>
              <a:t> </a:t>
            </a:r>
            <a:r>
              <a:rPr lang="en-US" sz="2800" dirty="0" err="1"/>
              <a:t>plán</a:t>
            </a:r>
            <a:r>
              <a:rPr lang="en-US" sz="2800" dirty="0"/>
              <a:t> </a:t>
            </a:r>
            <a:r>
              <a:rPr lang="en-US" sz="2800" dirty="0" smtClean="0"/>
              <a:t>LEADER</a:t>
            </a:r>
            <a:r>
              <a:rPr lang="cs-CZ" sz="2800" dirty="0" smtClean="0"/>
              <a:t> </a:t>
            </a:r>
            <a:r>
              <a:rPr lang="en-US" sz="2800" dirty="0" smtClean="0"/>
              <a:t>2007  </a:t>
            </a:r>
            <a:r>
              <a:rPr lang="en-US" sz="2800" dirty="0"/>
              <a:t>-2013</a:t>
            </a:r>
            <a:br>
              <a:rPr lang="en-US" sz="2800" dirty="0"/>
            </a:br>
            <a:endParaRPr lang="en-US" sz="2800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611996" y="1686970"/>
            <a:ext cx="7920000" cy="397131"/>
          </a:xfrm>
        </p:spPr>
        <p:txBody>
          <a:bodyPr/>
          <a:lstStyle/>
          <a:p>
            <a:r>
              <a:rPr lang="cs-CZ" noProof="0" dirty="0" smtClean="0"/>
              <a:t>- V textu můžeme najít</a:t>
            </a:r>
            <a:endParaRPr lang="en-US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Tx/>
              <a:buChar char="-"/>
            </a:pPr>
            <a:endParaRPr lang="cs-CZ" sz="1600" b="1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en-US" sz="1600" b="1" dirty="0" err="1" smtClean="0">
                <a:solidFill>
                  <a:schemeClr val="accent6"/>
                </a:solidFill>
              </a:rPr>
              <a:t>Pri</a:t>
            </a:r>
            <a:r>
              <a:rPr lang="cs-CZ" sz="1600" b="1" dirty="0" smtClean="0">
                <a:solidFill>
                  <a:schemeClr val="accent6"/>
                </a:solidFill>
              </a:rPr>
              <a:t>o</a:t>
            </a:r>
            <a:r>
              <a:rPr lang="en-US" sz="1600" b="1" dirty="0" smtClean="0">
                <a:solidFill>
                  <a:schemeClr val="accent6"/>
                </a:solidFill>
              </a:rPr>
              <a:t>r</a:t>
            </a:r>
            <a:r>
              <a:rPr lang="cs-CZ" sz="1600" b="1" dirty="0" smtClean="0">
                <a:solidFill>
                  <a:schemeClr val="accent6"/>
                </a:solidFill>
              </a:rPr>
              <a:t>i</a:t>
            </a:r>
            <a:r>
              <a:rPr lang="en-US" sz="1600" b="1" dirty="0" err="1" smtClean="0">
                <a:solidFill>
                  <a:schemeClr val="accent6"/>
                </a:solidFill>
              </a:rPr>
              <a:t>tní</a:t>
            </a:r>
            <a:r>
              <a:rPr lang="en-US" sz="1600" b="1" dirty="0" smtClean="0">
                <a:solidFill>
                  <a:schemeClr val="accent6"/>
                </a:solidFill>
              </a:rPr>
              <a:t> oblast </a:t>
            </a:r>
            <a:r>
              <a:rPr lang="en-US" sz="1600" b="1" dirty="0" err="1" smtClean="0">
                <a:solidFill>
                  <a:schemeClr val="accent6"/>
                </a:solidFill>
              </a:rPr>
              <a:t>rozvoje</a:t>
            </a:r>
            <a:r>
              <a:rPr lang="en-US" sz="1600" b="1" dirty="0" smtClean="0">
                <a:solidFill>
                  <a:schemeClr val="accent6"/>
                </a:solidFill>
              </a:rPr>
              <a:t>: </a:t>
            </a:r>
            <a:r>
              <a:rPr lang="en-US" sz="1600" b="1" dirty="0" err="1" smtClean="0">
                <a:solidFill>
                  <a:schemeClr val="accent6"/>
                </a:solidFill>
              </a:rPr>
              <a:t>Ekologický</a:t>
            </a:r>
            <a:r>
              <a:rPr lang="en-US" sz="1600" b="1" dirty="0" smtClean="0">
                <a:solidFill>
                  <a:schemeClr val="accent6"/>
                </a:solidFill>
              </a:rPr>
              <a:t> region</a:t>
            </a:r>
            <a:endParaRPr lang="cs-CZ" sz="1600" b="1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endParaRPr lang="en-US" sz="1600" b="1" noProof="0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trendy rozvoje v kombinaci tradičního zemědělství a moderních metod využití zemědělských produktů → bioplynová stanice, která dodává elektřinu do sítě a teplem centrálně zásobuje obyvatele obce</a:t>
            </a:r>
          </a:p>
          <a:p>
            <a:pPr>
              <a:buFontTx/>
              <a:buChar char="-"/>
            </a:pPr>
            <a:endParaRPr lang="cs-CZ" sz="1600" b="1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projekt </a:t>
            </a:r>
            <a:r>
              <a:rPr lang="cs-CZ" sz="1600" b="1" dirty="0">
                <a:solidFill>
                  <a:schemeClr val="accent6"/>
                </a:solidFill>
              </a:rPr>
              <a:t>Energeticky soběstačná obec Kněžice - byl uskutečněn za podpory Strukturálních fondů Evropské unie v letech 2005 – 2007 a který založil zájem místní samosprávy, občanů i zdejších podnikatelů o využívání a podporu alternativních zdrojů energie, ekologického zemědělství a další související aktivity koncipované na principu udržitelného rozvoje a podpory ekologie. </a:t>
            </a:r>
            <a:endParaRPr lang="cs-CZ" sz="1600" b="1" dirty="0" smtClean="0">
              <a:solidFill>
                <a:schemeClr val="accent6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07504" y="6073853"/>
            <a:ext cx="6503070" cy="598541"/>
            <a:chOff x="107504" y="6073853"/>
            <a:chExt cx="6503070" cy="598541"/>
          </a:xfrm>
        </p:grpSpPr>
        <p:pic>
          <p:nvPicPr>
            <p:cNvPr id="26" name="Picture 3" descr="\\AFCZPRAFS2\server_energetika\Projekty\2012\12-1-014 100RES\materialy\logo\komunity pro zelenou energii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6180626"/>
              <a:ext cx="1440160" cy="43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\\AFCZPRAFS2\server_energetika\Projekty\2012\12-1-014 100RES\materialy\logo\RURENE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238626"/>
              <a:ext cx="1430457" cy="37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 descr="\\AFCZPRAFS2\server_energetika\Projekty\2012\12-1-014 100RES\materialy\logo\SPOV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6089563"/>
              <a:ext cx="598414" cy="582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961" y="6180626"/>
              <a:ext cx="2025927" cy="421337"/>
            </a:xfrm>
            <a:prstGeom prst="rect">
              <a:avLst/>
            </a:prstGeom>
          </p:spPr>
        </p:pic>
        <p:pic>
          <p:nvPicPr>
            <p:cNvPr id="30" name="Obrázek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146" y="6073853"/>
              <a:ext cx="543625" cy="541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60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effectLst>
            <a:outerShdw dist="50800" dir="5400000" sx="1000" sy="1000" algn="ctr" rotWithShape="0">
              <a:srgbClr val="000000"/>
            </a:outerShdw>
          </a:effectLst>
        </p:spPr>
        <p:txBody>
          <a:bodyPr/>
          <a:lstStyle/>
          <a:p>
            <a:r>
              <a:rPr lang="cs-CZ" sz="2800" noProof="0" dirty="0" smtClean="0"/>
              <a:t>Komunity pro zelenou energii		</a:t>
            </a:r>
            <a:endParaRPr lang="en-US" sz="2800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611996" y="1686970"/>
            <a:ext cx="7920000" cy="397131"/>
          </a:xfrm>
        </p:spPr>
        <p:txBody>
          <a:bodyPr/>
          <a:lstStyle/>
          <a:p>
            <a:r>
              <a:rPr lang="cs-CZ" noProof="0" dirty="0" smtClean="0"/>
              <a:t>Na to navázal</a:t>
            </a:r>
            <a:endParaRPr lang="en-US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cs-CZ" sz="1600" b="1" dirty="0" smtClean="0">
                <a:solidFill>
                  <a:srgbClr val="00B0F0"/>
                </a:solidFill>
              </a:rPr>
              <a:t>Evropský projekt</a:t>
            </a:r>
          </a:p>
          <a:p>
            <a:pPr lvl="1"/>
            <a:r>
              <a:rPr lang="cs-CZ" sz="1600" b="1" dirty="0" smtClean="0">
                <a:solidFill>
                  <a:srgbClr val="00B0F0"/>
                </a:solidFill>
              </a:rPr>
              <a:t>5 obcí MAS Mezilesí</a:t>
            </a:r>
          </a:p>
          <a:p>
            <a:pPr lvl="1"/>
            <a:r>
              <a:rPr lang="cs-CZ" sz="1600" b="1" dirty="0" smtClean="0">
                <a:solidFill>
                  <a:srgbClr val="00B0F0"/>
                </a:solidFill>
              </a:rPr>
              <a:t>Akční plán udržitelné energie</a:t>
            </a:r>
          </a:p>
          <a:p>
            <a:pPr lvl="1"/>
            <a:r>
              <a:rPr lang="cs-CZ" sz="1600" b="1" dirty="0" smtClean="0">
                <a:solidFill>
                  <a:srgbClr val="00B0F0"/>
                </a:solidFill>
              </a:rPr>
              <a:t>Studie proveditelnosti pro plánované akce</a:t>
            </a:r>
          </a:p>
          <a:p>
            <a:pPr lvl="1"/>
            <a:r>
              <a:rPr lang="cs-CZ" sz="1600" b="1" dirty="0" smtClean="0">
                <a:solidFill>
                  <a:srgbClr val="00B0F0"/>
                </a:solidFill>
              </a:rPr>
              <a:t>Poradenství v oblasti energetiky</a:t>
            </a:r>
          </a:p>
          <a:p>
            <a:pPr lvl="1"/>
            <a:r>
              <a:rPr lang="cs-CZ" sz="1600" b="1" dirty="0" smtClean="0">
                <a:solidFill>
                  <a:srgbClr val="00B0F0"/>
                </a:solidFill>
              </a:rPr>
              <a:t>Možnost studijní cesty po inspirativních místech našich rakouských sousedů</a:t>
            </a:r>
          </a:p>
          <a:p>
            <a:pPr lvl="1"/>
            <a:r>
              <a:rPr lang="cs-CZ" sz="1600" b="1" dirty="0" smtClean="0">
                <a:solidFill>
                  <a:srgbClr val="00B0F0"/>
                </a:solidFill>
              </a:rPr>
              <a:t>Účast obce Kněžice v Evropské lize obnovitelných zdrojů energie v r. 2013</a:t>
            </a:r>
          </a:p>
          <a:p>
            <a:pPr lvl="1"/>
            <a:r>
              <a:rPr lang="cs-CZ" sz="1600" b="1" dirty="0" smtClean="0">
                <a:solidFill>
                  <a:srgbClr val="00B0F0"/>
                </a:solidFill>
              </a:rPr>
              <a:t>Ekocentrum </a:t>
            </a:r>
            <a:r>
              <a:rPr lang="cs-CZ" sz="1600" b="1" dirty="0" err="1" smtClean="0">
                <a:solidFill>
                  <a:srgbClr val="00B0F0"/>
                </a:solidFill>
              </a:rPr>
              <a:t>Mlejn</a:t>
            </a:r>
            <a:r>
              <a:rPr lang="cs-CZ" sz="1600" b="1" dirty="0" smtClean="0">
                <a:solidFill>
                  <a:srgbClr val="00B0F0"/>
                </a:solidFill>
              </a:rPr>
              <a:t> – místo kde se všechno děje</a:t>
            </a:r>
          </a:p>
          <a:p>
            <a:pPr lvl="1"/>
            <a:endParaRPr lang="cs-CZ" sz="1600" dirty="0" smtClean="0"/>
          </a:p>
        </p:txBody>
      </p:sp>
      <p:grpSp>
        <p:nvGrpSpPr>
          <p:cNvPr id="11" name="Skupina 10"/>
          <p:cNvGrpSpPr/>
          <p:nvPr/>
        </p:nvGrpSpPr>
        <p:grpSpPr>
          <a:xfrm>
            <a:off x="107504" y="6089563"/>
            <a:ext cx="6503070" cy="674564"/>
            <a:chOff x="107504" y="6089563"/>
            <a:chExt cx="6503070" cy="674564"/>
          </a:xfrm>
        </p:grpSpPr>
        <p:pic>
          <p:nvPicPr>
            <p:cNvPr id="12" name="Picture 2" descr="\\AFCZPRAFS2\server_energetika\Projekty\2012\12-1-014 100RES\materialy\logo\iee_logo_3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309" y="6318781"/>
              <a:ext cx="2035879" cy="30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\\AFCZPRAFS2\server_energetika\Projekty\2012\12-1-014 100RES\materialy\logo\komunity pro zelenou energii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533" y="6238626"/>
              <a:ext cx="1718122" cy="5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\\AFCZPRAFS2\server_energetika\Projekty\2012\12-1-014 100RES\materialy\logo\RUREN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238626"/>
              <a:ext cx="1430457" cy="37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\\AFCZPRAFS2\server_energetika\Projekty\2012\12-1-014 100RES\materialy\logo\SPO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974" y="6089563"/>
              <a:ext cx="692600" cy="67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noProof="0" dirty="0" smtClean="0"/>
              <a:t>Osnova připravované strategie</a:t>
            </a:r>
            <a:endParaRPr lang="en-US" sz="2800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611996" y="1686970"/>
            <a:ext cx="7920000" cy="39713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>
          <a:xfrm>
            <a:off x="612000" y="1340768"/>
            <a:ext cx="7920000" cy="4464496"/>
          </a:xfrm>
        </p:spPr>
        <p:txBody>
          <a:bodyPr numCol="2"/>
          <a:lstStyle/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Obyvatelstvo </a:t>
            </a:r>
            <a:r>
              <a:rPr lang="cs-CZ" sz="1600" b="1" dirty="0">
                <a:solidFill>
                  <a:schemeClr val="accent6"/>
                </a:solidFill>
              </a:rPr>
              <a:t>– vývoj osídlení, věková struktura, vzdělanostní struktura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Technická </a:t>
            </a:r>
            <a:r>
              <a:rPr lang="cs-CZ" sz="1600" b="1" dirty="0">
                <a:solidFill>
                  <a:schemeClr val="accent6"/>
                </a:solidFill>
              </a:rPr>
              <a:t>infrastruktura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Doprava</a:t>
            </a:r>
            <a:endParaRPr lang="cs-CZ" sz="1600" b="1" dirty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Vybavenost </a:t>
            </a:r>
            <a:r>
              <a:rPr lang="cs-CZ" sz="1600" b="1" dirty="0">
                <a:solidFill>
                  <a:schemeClr val="accent6"/>
                </a:solidFill>
              </a:rPr>
              <a:t>obcí a služby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Bydlení</a:t>
            </a:r>
            <a:endParaRPr lang="cs-CZ" sz="1600" b="1" dirty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Životní </a:t>
            </a:r>
            <a:r>
              <a:rPr lang="cs-CZ" sz="1600" b="1" dirty="0">
                <a:solidFill>
                  <a:schemeClr val="accent6"/>
                </a:solidFill>
              </a:rPr>
              <a:t>prostředí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Odpadové </a:t>
            </a:r>
            <a:r>
              <a:rPr lang="cs-CZ" sz="1600" b="1" dirty="0">
                <a:solidFill>
                  <a:schemeClr val="accent6"/>
                </a:solidFill>
              </a:rPr>
              <a:t>hospodářství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Nakládání </a:t>
            </a:r>
            <a:r>
              <a:rPr lang="cs-CZ" sz="1600" b="1" dirty="0">
                <a:solidFill>
                  <a:schemeClr val="accent6"/>
                </a:solidFill>
              </a:rPr>
              <a:t>s odpady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Ochrana </a:t>
            </a:r>
            <a:r>
              <a:rPr lang="cs-CZ" sz="1600" b="1" dirty="0">
                <a:solidFill>
                  <a:schemeClr val="accent6"/>
                </a:solidFill>
              </a:rPr>
              <a:t>ovzduší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Ochrana </a:t>
            </a:r>
            <a:r>
              <a:rPr lang="cs-CZ" sz="1600" b="1" dirty="0">
                <a:solidFill>
                  <a:schemeClr val="accent6"/>
                </a:solidFill>
              </a:rPr>
              <a:t>vod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Čistota </a:t>
            </a:r>
            <a:r>
              <a:rPr lang="cs-CZ" sz="1600" b="1" dirty="0">
                <a:solidFill>
                  <a:schemeClr val="accent6"/>
                </a:solidFill>
              </a:rPr>
              <a:t>pitné vody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Čistota </a:t>
            </a:r>
            <a:r>
              <a:rPr lang="cs-CZ" sz="1600" b="1" dirty="0">
                <a:solidFill>
                  <a:schemeClr val="accent6"/>
                </a:solidFill>
              </a:rPr>
              <a:t>pozemních vod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Čištění </a:t>
            </a:r>
            <a:r>
              <a:rPr lang="cs-CZ" sz="1600" b="1" dirty="0">
                <a:solidFill>
                  <a:schemeClr val="accent6"/>
                </a:solidFill>
              </a:rPr>
              <a:t>vody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Ochrana </a:t>
            </a:r>
            <a:r>
              <a:rPr lang="cs-CZ" sz="1600" b="1" dirty="0">
                <a:solidFill>
                  <a:schemeClr val="accent6"/>
                </a:solidFill>
              </a:rPr>
              <a:t>půdy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Protierozní </a:t>
            </a:r>
            <a:r>
              <a:rPr lang="cs-CZ" sz="1600" b="1" dirty="0">
                <a:solidFill>
                  <a:schemeClr val="accent6"/>
                </a:solidFill>
              </a:rPr>
              <a:t>opatření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-Zadržování </a:t>
            </a:r>
            <a:r>
              <a:rPr lang="cs-CZ" sz="1600" b="1" dirty="0">
                <a:solidFill>
                  <a:schemeClr val="accent6"/>
                </a:solidFill>
              </a:rPr>
              <a:t>vody v krajině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-Zeleň </a:t>
            </a:r>
            <a:r>
              <a:rPr lang="cs-CZ" sz="1600" b="1" dirty="0">
                <a:solidFill>
                  <a:schemeClr val="accent6"/>
                </a:solidFill>
              </a:rPr>
              <a:t>v krajině a </a:t>
            </a:r>
            <a:r>
              <a:rPr lang="cs-CZ" sz="1600" b="1" dirty="0" smtClean="0">
                <a:solidFill>
                  <a:schemeClr val="accent6"/>
                </a:solidFill>
              </a:rPr>
              <a:t>sídlech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Energetika</a:t>
            </a:r>
            <a:endParaRPr lang="cs-CZ" sz="1600" b="1" dirty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Život </a:t>
            </a:r>
            <a:r>
              <a:rPr lang="cs-CZ" sz="1600" b="1" dirty="0">
                <a:solidFill>
                  <a:schemeClr val="accent6"/>
                </a:solidFill>
              </a:rPr>
              <a:t>v obcích – spolky, kulturní a sportovní vybavenost a aktivity, sociální, </a:t>
            </a:r>
            <a:r>
              <a:rPr lang="cs-CZ" sz="1600" b="1" dirty="0" smtClean="0">
                <a:solidFill>
                  <a:schemeClr val="accent6"/>
                </a:solidFill>
              </a:rPr>
              <a:t>zdravotní služby </a:t>
            </a:r>
            <a:r>
              <a:rPr lang="cs-CZ" sz="1600" b="1" dirty="0">
                <a:solidFill>
                  <a:schemeClr val="accent6"/>
                </a:solidFill>
              </a:rPr>
              <a:t>apod.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Podnikání</a:t>
            </a:r>
            <a:r>
              <a:rPr lang="cs-CZ" sz="1600" b="1" dirty="0">
                <a:solidFill>
                  <a:schemeClr val="accent6"/>
                </a:solidFill>
              </a:rPr>
              <a:t>, výroba, zaměstnanost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Vzdělávání</a:t>
            </a:r>
            <a:r>
              <a:rPr lang="cs-CZ" sz="1600" b="1" dirty="0">
                <a:solidFill>
                  <a:schemeClr val="accent6"/>
                </a:solidFill>
              </a:rPr>
              <a:t>, školství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Řízení </a:t>
            </a:r>
            <a:r>
              <a:rPr lang="cs-CZ" sz="1600" b="1" dirty="0">
                <a:solidFill>
                  <a:schemeClr val="accent6"/>
                </a:solidFill>
              </a:rPr>
              <a:t>obcí, informovanost, spolupráce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Bezpečnost</a:t>
            </a:r>
            <a:endParaRPr lang="cs-CZ" sz="1600" b="1" dirty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Turistický </a:t>
            </a:r>
            <a:r>
              <a:rPr lang="cs-CZ" sz="1600" b="1" dirty="0">
                <a:solidFill>
                  <a:schemeClr val="accent6"/>
                </a:solidFill>
              </a:rPr>
              <a:t>ruch</a:t>
            </a:r>
          </a:p>
          <a:p>
            <a:pPr>
              <a:buFontTx/>
              <a:buChar char="-"/>
            </a:pPr>
            <a:r>
              <a:rPr lang="cs-CZ" sz="1600" b="1" dirty="0" smtClean="0">
                <a:solidFill>
                  <a:schemeClr val="accent6"/>
                </a:solidFill>
              </a:rPr>
              <a:t>Ad</a:t>
            </a:r>
            <a:r>
              <a:rPr lang="cs-CZ" sz="1600" b="1" dirty="0">
                <a:solidFill>
                  <a:schemeClr val="accent6"/>
                </a:solidFill>
              </a:rPr>
              <a:t>.</a:t>
            </a:r>
          </a:p>
          <a:p>
            <a:pPr>
              <a:buFontTx/>
              <a:buChar char="-"/>
            </a:pPr>
            <a:endParaRPr lang="cs-CZ" sz="1600" b="1" noProof="0" dirty="0" smtClean="0">
              <a:solidFill>
                <a:schemeClr val="accent6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107504" y="6089563"/>
            <a:ext cx="6503070" cy="674564"/>
            <a:chOff x="107504" y="6089563"/>
            <a:chExt cx="6503070" cy="674564"/>
          </a:xfrm>
        </p:grpSpPr>
        <p:pic>
          <p:nvPicPr>
            <p:cNvPr id="12" name="Picture 2" descr="\\AFCZPRAFS2\server_energetika\Projekty\2012\12-1-014 100RES\materialy\logo\iee_logo_3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309" y="6318781"/>
              <a:ext cx="2035879" cy="30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\\AFCZPRAFS2\server_energetika\Projekty\2012\12-1-014 100RES\materialy\logo\komunity pro zelenou energii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533" y="6238626"/>
              <a:ext cx="1718122" cy="5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\\AFCZPRAFS2\server_energetika\Projekty\2012\12-1-014 100RES\materialy\logo\RUREN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238626"/>
              <a:ext cx="1430457" cy="37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\\AFCZPRAFS2\server_energetika\Projekty\2012\12-1-014 100RES\materialy\logo\SPO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974" y="6089563"/>
              <a:ext cx="692600" cy="67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22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noProof="0" dirty="0" smtClean="0"/>
              <a:t>Děkuji za pozornost</a:t>
            </a:r>
            <a:endParaRPr lang="en-US" sz="2800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611996" y="1686970"/>
            <a:ext cx="7920000" cy="39713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 smtClean="0"/>
              <a:t>Mgr. Paulína </a:t>
            </a:r>
            <a:r>
              <a:rPr lang="cs-CZ" sz="1600" dirty="0" err="1" smtClean="0"/>
              <a:t>Pidaná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AF-CITYPLAN  s. r. o.</a:t>
            </a:r>
          </a:p>
          <a:p>
            <a:pPr marL="0" indent="0">
              <a:buNone/>
            </a:pPr>
            <a:r>
              <a:rPr lang="cs-CZ" sz="1600" dirty="0" smtClean="0"/>
              <a:t>paulina.pidana@afconsult.com</a:t>
            </a:r>
          </a:p>
          <a:p>
            <a:pPr marL="0" indent="0">
              <a:buNone/>
            </a:pPr>
            <a:r>
              <a:rPr lang="cs-CZ" sz="1600" dirty="0" smtClean="0"/>
              <a:t>T: +420 277 00 55 09</a:t>
            </a:r>
          </a:p>
          <a:p>
            <a:pPr marL="0" indent="0">
              <a:buNone/>
            </a:pPr>
            <a:r>
              <a:rPr lang="cs-CZ" sz="1600" dirty="0" smtClean="0"/>
              <a:t>www.af-cityplan.cz</a:t>
            </a:r>
          </a:p>
          <a:p>
            <a:pPr>
              <a:buFontTx/>
              <a:buChar char="-"/>
            </a:pPr>
            <a:endParaRPr lang="cs-CZ" sz="1600" noProof="0" dirty="0" smtClean="0"/>
          </a:p>
        </p:txBody>
      </p:sp>
      <p:grpSp>
        <p:nvGrpSpPr>
          <p:cNvPr id="11" name="Skupina 10"/>
          <p:cNvGrpSpPr/>
          <p:nvPr/>
        </p:nvGrpSpPr>
        <p:grpSpPr>
          <a:xfrm>
            <a:off x="107504" y="6089563"/>
            <a:ext cx="6503070" cy="674564"/>
            <a:chOff x="107504" y="6089563"/>
            <a:chExt cx="6503070" cy="674564"/>
          </a:xfrm>
        </p:grpSpPr>
        <p:pic>
          <p:nvPicPr>
            <p:cNvPr id="12" name="Picture 2" descr="\\AFCZPRAFS2\server_energetika\Projekty\2012\12-1-014 100RES\materialy\logo\iee_logo_3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309" y="6318781"/>
              <a:ext cx="2035879" cy="305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\\AFCZPRAFS2\server_energetika\Projekty\2012\12-1-014 100RES\materialy\logo\komunity pro zelenou energii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533" y="6238626"/>
              <a:ext cx="1718122" cy="5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\\AFCZPRAFS2\server_energetika\Projekty\2012\12-1-014 100RES\materialy\logo\RUREN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238626"/>
              <a:ext cx="1430457" cy="376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\\AFCZPRAFS2\server_energetika\Projekty\2012\12-1-014 100RES\materialy\logo\SPOV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974" y="6089563"/>
              <a:ext cx="692600" cy="67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3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1214-Solberg-AF_PPT-template 2012-Final">
  <a:themeElements>
    <a:clrScheme name="Å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AF00"/>
      </a:accent1>
      <a:accent2>
        <a:srgbClr val="20B3B8"/>
      </a:accent2>
      <a:accent3>
        <a:srgbClr val="FFCC00"/>
      </a:accent3>
      <a:accent4>
        <a:srgbClr val="6D6E71"/>
      </a:accent4>
      <a:accent5>
        <a:srgbClr val="000000"/>
      </a:accent5>
      <a:accent6>
        <a:srgbClr val="F45813"/>
      </a:accent6>
      <a:hlink>
        <a:srgbClr val="0000FF"/>
      </a:hlink>
      <a:folHlink>
        <a:srgbClr val="800080"/>
      </a:folHlink>
    </a:clrScheme>
    <a:fontScheme name="Å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F Consult template 2012 ">
  <a:themeElements>
    <a:clrScheme name="Å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AF00"/>
      </a:accent1>
      <a:accent2>
        <a:srgbClr val="20B3B8"/>
      </a:accent2>
      <a:accent3>
        <a:srgbClr val="FFCC00"/>
      </a:accent3>
      <a:accent4>
        <a:srgbClr val="6D6E71"/>
      </a:accent4>
      <a:accent5>
        <a:srgbClr val="000000"/>
      </a:accent5>
      <a:accent6>
        <a:srgbClr val="F45813"/>
      </a:accent6>
      <a:hlink>
        <a:srgbClr val="0000FF"/>
      </a:hlink>
      <a:folHlink>
        <a:srgbClr val="800080"/>
      </a:folHlink>
    </a:clrScheme>
    <a:fontScheme name="Å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F Consult template 2012  ">
  <a:themeElements>
    <a:clrScheme name="Å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AF00"/>
      </a:accent1>
      <a:accent2>
        <a:srgbClr val="20B3B8"/>
      </a:accent2>
      <a:accent3>
        <a:srgbClr val="FFCC00"/>
      </a:accent3>
      <a:accent4>
        <a:srgbClr val="6D6E71"/>
      </a:accent4>
      <a:accent5>
        <a:srgbClr val="000000"/>
      </a:accent5>
      <a:accent6>
        <a:srgbClr val="F45813"/>
      </a:accent6>
      <a:hlink>
        <a:srgbClr val="0000FF"/>
      </a:hlink>
      <a:folHlink>
        <a:srgbClr val="800080"/>
      </a:folHlink>
    </a:clrScheme>
    <a:fontScheme name="Å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 document" ma:contentTypeID="0x010100DA53C353D32B2D42B0AE2EF55A68ED8D1200D5D9DBBC16F9D845B59F9DF8B75C4877" ma:contentTypeVersion="" ma:contentTypeDescription="" ma:contentTypeScope="" ma:versionID="7c7243fa22cb4f3fcaebd98640c1d2de">
  <xsd:schema xmlns:xsd="http://www.w3.org/2001/XMLSchema" xmlns:xs="http://www.w3.org/2001/XMLSchema" xmlns:p="http://schemas.microsoft.com/office/2006/metadata/properties" xmlns:ns2="e6ec678c-9e7a-45b6-879d-42b5de9d141d" targetNamespace="http://schemas.microsoft.com/office/2006/metadata/properties" ma:root="true" ma:fieldsID="4ec88a5b5d42d7d3ebfb104f230765c7" ns2:_="">
    <xsd:import namespace="e6ec678c-9e7a-45b6-879d-42b5de9d141d"/>
    <xsd:element name="properties">
      <xsd:complexType>
        <xsd:sequence>
          <xsd:element name="documentManagement">
            <xsd:complexType>
              <xsd:all>
                <xsd:element ref="ns2:PublishToArchive" minOccurs="0"/>
                <xsd:element ref="ns2:DocPublish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c678c-9e7a-45b6-879d-42b5de9d141d" elementFormDefault="qualified">
    <xsd:import namespace="http://schemas.microsoft.com/office/2006/documentManagement/types"/>
    <xsd:import namespace="http://schemas.microsoft.com/office/infopath/2007/PartnerControls"/>
    <xsd:element name="PublishToArchive" ma:index="1" nillable="true" ma:displayName="Publish" ma:default="0" ma:internalName="PublishToArchive">
      <xsd:simpleType>
        <xsd:restriction base="dms:Boolean"/>
      </xsd:simpleType>
    </xsd:element>
    <xsd:element name="DocPublishedDate" ma:index="2" nillable="true" ma:displayName="Published Date" ma:internalName="DocPublished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ToArchive xmlns="e6ec678c-9e7a-45b6-879d-42b5de9d141d">true</PublishToArchive>
  </documentManagement>
</p:properties>
</file>

<file path=customXml/itemProps1.xml><?xml version="1.0" encoding="utf-8"?>
<ds:datastoreItem xmlns:ds="http://schemas.openxmlformats.org/officeDocument/2006/customXml" ds:itemID="{E4C8D77D-A3D3-4FAC-A80E-39D7D57BC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ec678c-9e7a-45b6-879d-42b5de9d14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D1C259-B83F-45C8-841E-38D32F8A24F0}">
  <ds:schemaRefs>
    <ds:schemaRef ds:uri="http://schemas.microsoft.com/office/2006/metadata/properties"/>
    <ds:schemaRef ds:uri="e6ec678c-9e7a-45b6-879d-42b5de9d141d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121214-Solberg-AF_PPT-template 2012-Final.potx</Template>
  <TotalTime>5135</TotalTime>
  <Words>210</Words>
  <Application>Microsoft Office PowerPoint</Application>
  <PresentationFormat>Předvádění na obrazovce (4:3)</PresentationFormat>
  <Paragraphs>57</Paragraphs>
  <Slides>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121214-Solberg-AF_PPT-template 2012-Final</vt:lpstr>
      <vt:lpstr>AF Consult template 2012 </vt:lpstr>
      <vt:lpstr>AF Consult template 2012  </vt:lpstr>
      <vt:lpstr>Zelená energetika v MAS Mezilesí</vt:lpstr>
      <vt:lpstr>Strategický plán LEADER 2007  -2013 </vt:lpstr>
      <vt:lpstr>Komunity pro zelenou energii  </vt:lpstr>
      <vt:lpstr>Osnova připravované strategie</vt:lpstr>
      <vt:lpstr>Děkuji za pozornost</vt:lpstr>
    </vt:vector>
  </TitlesOfParts>
  <Company>ÅF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ÅF Powerpoint template</dc:title>
  <dc:creator>Bäckbro Karolina</dc:creator>
  <cp:lastModifiedBy>user</cp:lastModifiedBy>
  <cp:revision>69</cp:revision>
  <cp:lastPrinted>2012-10-11T15:06:29Z</cp:lastPrinted>
  <dcterms:created xsi:type="dcterms:W3CDTF">2012-12-14T12:18:26Z</dcterms:created>
  <dcterms:modified xsi:type="dcterms:W3CDTF">2014-05-29T06:28:10Z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0x010100DA53C353D32B2D42B0AE2EF55A68ED8D1200D5D9DBBC16F9D845B59F9DF8B75C4877</vt:lpwstr>
  </property>
</Properties>
</file>