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3"/>
    <p:sldMasterId id="2147483664" r:id="rId4"/>
    <p:sldMasterId id="2147483661" r:id="rId5"/>
  </p:sldMasterIdLst>
  <p:notesMasterIdLst>
    <p:notesMasterId r:id="rId11"/>
  </p:notesMasterIdLst>
  <p:handoutMasterIdLst>
    <p:handoutMasterId r:id="rId12"/>
  </p:handoutMasterIdLst>
  <p:sldIdLst>
    <p:sldId id="256" r:id="rId6"/>
    <p:sldId id="348" r:id="rId7"/>
    <p:sldId id="289" r:id="rId8"/>
    <p:sldId id="346" r:id="rId9"/>
    <p:sldId id="353" r:id="rId10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7DF18680-E054-41AD-8BC1-D1AEF772440D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llanmörkt format 4 - Dekorfär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Mellanmörkt format 2 - Dekorfär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75" autoAdjust="0"/>
    <p:restoredTop sz="91243" autoAdjust="0"/>
  </p:normalViewPr>
  <p:slideViewPr>
    <p:cSldViewPr snapToObjects="1" showGuides="1">
      <p:cViewPr>
        <p:scale>
          <a:sx n="100" d="100"/>
          <a:sy n="100" d="100"/>
        </p:scale>
        <p:origin x="-1140" y="150"/>
      </p:cViewPr>
      <p:guideLst>
        <p:guide orient="horz" pos="211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2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3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CBB4B2-7E19-4D5F-A0F1-5A7DC7A2766F}" type="datetimeFigureOut">
              <a:rPr lang="sv-SE" smtClean="0"/>
              <a:pPr/>
              <a:t>2014-05-29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ADCA0B-127A-41EE-9113-B4A45AC4692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78749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D6C3C6-CA2D-4470-9C84-A55A106BD82F}" type="datetimeFigureOut">
              <a:rPr lang="sv-SE" smtClean="0"/>
              <a:pPr/>
              <a:t>2014-05-29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3A5B42-6670-4E3E-85F1-3369727DFF9D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6448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i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A5B42-6670-4E3E-85F1-3369727DFF9D}" type="slidenum">
              <a:rPr lang="sv-SE" smtClean="0"/>
              <a:pPr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6334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A5B42-6670-4E3E-85F1-3369727DFF9D}" type="slidenum">
              <a:rPr lang="sv-SE" smtClean="0"/>
              <a:pPr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2174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A5B42-6670-4E3E-85F1-3369727DFF9D}" type="slidenum">
              <a:rPr lang="sv-SE" smtClean="0"/>
              <a:pPr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2174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A5B42-6670-4E3E-85F1-3369727DFF9D}" type="slidenum">
              <a:rPr lang="sv-SE" smtClean="0"/>
              <a:pPr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21745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A5B42-6670-4E3E-85F1-3369727DFF9D}" type="slidenum">
              <a:rPr lang="sv-SE" smtClean="0"/>
              <a:pPr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2174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/>
          <p:cNvSpPr>
            <a:spLocks noGrp="1"/>
          </p:cNvSpPr>
          <p:nvPr>
            <p:ph type="body" sz="quarter" idx="10"/>
          </p:nvPr>
        </p:nvSpPr>
        <p:spPr>
          <a:xfrm>
            <a:off x="611999" y="2109600"/>
            <a:ext cx="4157991" cy="3697200"/>
          </a:xfrm>
        </p:spPr>
        <p:txBody>
          <a:bodyPr>
            <a:no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</p:txBody>
      </p:sp>
      <p:sp>
        <p:nvSpPr>
          <p:cNvPr id="5" name="Platshållare för bild 4"/>
          <p:cNvSpPr>
            <a:spLocks noGrp="1"/>
          </p:cNvSpPr>
          <p:nvPr>
            <p:ph type="pic" sz="quarter" idx="12"/>
          </p:nvPr>
        </p:nvSpPr>
        <p:spPr>
          <a:xfrm>
            <a:off x="5004048" y="2206800"/>
            <a:ext cx="4139952" cy="379080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7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612000" y="1479600"/>
            <a:ext cx="7919996" cy="3971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20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6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636960" y="6097482"/>
            <a:ext cx="4133031" cy="512056"/>
          </a:xfrm>
        </p:spPr>
        <p:txBody>
          <a:bodyPr>
            <a:noAutofit/>
          </a:bodyPr>
          <a:lstStyle>
            <a:lvl1pPr marL="0" indent="0">
              <a:buNone/>
              <a:defRPr sz="1200">
                <a:latin typeface="+mn-lt"/>
              </a:defRPr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213436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4"/>
          <p:cNvSpPr>
            <a:spLocks noGrp="1"/>
          </p:cNvSpPr>
          <p:nvPr>
            <p:ph sz="quarter" idx="12"/>
          </p:nvPr>
        </p:nvSpPr>
        <p:spPr>
          <a:xfrm>
            <a:off x="612000" y="2109600"/>
            <a:ext cx="7920000" cy="3695664"/>
          </a:xfrm>
        </p:spPr>
        <p:txBody>
          <a:bodyPr/>
          <a:lstStyle>
            <a:lvl5pPr marL="1828800" indent="0">
              <a:buNone/>
              <a:defRPr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636960" y="6097482"/>
            <a:ext cx="4133031" cy="512056"/>
          </a:xfrm>
        </p:spPr>
        <p:txBody>
          <a:bodyPr>
            <a:noAutofit/>
          </a:bodyPr>
          <a:lstStyle>
            <a:lvl1pPr marL="0" indent="0">
              <a:buNone/>
              <a:defRPr sz="1200">
                <a:latin typeface="+mn-lt"/>
              </a:defRPr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7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612000" y="1479600"/>
            <a:ext cx="7920000" cy="3971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20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3891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innehåll 6"/>
          <p:cNvSpPr>
            <a:spLocks noGrp="1"/>
          </p:cNvSpPr>
          <p:nvPr>
            <p:ph sz="quarter" idx="13"/>
          </p:nvPr>
        </p:nvSpPr>
        <p:spPr>
          <a:xfrm>
            <a:off x="612000" y="2109600"/>
            <a:ext cx="3743976" cy="36972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</p:txBody>
      </p:sp>
      <p:sp>
        <p:nvSpPr>
          <p:cNvPr id="9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612000" y="1479600"/>
            <a:ext cx="7920000" cy="3971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20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10" name="Platshållare för innehåll 6"/>
          <p:cNvSpPr>
            <a:spLocks noGrp="1"/>
          </p:cNvSpPr>
          <p:nvPr>
            <p:ph sz="quarter" idx="14"/>
          </p:nvPr>
        </p:nvSpPr>
        <p:spPr>
          <a:xfrm>
            <a:off x="4775200" y="2109600"/>
            <a:ext cx="3743976" cy="36972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</p:txBody>
      </p:sp>
      <p:sp>
        <p:nvSpPr>
          <p:cNvPr id="6" name="Platshållare för text 3"/>
          <p:cNvSpPr>
            <a:spLocks noGrp="1"/>
          </p:cNvSpPr>
          <p:nvPr>
            <p:ph type="body" sz="quarter" idx="15"/>
          </p:nvPr>
        </p:nvSpPr>
        <p:spPr>
          <a:xfrm>
            <a:off x="636960" y="6097482"/>
            <a:ext cx="4133031" cy="512056"/>
          </a:xfrm>
        </p:spPr>
        <p:txBody>
          <a:bodyPr>
            <a:noAutofit/>
          </a:bodyPr>
          <a:lstStyle>
            <a:lvl1pPr marL="0" indent="0">
              <a:buNone/>
              <a:defRPr sz="1200">
                <a:latin typeface="+mn-lt"/>
              </a:defRPr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700898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612000" y="1479600"/>
            <a:ext cx="6625410" cy="3971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20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5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636960" y="6097482"/>
            <a:ext cx="4133031" cy="512056"/>
          </a:xfrm>
        </p:spPr>
        <p:txBody>
          <a:bodyPr>
            <a:noAutofit/>
          </a:bodyPr>
          <a:lstStyle>
            <a:lvl1pPr marL="0" indent="0">
              <a:buNone/>
              <a:defRPr sz="1200">
                <a:latin typeface="+mn-lt"/>
              </a:defRPr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80600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9144000" cy="5995989"/>
          </a:xfrm>
        </p:spPr>
        <p:txBody>
          <a:bodyPr rIns="108000" bIns="72000"/>
          <a:lstStyle/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7"/>
          </p:nvPr>
        </p:nvSpPr>
        <p:spPr>
          <a:xfrm>
            <a:off x="5940000" y="853200"/>
            <a:ext cx="3204000" cy="5144400"/>
          </a:xfrm>
          <a:solidFill>
            <a:schemeClr val="tx1">
              <a:alpha val="85000"/>
            </a:schemeClr>
          </a:solidFill>
        </p:spPr>
        <p:txBody>
          <a:bodyPr lIns="180000" tIns="144000" rIns="108000" bIns="36000" numCol="1">
            <a:noAutofit/>
          </a:bodyPr>
          <a:lstStyle>
            <a:lvl1pPr marL="180000" indent="-180000">
              <a:spcBef>
                <a:spcPts val="100"/>
              </a:spcBef>
              <a:spcAft>
                <a:spcPts val="100"/>
              </a:spcAft>
              <a:buFont typeface="Wingdings" pitchFamily="2" charset="2"/>
              <a:buChar char="§"/>
              <a:defRPr sz="1600">
                <a:solidFill>
                  <a:schemeClr val="bg1"/>
                </a:solidFill>
              </a:defRPr>
            </a:lvl1pPr>
            <a:lvl2pPr marL="444500" indent="-179388">
              <a:spcBef>
                <a:spcPts val="100"/>
              </a:spcBef>
              <a:spcAft>
                <a:spcPts val="100"/>
              </a:spcAft>
              <a:buFont typeface="Wingdings" pitchFamily="2" charset="2"/>
              <a:buChar char="§"/>
              <a:defRPr sz="1600">
                <a:solidFill>
                  <a:schemeClr val="bg1"/>
                </a:solidFill>
              </a:defRPr>
            </a:lvl2pPr>
            <a:lvl3pPr marL="715963" indent="-180000">
              <a:spcBef>
                <a:spcPts val="100"/>
              </a:spcBef>
              <a:spcAft>
                <a:spcPts val="100"/>
              </a:spcAft>
              <a:buFont typeface="Wingdings" pitchFamily="2" charset="2"/>
              <a:buChar char="§"/>
              <a:defRPr sz="160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  <p:sp>
        <p:nvSpPr>
          <p:cNvPr id="12" name="Rubrik 11"/>
          <p:cNvSpPr>
            <a:spLocks noGrp="1"/>
          </p:cNvSpPr>
          <p:nvPr>
            <p:ph type="title"/>
          </p:nvPr>
        </p:nvSpPr>
        <p:spPr>
          <a:xfrm>
            <a:off x="5940000" y="0"/>
            <a:ext cx="3204000" cy="853200"/>
          </a:xfrm>
          <a:solidFill>
            <a:schemeClr val="tx1">
              <a:alpha val="85000"/>
            </a:schemeClr>
          </a:solidFill>
        </p:spPr>
        <p:txBody>
          <a:bodyPr lIns="180000" tIns="180000" rIns="108000" bIns="0" anchor="ctr"/>
          <a:lstStyle>
            <a:lvl1pPr>
              <a:defRPr sz="2200">
                <a:solidFill>
                  <a:schemeClr val="accent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5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636960" y="6097482"/>
            <a:ext cx="4133031" cy="512056"/>
          </a:xfrm>
        </p:spPr>
        <p:txBody>
          <a:bodyPr>
            <a:noAutofit/>
          </a:bodyPr>
          <a:lstStyle>
            <a:lvl1pPr marL="0" indent="0">
              <a:buNone/>
              <a:defRPr sz="1200">
                <a:latin typeface="+mn-lt"/>
              </a:defRPr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571721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9144000" cy="5995989"/>
          </a:xfrm>
        </p:spPr>
        <p:txBody>
          <a:bodyPr rIns="108000" bIns="72000"/>
          <a:lstStyle/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7"/>
          </p:nvPr>
        </p:nvSpPr>
        <p:spPr>
          <a:xfrm>
            <a:off x="0" y="853200"/>
            <a:ext cx="3204000" cy="5144400"/>
          </a:xfrm>
          <a:solidFill>
            <a:schemeClr val="tx1">
              <a:alpha val="85000"/>
            </a:schemeClr>
          </a:solidFill>
        </p:spPr>
        <p:txBody>
          <a:bodyPr vert="horz" lIns="180000" tIns="144000" rIns="108000" bIns="36000" numCol="1" rtlCol="0">
            <a:noAutofit/>
          </a:bodyPr>
          <a:lstStyle>
            <a:lvl1pPr>
              <a:defRPr lang="sv-SE" sz="1600" smtClean="0">
                <a:solidFill>
                  <a:schemeClr val="bg1"/>
                </a:solidFill>
              </a:defRPr>
            </a:lvl1pPr>
            <a:lvl2pPr>
              <a:defRPr lang="sv-SE" sz="1600" smtClean="0">
                <a:solidFill>
                  <a:schemeClr val="bg1"/>
                </a:solidFill>
              </a:defRPr>
            </a:lvl2pPr>
            <a:lvl3pPr>
              <a:defRPr lang="sv-SE" sz="1600" smtClean="0">
                <a:solidFill>
                  <a:schemeClr val="bg1"/>
                </a:solidFill>
              </a:defRPr>
            </a:lvl3pPr>
          </a:lstStyle>
          <a:p>
            <a:pPr lvl="0">
              <a:spcBef>
                <a:spcPts val="100"/>
              </a:spcBef>
              <a:spcAft>
                <a:spcPts val="100"/>
              </a:spcAft>
            </a:pPr>
            <a:r>
              <a:rPr lang="sv-SE" smtClean="0"/>
              <a:t>Klicka här för att ändra format på bakgrundstexten</a:t>
            </a:r>
          </a:p>
          <a:p>
            <a:pPr lvl="1">
              <a:spcBef>
                <a:spcPts val="100"/>
              </a:spcBef>
              <a:spcAft>
                <a:spcPts val="100"/>
              </a:spcAft>
            </a:pPr>
            <a:r>
              <a:rPr lang="sv-SE" smtClean="0"/>
              <a:t>Nivå två</a:t>
            </a:r>
          </a:p>
          <a:p>
            <a:pPr lvl="2">
              <a:spcBef>
                <a:spcPts val="100"/>
              </a:spcBef>
              <a:spcAft>
                <a:spcPts val="100"/>
              </a:spcAft>
            </a:pPr>
            <a:r>
              <a:rPr lang="sv-SE" smtClean="0"/>
              <a:t>Nivå tre</a:t>
            </a:r>
          </a:p>
        </p:txBody>
      </p:sp>
      <p:sp>
        <p:nvSpPr>
          <p:cNvPr id="12" name="Rubrik 11"/>
          <p:cNvSpPr>
            <a:spLocks noGrp="1"/>
          </p:cNvSpPr>
          <p:nvPr>
            <p:ph type="title"/>
          </p:nvPr>
        </p:nvSpPr>
        <p:spPr>
          <a:xfrm>
            <a:off x="0" y="0"/>
            <a:ext cx="3204000" cy="853200"/>
          </a:xfrm>
          <a:solidFill>
            <a:schemeClr val="tx1">
              <a:alpha val="85000"/>
            </a:schemeClr>
          </a:solidFill>
        </p:spPr>
        <p:txBody>
          <a:bodyPr lIns="180000" tIns="180000" rIns="108000" bIns="0" anchor="ctr"/>
          <a:lstStyle>
            <a:lvl1pPr>
              <a:defRPr sz="2200">
                <a:solidFill>
                  <a:schemeClr val="accent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5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636960" y="6097482"/>
            <a:ext cx="4133031" cy="512056"/>
          </a:xfrm>
        </p:spPr>
        <p:txBody>
          <a:bodyPr>
            <a:noAutofit/>
          </a:bodyPr>
          <a:lstStyle>
            <a:lvl1pPr marL="0" indent="0">
              <a:buNone/>
              <a:defRPr sz="1200">
                <a:latin typeface="+mn-lt"/>
              </a:defRPr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146034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637200" y="6174829"/>
            <a:ext cx="4536505" cy="512056"/>
          </a:xfrm>
        </p:spPr>
        <p:txBody>
          <a:bodyPr anchor="ctr">
            <a:noAutofit/>
          </a:bodyPr>
          <a:lstStyle>
            <a:lvl1pPr marL="0" indent="0">
              <a:buNone/>
              <a:defRPr sz="1400">
                <a:latin typeface="+mn-lt"/>
              </a:defRPr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7" name="Platshållare för bild 6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9144000" cy="5995989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2863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997575"/>
          </a:xfrm>
        </p:spPr>
        <p:txBody>
          <a:bodyPr/>
          <a:lstStyle/>
          <a:p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30800" y="4010400"/>
            <a:ext cx="8413200" cy="1987200"/>
          </a:xfrm>
          <a:solidFill>
            <a:schemeClr val="tx1">
              <a:alpha val="85000"/>
            </a:schemeClr>
          </a:solidFill>
          <a:ln>
            <a:noFill/>
          </a:ln>
        </p:spPr>
        <p:txBody>
          <a:bodyPr lIns="432000" tIns="46800" rIns="3960000" bIns="108000" anchor="b">
            <a:noAutofit/>
          </a:bodyPr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47176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5995988"/>
          </a:xfrm>
        </p:spPr>
        <p:txBody>
          <a:bodyPr/>
          <a:lstStyle/>
          <a:p>
            <a:endParaRPr lang="sv-SE"/>
          </a:p>
        </p:txBody>
      </p:sp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730250" y="4008537"/>
            <a:ext cx="4321175" cy="1987862"/>
          </a:xfrm>
          <a:solidFill>
            <a:schemeClr val="tx1">
              <a:alpha val="85000"/>
            </a:schemeClr>
          </a:solidFill>
        </p:spPr>
        <p:txBody>
          <a:bodyPr lIns="432000" bIns="108000" anchor="b">
            <a:noAutofit/>
          </a:bodyPr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0"/>
          </p:nvPr>
        </p:nvSpPr>
        <p:spPr>
          <a:xfrm>
            <a:off x="5051424" y="4010400"/>
            <a:ext cx="4092576" cy="1987200"/>
          </a:xfrm>
          <a:solidFill>
            <a:schemeClr val="tx1">
              <a:alpha val="85000"/>
            </a:schemeClr>
          </a:solidFill>
        </p:spPr>
        <p:txBody>
          <a:bodyPr lIns="936000" tIns="46800" rIns="180000" bIns="144000" anchor="b">
            <a:noAutofit/>
          </a:bodyPr>
          <a:lstStyle>
            <a:lvl1pPr marL="0" indent="0">
              <a:buNone/>
              <a:defRPr sz="220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dirty="0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568892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rubrik 4"/>
          <p:cNvSpPr>
            <a:spLocks noGrp="1"/>
          </p:cNvSpPr>
          <p:nvPr>
            <p:ph type="title"/>
          </p:nvPr>
        </p:nvSpPr>
        <p:spPr>
          <a:xfrm>
            <a:off x="612000" y="770400"/>
            <a:ext cx="7919996" cy="64237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idx="1"/>
          </p:nvPr>
        </p:nvSpPr>
        <p:spPr>
          <a:xfrm>
            <a:off x="611999" y="2109600"/>
            <a:ext cx="7919997" cy="3695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998464"/>
            <a:ext cx="9144000" cy="859536"/>
          </a:xfrm>
          <a:prstGeom prst="rect">
            <a:avLst/>
          </a:prstGeom>
        </p:spPr>
      </p:pic>
      <p:pic>
        <p:nvPicPr>
          <p:cNvPr id="8" name="Picture 2" descr="N:\ŠABLONY A LOGA\Loga\logo AF-CP_malé_RGB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6158231"/>
            <a:ext cx="2376264" cy="604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8979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2" r:id="rId2"/>
    <p:sldLayoutId id="2147483656" r:id="rId3"/>
    <p:sldLayoutId id="2147483658" r:id="rId4"/>
    <p:sldLayoutId id="2147483660" r:id="rId5"/>
    <p:sldLayoutId id="2147483667" r:id="rId6"/>
    <p:sldLayoutId id="2147483659" r:id="rId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Clr>
          <a:schemeClr val="accent1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4500" indent="-179388" algn="l" defTabSz="9144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Clr>
          <a:schemeClr val="accent1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15963" indent="-180000" algn="l" defTabSz="9144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Clr>
          <a:schemeClr val="accent1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84250" indent="-180975" algn="l" defTabSz="9144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Clr>
          <a:schemeClr val="accent1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rubrik 4"/>
          <p:cNvSpPr>
            <a:spLocks noGrp="1"/>
          </p:cNvSpPr>
          <p:nvPr>
            <p:ph type="title"/>
          </p:nvPr>
        </p:nvSpPr>
        <p:spPr>
          <a:xfrm>
            <a:off x="612000" y="770400"/>
            <a:ext cx="7920000" cy="64237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idx="1"/>
          </p:nvPr>
        </p:nvSpPr>
        <p:spPr>
          <a:xfrm>
            <a:off x="612000" y="2109600"/>
            <a:ext cx="6875870" cy="343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998464"/>
            <a:ext cx="9144000" cy="859536"/>
          </a:xfrm>
          <a:prstGeom prst="rect">
            <a:avLst/>
          </a:prstGeom>
        </p:spPr>
      </p:pic>
      <p:pic>
        <p:nvPicPr>
          <p:cNvPr id="8" name="Picture 2" descr="N:\ŠABLONY A LOGA\Loga\logo AF-CP_malé_RG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6158231"/>
            <a:ext cx="2376264" cy="604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5231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4500" indent="-179388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15963" indent="-18000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84250" indent="-180975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rubrik 4"/>
          <p:cNvSpPr>
            <a:spLocks noGrp="1"/>
          </p:cNvSpPr>
          <p:nvPr>
            <p:ph type="title"/>
          </p:nvPr>
        </p:nvSpPr>
        <p:spPr>
          <a:xfrm>
            <a:off x="612000" y="770400"/>
            <a:ext cx="7920440" cy="64237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idx="1"/>
          </p:nvPr>
        </p:nvSpPr>
        <p:spPr>
          <a:xfrm>
            <a:off x="612000" y="2109600"/>
            <a:ext cx="6875870" cy="343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998464"/>
            <a:ext cx="9144000" cy="859536"/>
          </a:xfrm>
          <a:prstGeom prst="rect">
            <a:avLst/>
          </a:prstGeom>
        </p:spPr>
      </p:pic>
      <p:pic>
        <p:nvPicPr>
          <p:cNvPr id="7" name="Picture 2" descr="N:\ŠABLONY A LOGA\Loga\logo AF-CP_malé_RG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6158231"/>
            <a:ext cx="2376264" cy="604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1013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4500" indent="-179388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15963" indent="-18000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84250" indent="-180975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tif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10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tiff"/><Relationship Id="rId4" Type="http://schemas.microsoft.com/office/2007/relationships/hdphoto" Target="../media/hdphoto1.wdp"/><Relationship Id="rId9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tiff"/><Relationship Id="rId5" Type="http://schemas.openxmlformats.org/officeDocument/2006/relationships/image" Target="../media/image12.jpe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5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tiff"/><Relationship Id="rId5" Type="http://schemas.openxmlformats.org/officeDocument/2006/relationships/image" Target="../media/image12.jpe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6.jpeg"/><Relationship Id="rId4" Type="http://schemas.openxmlformats.org/officeDocument/2006/relationships/image" Target="../media/image1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rázek 3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4" r="10854"/>
          <a:stretch>
            <a:fillRect/>
          </a:stretch>
        </p:blipFill>
        <p:spPr/>
      </p:pic>
      <p:sp>
        <p:nvSpPr>
          <p:cNvPr id="19" name="Rubrik 18"/>
          <p:cNvSpPr>
            <a:spLocks noGrp="1"/>
          </p:cNvSpPr>
          <p:nvPr>
            <p:ph type="title"/>
          </p:nvPr>
        </p:nvSpPr>
        <p:spPr>
          <a:xfrm>
            <a:off x="0" y="5301208"/>
            <a:ext cx="6804248" cy="695191"/>
          </a:xfrm>
        </p:spPr>
        <p:txBody>
          <a:bodyPr/>
          <a:lstStyle/>
          <a:p>
            <a:r>
              <a:rPr lang="cs-CZ" sz="3200" dirty="0" smtClean="0"/>
              <a:t>Zelená energetika v MAS Mezilesí</a:t>
            </a:r>
            <a:endParaRPr lang="cs-CZ" sz="3200" dirty="0"/>
          </a:p>
        </p:txBody>
      </p:sp>
      <p:sp>
        <p:nvSpPr>
          <p:cNvPr id="20" name="Platshållare för text 19"/>
          <p:cNvSpPr>
            <a:spLocks noGrp="1"/>
          </p:cNvSpPr>
          <p:nvPr>
            <p:ph type="body" sz="quarter" idx="10"/>
          </p:nvPr>
        </p:nvSpPr>
        <p:spPr>
          <a:xfrm>
            <a:off x="6804248" y="5301208"/>
            <a:ext cx="2339752" cy="696392"/>
          </a:xfrm>
        </p:spPr>
        <p:txBody>
          <a:bodyPr/>
          <a:lstStyle/>
          <a:p>
            <a:r>
              <a:rPr lang="cs-CZ" noProof="0" dirty="0" smtClean="0"/>
              <a:t>                       29.5.2014</a:t>
            </a:r>
            <a:endParaRPr lang="en-US" noProof="0" dirty="0"/>
          </a:p>
        </p:txBody>
      </p:sp>
      <p:grpSp>
        <p:nvGrpSpPr>
          <p:cNvPr id="8" name="Skupina 7"/>
          <p:cNvGrpSpPr/>
          <p:nvPr/>
        </p:nvGrpSpPr>
        <p:grpSpPr>
          <a:xfrm>
            <a:off x="107504" y="6073853"/>
            <a:ext cx="6503070" cy="598541"/>
            <a:chOff x="107504" y="6073853"/>
            <a:chExt cx="6503070" cy="598541"/>
          </a:xfrm>
        </p:grpSpPr>
        <p:pic>
          <p:nvPicPr>
            <p:cNvPr id="12" name="Picture 3" descr="\\AFCZPRAFS2\server_energetika\Projekty\2012\12-1-014 100RES\materialy\logo\komunity pro zelenou energii.ti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1880" y="6180626"/>
              <a:ext cx="1440160" cy="4359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 descr="\\AFCZPRAFS2\server_energetika\Projekty\2012\12-1-014 100RES\materialy\logo\RURENER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6238626"/>
              <a:ext cx="1430457" cy="376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5" descr="\\AFCZPRAFS2\server_energetika\Projekty\2012\12-1-014 100RES\materialy\logo\SPOV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2160" y="6089563"/>
              <a:ext cx="598414" cy="5828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" name="Obrázek 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7961" y="6180626"/>
              <a:ext cx="2025927" cy="421337"/>
            </a:xfrm>
            <a:prstGeom prst="rect">
              <a:avLst/>
            </a:prstGeom>
          </p:spPr>
        </p:pic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70146" y="6073853"/>
              <a:ext cx="543625" cy="5412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040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/>
              <a:t>Strategický</a:t>
            </a:r>
            <a:r>
              <a:rPr lang="en-US" sz="2800" dirty="0"/>
              <a:t> </a:t>
            </a:r>
            <a:r>
              <a:rPr lang="en-US" sz="2800" dirty="0" err="1"/>
              <a:t>plán</a:t>
            </a:r>
            <a:r>
              <a:rPr lang="en-US" sz="2800" dirty="0"/>
              <a:t> </a:t>
            </a:r>
            <a:r>
              <a:rPr lang="en-US" sz="2800" dirty="0" smtClean="0"/>
              <a:t>LEADER</a:t>
            </a:r>
            <a:r>
              <a:rPr lang="cs-CZ" sz="2800" dirty="0" smtClean="0"/>
              <a:t> </a:t>
            </a:r>
            <a:r>
              <a:rPr lang="en-US" sz="2800" dirty="0" smtClean="0"/>
              <a:t>2007  </a:t>
            </a:r>
            <a:r>
              <a:rPr lang="en-US" sz="2800" dirty="0"/>
              <a:t>-2013</a:t>
            </a:r>
            <a:br>
              <a:rPr lang="en-US" sz="2800" dirty="0"/>
            </a:br>
            <a:endParaRPr lang="en-US" sz="2800" noProof="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1"/>
          </p:nvPr>
        </p:nvSpPr>
        <p:spPr>
          <a:xfrm>
            <a:off x="611996" y="1686970"/>
            <a:ext cx="7920000" cy="397131"/>
          </a:xfrm>
        </p:spPr>
        <p:txBody>
          <a:bodyPr/>
          <a:lstStyle/>
          <a:p>
            <a:r>
              <a:rPr lang="cs-CZ" noProof="0" dirty="0" smtClean="0"/>
              <a:t>- V textu můžeme najít</a:t>
            </a:r>
            <a:endParaRPr lang="en-US" noProof="0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>
              <a:buFontTx/>
              <a:buChar char="-"/>
            </a:pPr>
            <a:endParaRPr lang="cs-CZ" sz="1600" b="1" dirty="0" smtClean="0">
              <a:solidFill>
                <a:schemeClr val="accent6"/>
              </a:solidFill>
            </a:endParaRPr>
          </a:p>
          <a:p>
            <a:pPr>
              <a:buFontTx/>
              <a:buChar char="-"/>
            </a:pPr>
            <a:r>
              <a:rPr lang="en-US" sz="1600" b="1" dirty="0" err="1" smtClean="0">
                <a:solidFill>
                  <a:schemeClr val="accent6"/>
                </a:solidFill>
              </a:rPr>
              <a:t>Pri</a:t>
            </a:r>
            <a:r>
              <a:rPr lang="cs-CZ" sz="1600" b="1" dirty="0" smtClean="0">
                <a:solidFill>
                  <a:schemeClr val="accent6"/>
                </a:solidFill>
              </a:rPr>
              <a:t>o</a:t>
            </a:r>
            <a:r>
              <a:rPr lang="en-US" sz="1600" b="1" dirty="0" smtClean="0">
                <a:solidFill>
                  <a:schemeClr val="accent6"/>
                </a:solidFill>
              </a:rPr>
              <a:t>r</a:t>
            </a:r>
            <a:r>
              <a:rPr lang="cs-CZ" sz="1600" b="1" dirty="0" smtClean="0">
                <a:solidFill>
                  <a:schemeClr val="accent6"/>
                </a:solidFill>
              </a:rPr>
              <a:t>i</a:t>
            </a:r>
            <a:r>
              <a:rPr lang="en-US" sz="1600" b="1" dirty="0" err="1" smtClean="0">
                <a:solidFill>
                  <a:schemeClr val="accent6"/>
                </a:solidFill>
              </a:rPr>
              <a:t>tní</a:t>
            </a:r>
            <a:r>
              <a:rPr lang="en-US" sz="1600" b="1" dirty="0" smtClean="0">
                <a:solidFill>
                  <a:schemeClr val="accent6"/>
                </a:solidFill>
              </a:rPr>
              <a:t> oblast </a:t>
            </a:r>
            <a:r>
              <a:rPr lang="en-US" sz="1600" b="1" dirty="0" err="1" smtClean="0">
                <a:solidFill>
                  <a:schemeClr val="accent6"/>
                </a:solidFill>
              </a:rPr>
              <a:t>rozvoje</a:t>
            </a:r>
            <a:r>
              <a:rPr lang="en-US" sz="1600" b="1" dirty="0" smtClean="0">
                <a:solidFill>
                  <a:schemeClr val="accent6"/>
                </a:solidFill>
              </a:rPr>
              <a:t>: </a:t>
            </a:r>
            <a:r>
              <a:rPr lang="en-US" sz="1600" b="1" dirty="0" err="1" smtClean="0">
                <a:solidFill>
                  <a:schemeClr val="accent6"/>
                </a:solidFill>
              </a:rPr>
              <a:t>Ekologický</a:t>
            </a:r>
            <a:r>
              <a:rPr lang="en-US" sz="1600" b="1" dirty="0" smtClean="0">
                <a:solidFill>
                  <a:schemeClr val="accent6"/>
                </a:solidFill>
              </a:rPr>
              <a:t> region</a:t>
            </a:r>
            <a:endParaRPr lang="cs-CZ" sz="1600" b="1" dirty="0" smtClean="0">
              <a:solidFill>
                <a:schemeClr val="accent6"/>
              </a:solidFill>
            </a:endParaRPr>
          </a:p>
          <a:p>
            <a:pPr>
              <a:buFontTx/>
              <a:buChar char="-"/>
            </a:pPr>
            <a:endParaRPr lang="en-US" sz="1600" b="1" noProof="0" dirty="0" smtClean="0">
              <a:solidFill>
                <a:schemeClr val="accent6"/>
              </a:solidFill>
            </a:endParaRPr>
          </a:p>
          <a:p>
            <a:pPr>
              <a:buFontTx/>
              <a:buChar char="-"/>
            </a:pPr>
            <a:r>
              <a:rPr lang="cs-CZ" sz="1600" b="1" dirty="0" smtClean="0">
                <a:solidFill>
                  <a:schemeClr val="accent6"/>
                </a:solidFill>
              </a:rPr>
              <a:t>trendy rozvoje v kombinaci tradičního zemědělství a moderních metod využití zemědělských produktů → bioplynová stanice, která dodává elektřinu do sítě a teplem centrálně zásobuje obyvatele obce</a:t>
            </a:r>
          </a:p>
          <a:p>
            <a:pPr>
              <a:buFontTx/>
              <a:buChar char="-"/>
            </a:pPr>
            <a:endParaRPr lang="cs-CZ" sz="1600" b="1" dirty="0" smtClean="0">
              <a:solidFill>
                <a:schemeClr val="accent6"/>
              </a:solidFill>
            </a:endParaRPr>
          </a:p>
          <a:p>
            <a:pPr>
              <a:buFontTx/>
              <a:buChar char="-"/>
            </a:pPr>
            <a:r>
              <a:rPr lang="cs-CZ" sz="1600" b="1" dirty="0" smtClean="0">
                <a:solidFill>
                  <a:schemeClr val="accent6"/>
                </a:solidFill>
              </a:rPr>
              <a:t>projekt </a:t>
            </a:r>
            <a:r>
              <a:rPr lang="cs-CZ" sz="1600" b="1" dirty="0">
                <a:solidFill>
                  <a:schemeClr val="accent6"/>
                </a:solidFill>
              </a:rPr>
              <a:t>Energeticky soběstačná obec Kněžice - byl uskutečněn za podpory Strukturálních fondů Evropské unie v letech 2005 – 2007 a který založil zájem místní samosprávy, občanů i zdejších podnikatelů o využívání a podporu alternativních zdrojů energie, ekologického zemědělství a další související aktivity koncipované na principu udržitelného rozvoje a podpory ekologie. </a:t>
            </a:r>
            <a:endParaRPr lang="cs-CZ" sz="1600" b="1" dirty="0" smtClean="0">
              <a:solidFill>
                <a:schemeClr val="accent6"/>
              </a:solidFill>
            </a:endParaRPr>
          </a:p>
        </p:txBody>
      </p:sp>
      <p:grpSp>
        <p:nvGrpSpPr>
          <p:cNvPr id="25" name="Skupina 24"/>
          <p:cNvGrpSpPr/>
          <p:nvPr/>
        </p:nvGrpSpPr>
        <p:grpSpPr>
          <a:xfrm>
            <a:off x="107504" y="6073853"/>
            <a:ext cx="6503070" cy="598541"/>
            <a:chOff x="107504" y="6073853"/>
            <a:chExt cx="6503070" cy="598541"/>
          </a:xfrm>
        </p:grpSpPr>
        <p:pic>
          <p:nvPicPr>
            <p:cNvPr id="26" name="Picture 3" descr="\\AFCZPRAFS2\server_energetika\Projekty\2012\12-1-014 100RES\materialy\logo\komunity pro zelenou energii.ti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1880" y="6180626"/>
              <a:ext cx="1440160" cy="4359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4" descr="\\AFCZPRAFS2\server_energetika\Projekty\2012\12-1-014 100RES\materialy\logo\RURENER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6238626"/>
              <a:ext cx="1430457" cy="376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5" descr="\\AFCZPRAFS2\server_energetika\Projekty\2012\12-1-014 100RES\materialy\logo\SPOV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2160" y="6089563"/>
              <a:ext cx="598414" cy="5828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Obrázek 2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7961" y="6180626"/>
              <a:ext cx="2025927" cy="421337"/>
            </a:xfrm>
            <a:prstGeom prst="rect">
              <a:avLst/>
            </a:prstGeom>
          </p:spPr>
        </p:pic>
        <p:pic>
          <p:nvPicPr>
            <p:cNvPr id="30" name="Obrázek 2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70146" y="6073853"/>
              <a:ext cx="543625" cy="5412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6608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effectLst>
            <a:outerShdw dist="50800" dir="5400000" sx="1000" sy="1000" algn="ctr" rotWithShape="0">
              <a:srgbClr val="000000"/>
            </a:outerShdw>
          </a:effectLst>
        </p:spPr>
        <p:txBody>
          <a:bodyPr/>
          <a:lstStyle/>
          <a:p>
            <a:r>
              <a:rPr lang="cs-CZ" sz="2800" noProof="0" dirty="0" smtClean="0"/>
              <a:t>Komunity pro zelenou energii		</a:t>
            </a:r>
            <a:endParaRPr lang="en-US" sz="2800" noProof="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1"/>
          </p:nvPr>
        </p:nvSpPr>
        <p:spPr>
          <a:xfrm>
            <a:off x="611996" y="1686970"/>
            <a:ext cx="7920000" cy="397131"/>
          </a:xfrm>
        </p:spPr>
        <p:txBody>
          <a:bodyPr/>
          <a:lstStyle/>
          <a:p>
            <a:r>
              <a:rPr lang="cs-CZ" noProof="0" dirty="0" smtClean="0"/>
              <a:t>Na to navázal</a:t>
            </a:r>
            <a:endParaRPr lang="en-US" noProof="0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cs-CZ" sz="1600" b="1" dirty="0" smtClean="0">
                <a:solidFill>
                  <a:srgbClr val="00B0F0"/>
                </a:solidFill>
              </a:rPr>
              <a:t>Evropský projekt</a:t>
            </a:r>
          </a:p>
          <a:p>
            <a:pPr lvl="1"/>
            <a:r>
              <a:rPr lang="cs-CZ" sz="1600" b="1" dirty="0" smtClean="0">
                <a:solidFill>
                  <a:srgbClr val="00B0F0"/>
                </a:solidFill>
              </a:rPr>
              <a:t>5 obcí MAS Mezilesí</a:t>
            </a:r>
          </a:p>
          <a:p>
            <a:pPr lvl="1"/>
            <a:r>
              <a:rPr lang="cs-CZ" sz="1600" b="1" dirty="0" smtClean="0">
                <a:solidFill>
                  <a:srgbClr val="00B0F0"/>
                </a:solidFill>
              </a:rPr>
              <a:t>Akční plán udržitelné energie</a:t>
            </a:r>
          </a:p>
          <a:p>
            <a:pPr lvl="1"/>
            <a:r>
              <a:rPr lang="cs-CZ" sz="1600" b="1" dirty="0" smtClean="0">
                <a:solidFill>
                  <a:srgbClr val="00B0F0"/>
                </a:solidFill>
              </a:rPr>
              <a:t>Studie proveditelnosti pro plánované akce</a:t>
            </a:r>
          </a:p>
          <a:p>
            <a:pPr lvl="1"/>
            <a:r>
              <a:rPr lang="cs-CZ" sz="1600" b="1" dirty="0" smtClean="0">
                <a:solidFill>
                  <a:srgbClr val="00B0F0"/>
                </a:solidFill>
              </a:rPr>
              <a:t>Poradenství v oblasti energetiky</a:t>
            </a:r>
          </a:p>
          <a:p>
            <a:pPr lvl="1"/>
            <a:r>
              <a:rPr lang="cs-CZ" sz="1600" b="1" dirty="0" smtClean="0">
                <a:solidFill>
                  <a:srgbClr val="00B0F0"/>
                </a:solidFill>
              </a:rPr>
              <a:t>Možnost studijní cesty po inspirativních místech našich rakouských sousedů</a:t>
            </a:r>
          </a:p>
          <a:p>
            <a:pPr lvl="1"/>
            <a:r>
              <a:rPr lang="cs-CZ" sz="1600" b="1" dirty="0" smtClean="0">
                <a:solidFill>
                  <a:srgbClr val="00B0F0"/>
                </a:solidFill>
              </a:rPr>
              <a:t>Účast obce Kněžice v Evropské lize obnovitelných zdrojů energie v r. 2013</a:t>
            </a:r>
          </a:p>
          <a:p>
            <a:pPr lvl="1"/>
            <a:r>
              <a:rPr lang="cs-CZ" sz="1600" b="1" dirty="0" smtClean="0">
                <a:solidFill>
                  <a:srgbClr val="00B0F0"/>
                </a:solidFill>
              </a:rPr>
              <a:t>Ekocentrum </a:t>
            </a:r>
            <a:r>
              <a:rPr lang="cs-CZ" sz="1600" b="1" dirty="0" err="1" smtClean="0">
                <a:solidFill>
                  <a:srgbClr val="00B0F0"/>
                </a:solidFill>
              </a:rPr>
              <a:t>Mlejn</a:t>
            </a:r>
            <a:r>
              <a:rPr lang="cs-CZ" sz="1600" b="1" dirty="0" smtClean="0">
                <a:solidFill>
                  <a:srgbClr val="00B0F0"/>
                </a:solidFill>
              </a:rPr>
              <a:t> – místo kde se všechno děje</a:t>
            </a:r>
          </a:p>
          <a:p>
            <a:pPr lvl="1"/>
            <a:endParaRPr lang="cs-CZ" sz="1600" dirty="0" smtClean="0"/>
          </a:p>
        </p:txBody>
      </p:sp>
      <p:grpSp>
        <p:nvGrpSpPr>
          <p:cNvPr id="11" name="Skupina 10"/>
          <p:cNvGrpSpPr/>
          <p:nvPr/>
        </p:nvGrpSpPr>
        <p:grpSpPr>
          <a:xfrm>
            <a:off x="107504" y="6089563"/>
            <a:ext cx="6503070" cy="674564"/>
            <a:chOff x="107504" y="6089563"/>
            <a:chExt cx="6503070" cy="674564"/>
          </a:xfrm>
        </p:grpSpPr>
        <p:pic>
          <p:nvPicPr>
            <p:cNvPr id="12" name="Picture 2" descr="\\AFCZPRAFS2\server_energetika\Projekty\2012\12-1-014 100RES\materialy\logo\iee_logo_300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3309" y="6318781"/>
              <a:ext cx="2035879" cy="3052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3" descr="\\AFCZPRAFS2\server_energetika\Projekty\2012\12-1-014 100RES\materialy\logo\komunity pro zelenou energii.ti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9533" y="6238626"/>
              <a:ext cx="1718122" cy="520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\\AFCZPRAFS2\server_energetika\Projekty\2012\12-1-014 100RES\materialy\logo\RURENER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6238626"/>
              <a:ext cx="1430457" cy="376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5" descr="\\AFCZPRAFS2\server_energetika\Projekty\2012\12-1-014 100RES\materialy\logo\SPOV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7974" y="6089563"/>
              <a:ext cx="692600" cy="6745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92"/>
            <a:ext cx="9144000" cy="6957392"/>
          </a:xfrm>
          <a:prstGeom prst="rect">
            <a:avLst/>
          </a:prstGeom>
        </p:spPr>
      </p:pic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noProof="0" dirty="0" smtClean="0"/>
              <a:t>Osnova připravované strategie</a:t>
            </a:r>
            <a:endParaRPr lang="en-US" sz="2800" noProof="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1"/>
          </p:nvPr>
        </p:nvSpPr>
        <p:spPr>
          <a:xfrm>
            <a:off x="611996" y="1686970"/>
            <a:ext cx="7920000" cy="397131"/>
          </a:xfrm>
        </p:spPr>
        <p:txBody>
          <a:bodyPr/>
          <a:lstStyle/>
          <a:p>
            <a:endParaRPr lang="en-US" noProof="0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2"/>
          </p:nvPr>
        </p:nvSpPr>
        <p:spPr>
          <a:xfrm>
            <a:off x="612000" y="1340768"/>
            <a:ext cx="7920000" cy="4464496"/>
          </a:xfrm>
        </p:spPr>
        <p:txBody>
          <a:bodyPr numCol="2"/>
          <a:lstStyle/>
          <a:p>
            <a:pPr>
              <a:buFontTx/>
              <a:buChar char="-"/>
            </a:pPr>
            <a:r>
              <a:rPr lang="cs-CZ" sz="1600" b="1" dirty="0" smtClean="0">
                <a:solidFill>
                  <a:schemeClr val="accent6"/>
                </a:solidFill>
              </a:rPr>
              <a:t>Obyvatelstvo </a:t>
            </a:r>
            <a:r>
              <a:rPr lang="cs-CZ" sz="1600" b="1" dirty="0">
                <a:solidFill>
                  <a:schemeClr val="accent6"/>
                </a:solidFill>
              </a:rPr>
              <a:t>– vývoj osídlení, věková struktura, vzdělanostní struktura</a:t>
            </a:r>
          </a:p>
          <a:p>
            <a:pPr>
              <a:buFontTx/>
              <a:buChar char="-"/>
            </a:pPr>
            <a:r>
              <a:rPr lang="cs-CZ" sz="1600" b="1" dirty="0" smtClean="0">
                <a:solidFill>
                  <a:schemeClr val="accent6"/>
                </a:solidFill>
              </a:rPr>
              <a:t>Technická </a:t>
            </a:r>
            <a:r>
              <a:rPr lang="cs-CZ" sz="1600" b="1" dirty="0">
                <a:solidFill>
                  <a:schemeClr val="accent6"/>
                </a:solidFill>
              </a:rPr>
              <a:t>infrastruktura</a:t>
            </a:r>
          </a:p>
          <a:p>
            <a:pPr>
              <a:buFontTx/>
              <a:buChar char="-"/>
            </a:pPr>
            <a:r>
              <a:rPr lang="cs-CZ" sz="1600" b="1" dirty="0" smtClean="0">
                <a:solidFill>
                  <a:schemeClr val="accent6"/>
                </a:solidFill>
              </a:rPr>
              <a:t>Doprava</a:t>
            </a:r>
            <a:endParaRPr lang="cs-CZ" sz="1600" b="1" dirty="0">
              <a:solidFill>
                <a:schemeClr val="accent6"/>
              </a:solidFill>
            </a:endParaRPr>
          </a:p>
          <a:p>
            <a:pPr>
              <a:buFontTx/>
              <a:buChar char="-"/>
            </a:pPr>
            <a:r>
              <a:rPr lang="cs-CZ" sz="1600" b="1" dirty="0" smtClean="0">
                <a:solidFill>
                  <a:schemeClr val="accent6"/>
                </a:solidFill>
              </a:rPr>
              <a:t>Vybavenost </a:t>
            </a:r>
            <a:r>
              <a:rPr lang="cs-CZ" sz="1600" b="1" dirty="0">
                <a:solidFill>
                  <a:schemeClr val="accent6"/>
                </a:solidFill>
              </a:rPr>
              <a:t>obcí a služby</a:t>
            </a:r>
          </a:p>
          <a:p>
            <a:pPr>
              <a:buFontTx/>
              <a:buChar char="-"/>
            </a:pPr>
            <a:r>
              <a:rPr lang="cs-CZ" sz="1600" b="1" dirty="0" smtClean="0">
                <a:solidFill>
                  <a:schemeClr val="accent6"/>
                </a:solidFill>
              </a:rPr>
              <a:t>Bydlení</a:t>
            </a:r>
            <a:endParaRPr lang="cs-CZ" sz="1600" b="1" dirty="0">
              <a:solidFill>
                <a:schemeClr val="accent6"/>
              </a:solidFill>
            </a:endParaRPr>
          </a:p>
          <a:p>
            <a:pPr>
              <a:buFontTx/>
              <a:buChar char="-"/>
            </a:pPr>
            <a:r>
              <a:rPr lang="cs-CZ" sz="1600" b="1" dirty="0" smtClean="0">
                <a:solidFill>
                  <a:schemeClr val="accent6"/>
                </a:solidFill>
              </a:rPr>
              <a:t>Životní </a:t>
            </a:r>
            <a:r>
              <a:rPr lang="cs-CZ" sz="1600" b="1" dirty="0">
                <a:solidFill>
                  <a:schemeClr val="accent6"/>
                </a:solidFill>
              </a:rPr>
              <a:t>prostředí</a:t>
            </a:r>
          </a:p>
          <a:p>
            <a:pPr>
              <a:buFontTx/>
              <a:buChar char="-"/>
            </a:pPr>
            <a:r>
              <a:rPr lang="cs-CZ" sz="1600" b="1" dirty="0" smtClean="0">
                <a:solidFill>
                  <a:schemeClr val="accent6"/>
                </a:solidFill>
              </a:rPr>
              <a:t>Odpadové </a:t>
            </a:r>
            <a:r>
              <a:rPr lang="cs-CZ" sz="1600" b="1" dirty="0">
                <a:solidFill>
                  <a:schemeClr val="accent6"/>
                </a:solidFill>
              </a:rPr>
              <a:t>hospodářství</a:t>
            </a:r>
          </a:p>
          <a:p>
            <a:pPr>
              <a:buFontTx/>
              <a:buChar char="-"/>
            </a:pPr>
            <a:r>
              <a:rPr lang="cs-CZ" sz="1600" b="1" dirty="0" smtClean="0">
                <a:solidFill>
                  <a:schemeClr val="accent6"/>
                </a:solidFill>
              </a:rPr>
              <a:t>Nakládání </a:t>
            </a:r>
            <a:r>
              <a:rPr lang="cs-CZ" sz="1600" b="1" dirty="0">
                <a:solidFill>
                  <a:schemeClr val="accent6"/>
                </a:solidFill>
              </a:rPr>
              <a:t>s odpady</a:t>
            </a:r>
          </a:p>
          <a:p>
            <a:pPr>
              <a:buFontTx/>
              <a:buChar char="-"/>
            </a:pPr>
            <a:r>
              <a:rPr lang="cs-CZ" sz="1600" b="1" dirty="0" smtClean="0">
                <a:solidFill>
                  <a:schemeClr val="accent6"/>
                </a:solidFill>
              </a:rPr>
              <a:t>Ochrana </a:t>
            </a:r>
            <a:r>
              <a:rPr lang="cs-CZ" sz="1600" b="1" dirty="0">
                <a:solidFill>
                  <a:schemeClr val="accent6"/>
                </a:solidFill>
              </a:rPr>
              <a:t>ovzduší</a:t>
            </a:r>
          </a:p>
          <a:p>
            <a:pPr>
              <a:buFontTx/>
              <a:buChar char="-"/>
            </a:pPr>
            <a:r>
              <a:rPr lang="cs-CZ" sz="1600" b="1" dirty="0" smtClean="0">
                <a:solidFill>
                  <a:schemeClr val="accent6"/>
                </a:solidFill>
              </a:rPr>
              <a:t>Ochrana </a:t>
            </a:r>
            <a:r>
              <a:rPr lang="cs-CZ" sz="1600" b="1" dirty="0">
                <a:solidFill>
                  <a:schemeClr val="accent6"/>
                </a:solidFill>
              </a:rPr>
              <a:t>vod</a:t>
            </a:r>
          </a:p>
          <a:p>
            <a:pPr>
              <a:buFontTx/>
              <a:buChar char="-"/>
            </a:pPr>
            <a:r>
              <a:rPr lang="cs-CZ" sz="1600" b="1" dirty="0" smtClean="0">
                <a:solidFill>
                  <a:schemeClr val="accent6"/>
                </a:solidFill>
              </a:rPr>
              <a:t>Čistota </a:t>
            </a:r>
            <a:r>
              <a:rPr lang="cs-CZ" sz="1600" b="1" dirty="0">
                <a:solidFill>
                  <a:schemeClr val="accent6"/>
                </a:solidFill>
              </a:rPr>
              <a:t>pitné vody</a:t>
            </a:r>
          </a:p>
          <a:p>
            <a:pPr>
              <a:buFontTx/>
              <a:buChar char="-"/>
            </a:pPr>
            <a:r>
              <a:rPr lang="cs-CZ" sz="1600" b="1" dirty="0" smtClean="0">
                <a:solidFill>
                  <a:schemeClr val="accent6"/>
                </a:solidFill>
              </a:rPr>
              <a:t>Čistota </a:t>
            </a:r>
            <a:r>
              <a:rPr lang="cs-CZ" sz="1600" b="1" dirty="0">
                <a:solidFill>
                  <a:schemeClr val="accent6"/>
                </a:solidFill>
              </a:rPr>
              <a:t>pozemních vod</a:t>
            </a:r>
          </a:p>
          <a:p>
            <a:pPr>
              <a:buFontTx/>
              <a:buChar char="-"/>
            </a:pPr>
            <a:r>
              <a:rPr lang="cs-CZ" sz="1600" b="1" dirty="0" smtClean="0">
                <a:solidFill>
                  <a:schemeClr val="accent6"/>
                </a:solidFill>
              </a:rPr>
              <a:t>Čištění </a:t>
            </a:r>
            <a:r>
              <a:rPr lang="cs-CZ" sz="1600" b="1" dirty="0">
                <a:solidFill>
                  <a:schemeClr val="accent6"/>
                </a:solidFill>
              </a:rPr>
              <a:t>vody</a:t>
            </a:r>
          </a:p>
          <a:p>
            <a:pPr>
              <a:buFontTx/>
              <a:buChar char="-"/>
            </a:pPr>
            <a:r>
              <a:rPr lang="cs-CZ" sz="1600" b="1" dirty="0" smtClean="0">
                <a:solidFill>
                  <a:schemeClr val="accent6"/>
                </a:solidFill>
              </a:rPr>
              <a:t>Ochrana </a:t>
            </a:r>
            <a:r>
              <a:rPr lang="cs-CZ" sz="1600" b="1" dirty="0">
                <a:solidFill>
                  <a:schemeClr val="accent6"/>
                </a:solidFill>
              </a:rPr>
              <a:t>půdy</a:t>
            </a:r>
          </a:p>
          <a:p>
            <a:pPr>
              <a:buFontTx/>
              <a:buChar char="-"/>
            </a:pPr>
            <a:r>
              <a:rPr lang="cs-CZ" sz="1600" b="1" dirty="0" smtClean="0">
                <a:solidFill>
                  <a:schemeClr val="accent6"/>
                </a:solidFill>
              </a:rPr>
              <a:t>Protierozní </a:t>
            </a:r>
            <a:r>
              <a:rPr lang="cs-CZ" sz="1600" b="1" dirty="0">
                <a:solidFill>
                  <a:schemeClr val="accent6"/>
                </a:solidFill>
              </a:rPr>
              <a:t>opatření</a:t>
            </a:r>
          </a:p>
          <a:p>
            <a:pPr>
              <a:buFontTx/>
              <a:buChar char="-"/>
            </a:pPr>
            <a:r>
              <a:rPr lang="cs-CZ" sz="1600" b="1" dirty="0" smtClean="0">
                <a:solidFill>
                  <a:schemeClr val="accent6"/>
                </a:solidFill>
              </a:rPr>
              <a:t>-Zadržování </a:t>
            </a:r>
            <a:r>
              <a:rPr lang="cs-CZ" sz="1600" b="1" dirty="0">
                <a:solidFill>
                  <a:schemeClr val="accent6"/>
                </a:solidFill>
              </a:rPr>
              <a:t>vody v krajině</a:t>
            </a:r>
          </a:p>
          <a:p>
            <a:pPr>
              <a:buFontTx/>
              <a:buChar char="-"/>
            </a:pPr>
            <a:r>
              <a:rPr lang="cs-CZ" sz="1600" b="1" dirty="0" smtClean="0">
                <a:solidFill>
                  <a:schemeClr val="accent6"/>
                </a:solidFill>
              </a:rPr>
              <a:t>-Zeleň </a:t>
            </a:r>
            <a:r>
              <a:rPr lang="cs-CZ" sz="1600" b="1" dirty="0">
                <a:solidFill>
                  <a:schemeClr val="accent6"/>
                </a:solidFill>
              </a:rPr>
              <a:t>v krajině a </a:t>
            </a:r>
            <a:r>
              <a:rPr lang="cs-CZ" sz="1600" b="1" dirty="0" smtClean="0">
                <a:solidFill>
                  <a:schemeClr val="accent6"/>
                </a:solidFill>
              </a:rPr>
              <a:t>sídlech</a:t>
            </a:r>
          </a:p>
          <a:p>
            <a:pPr>
              <a:buFontTx/>
              <a:buChar char="-"/>
            </a:pPr>
            <a:r>
              <a:rPr lang="cs-CZ" sz="1600" b="1" dirty="0" smtClean="0">
                <a:solidFill>
                  <a:schemeClr val="accent6"/>
                </a:solidFill>
              </a:rPr>
              <a:t>Energetika</a:t>
            </a:r>
            <a:endParaRPr lang="cs-CZ" sz="1600" b="1" dirty="0">
              <a:solidFill>
                <a:schemeClr val="accent6"/>
              </a:solidFill>
            </a:endParaRPr>
          </a:p>
          <a:p>
            <a:pPr>
              <a:buFontTx/>
              <a:buChar char="-"/>
            </a:pPr>
            <a:r>
              <a:rPr lang="cs-CZ" sz="1600" b="1" dirty="0" smtClean="0">
                <a:solidFill>
                  <a:schemeClr val="accent6"/>
                </a:solidFill>
              </a:rPr>
              <a:t>Život </a:t>
            </a:r>
            <a:r>
              <a:rPr lang="cs-CZ" sz="1600" b="1" dirty="0">
                <a:solidFill>
                  <a:schemeClr val="accent6"/>
                </a:solidFill>
              </a:rPr>
              <a:t>v obcích – spolky, kulturní a sportovní vybavenost a aktivity, sociální, </a:t>
            </a:r>
            <a:r>
              <a:rPr lang="cs-CZ" sz="1600" b="1" dirty="0" smtClean="0">
                <a:solidFill>
                  <a:schemeClr val="accent6"/>
                </a:solidFill>
              </a:rPr>
              <a:t>zdravotní služby </a:t>
            </a:r>
            <a:r>
              <a:rPr lang="cs-CZ" sz="1600" b="1" dirty="0">
                <a:solidFill>
                  <a:schemeClr val="accent6"/>
                </a:solidFill>
              </a:rPr>
              <a:t>apod.</a:t>
            </a:r>
          </a:p>
          <a:p>
            <a:pPr>
              <a:buFontTx/>
              <a:buChar char="-"/>
            </a:pPr>
            <a:r>
              <a:rPr lang="cs-CZ" sz="1600" b="1" dirty="0" smtClean="0">
                <a:solidFill>
                  <a:schemeClr val="accent6"/>
                </a:solidFill>
              </a:rPr>
              <a:t>Podnikání</a:t>
            </a:r>
            <a:r>
              <a:rPr lang="cs-CZ" sz="1600" b="1" dirty="0">
                <a:solidFill>
                  <a:schemeClr val="accent6"/>
                </a:solidFill>
              </a:rPr>
              <a:t>, výroba, zaměstnanost</a:t>
            </a:r>
          </a:p>
          <a:p>
            <a:pPr>
              <a:buFontTx/>
              <a:buChar char="-"/>
            </a:pPr>
            <a:r>
              <a:rPr lang="cs-CZ" sz="1600" b="1" dirty="0" smtClean="0">
                <a:solidFill>
                  <a:schemeClr val="accent6"/>
                </a:solidFill>
              </a:rPr>
              <a:t>Vzdělávání</a:t>
            </a:r>
            <a:r>
              <a:rPr lang="cs-CZ" sz="1600" b="1" dirty="0">
                <a:solidFill>
                  <a:schemeClr val="accent6"/>
                </a:solidFill>
              </a:rPr>
              <a:t>, školství</a:t>
            </a:r>
          </a:p>
          <a:p>
            <a:pPr>
              <a:buFontTx/>
              <a:buChar char="-"/>
            </a:pPr>
            <a:r>
              <a:rPr lang="cs-CZ" sz="1600" b="1" dirty="0" smtClean="0">
                <a:solidFill>
                  <a:schemeClr val="accent6"/>
                </a:solidFill>
              </a:rPr>
              <a:t>Řízení </a:t>
            </a:r>
            <a:r>
              <a:rPr lang="cs-CZ" sz="1600" b="1" dirty="0">
                <a:solidFill>
                  <a:schemeClr val="accent6"/>
                </a:solidFill>
              </a:rPr>
              <a:t>obcí, informovanost, spolupráce</a:t>
            </a:r>
          </a:p>
          <a:p>
            <a:pPr>
              <a:buFontTx/>
              <a:buChar char="-"/>
            </a:pPr>
            <a:r>
              <a:rPr lang="cs-CZ" sz="1600" b="1" dirty="0" smtClean="0">
                <a:solidFill>
                  <a:schemeClr val="accent6"/>
                </a:solidFill>
              </a:rPr>
              <a:t>Bezpečnost</a:t>
            </a:r>
            <a:endParaRPr lang="cs-CZ" sz="1600" b="1" dirty="0">
              <a:solidFill>
                <a:schemeClr val="accent6"/>
              </a:solidFill>
            </a:endParaRPr>
          </a:p>
          <a:p>
            <a:pPr>
              <a:buFontTx/>
              <a:buChar char="-"/>
            </a:pPr>
            <a:r>
              <a:rPr lang="cs-CZ" sz="1600" b="1" dirty="0" smtClean="0">
                <a:solidFill>
                  <a:schemeClr val="accent6"/>
                </a:solidFill>
              </a:rPr>
              <a:t>Turistický </a:t>
            </a:r>
            <a:r>
              <a:rPr lang="cs-CZ" sz="1600" b="1" dirty="0">
                <a:solidFill>
                  <a:schemeClr val="accent6"/>
                </a:solidFill>
              </a:rPr>
              <a:t>ruch</a:t>
            </a:r>
          </a:p>
          <a:p>
            <a:pPr>
              <a:buFontTx/>
              <a:buChar char="-"/>
            </a:pPr>
            <a:r>
              <a:rPr lang="cs-CZ" sz="1600" b="1" dirty="0" smtClean="0">
                <a:solidFill>
                  <a:schemeClr val="accent6"/>
                </a:solidFill>
              </a:rPr>
              <a:t>Ad</a:t>
            </a:r>
            <a:r>
              <a:rPr lang="cs-CZ" sz="1600" b="1" dirty="0">
                <a:solidFill>
                  <a:schemeClr val="accent6"/>
                </a:solidFill>
              </a:rPr>
              <a:t>.</a:t>
            </a:r>
          </a:p>
          <a:p>
            <a:pPr>
              <a:buFontTx/>
              <a:buChar char="-"/>
            </a:pPr>
            <a:endParaRPr lang="cs-CZ" sz="1600" b="1" noProof="0" dirty="0" smtClean="0">
              <a:solidFill>
                <a:schemeClr val="accent6"/>
              </a:solidFill>
            </a:endParaRPr>
          </a:p>
        </p:txBody>
      </p:sp>
      <p:grpSp>
        <p:nvGrpSpPr>
          <p:cNvPr id="11" name="Skupina 10"/>
          <p:cNvGrpSpPr/>
          <p:nvPr/>
        </p:nvGrpSpPr>
        <p:grpSpPr>
          <a:xfrm>
            <a:off x="107504" y="6089563"/>
            <a:ext cx="6503070" cy="674564"/>
            <a:chOff x="107504" y="6089563"/>
            <a:chExt cx="6503070" cy="674564"/>
          </a:xfrm>
        </p:grpSpPr>
        <p:pic>
          <p:nvPicPr>
            <p:cNvPr id="12" name="Picture 2" descr="\\AFCZPRAFS2\server_energetika\Projekty\2012\12-1-014 100RES\materialy\logo\iee_logo_300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3309" y="6318781"/>
              <a:ext cx="2035879" cy="3052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3" descr="\\AFCZPRAFS2\server_energetika\Projekty\2012\12-1-014 100RES\materialy\logo\komunity pro zelenou energii.ti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9533" y="6238626"/>
              <a:ext cx="1718122" cy="520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\\AFCZPRAFS2\server_energetika\Projekty\2012\12-1-014 100RES\materialy\logo\RURENER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6238626"/>
              <a:ext cx="1430457" cy="376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5" descr="\\AFCZPRAFS2\server_energetika\Projekty\2012\12-1-014 100RES\materialy\logo\SPOV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7974" y="6089563"/>
              <a:ext cx="692600" cy="6745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8227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noProof="0" dirty="0" smtClean="0"/>
              <a:t>Děkuji za pozornost</a:t>
            </a:r>
            <a:endParaRPr lang="en-US" sz="2800" noProof="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1"/>
          </p:nvPr>
        </p:nvSpPr>
        <p:spPr>
          <a:xfrm>
            <a:off x="611996" y="1686970"/>
            <a:ext cx="7920000" cy="397131"/>
          </a:xfrm>
        </p:spPr>
        <p:txBody>
          <a:bodyPr/>
          <a:lstStyle/>
          <a:p>
            <a:endParaRPr lang="en-US" noProof="0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600" dirty="0" smtClean="0"/>
              <a:t>Mgr. Paulína </a:t>
            </a:r>
            <a:r>
              <a:rPr lang="cs-CZ" sz="1600" dirty="0" err="1" smtClean="0"/>
              <a:t>Pidaná</a:t>
            </a:r>
            <a:endParaRPr lang="cs-CZ" sz="1600" dirty="0" smtClean="0"/>
          </a:p>
          <a:p>
            <a:pPr marL="0" indent="0">
              <a:buNone/>
            </a:pPr>
            <a:r>
              <a:rPr lang="cs-CZ" sz="1600" dirty="0" smtClean="0"/>
              <a:t>AF-CITYPLAN  s. r. o.</a:t>
            </a:r>
          </a:p>
          <a:p>
            <a:pPr marL="0" indent="0">
              <a:buNone/>
            </a:pPr>
            <a:r>
              <a:rPr lang="cs-CZ" sz="1600" dirty="0" smtClean="0"/>
              <a:t>paulina.pidana@afconsult.com</a:t>
            </a:r>
          </a:p>
          <a:p>
            <a:pPr marL="0" indent="0">
              <a:buNone/>
            </a:pPr>
            <a:r>
              <a:rPr lang="cs-CZ" sz="1600" dirty="0" smtClean="0"/>
              <a:t>T: +420 277 00 55 09</a:t>
            </a:r>
          </a:p>
          <a:p>
            <a:pPr marL="0" indent="0">
              <a:buNone/>
            </a:pPr>
            <a:r>
              <a:rPr lang="cs-CZ" sz="1600" dirty="0" smtClean="0"/>
              <a:t>www.af-cityplan.cz</a:t>
            </a:r>
          </a:p>
          <a:p>
            <a:pPr>
              <a:buFontTx/>
              <a:buChar char="-"/>
            </a:pPr>
            <a:endParaRPr lang="cs-CZ" sz="1600" noProof="0" dirty="0" smtClean="0"/>
          </a:p>
        </p:txBody>
      </p:sp>
      <p:grpSp>
        <p:nvGrpSpPr>
          <p:cNvPr id="11" name="Skupina 10"/>
          <p:cNvGrpSpPr/>
          <p:nvPr/>
        </p:nvGrpSpPr>
        <p:grpSpPr>
          <a:xfrm>
            <a:off x="107504" y="6089563"/>
            <a:ext cx="6503070" cy="674564"/>
            <a:chOff x="107504" y="6089563"/>
            <a:chExt cx="6503070" cy="674564"/>
          </a:xfrm>
        </p:grpSpPr>
        <p:pic>
          <p:nvPicPr>
            <p:cNvPr id="12" name="Picture 2" descr="\\AFCZPRAFS2\server_energetika\Projekty\2012\12-1-014 100RES\materialy\logo\iee_logo_300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3309" y="6318781"/>
              <a:ext cx="2035879" cy="3052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3" descr="\\AFCZPRAFS2\server_energetika\Projekty\2012\12-1-014 100RES\materialy\logo\komunity pro zelenou energii.ti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9533" y="6238626"/>
              <a:ext cx="1718122" cy="520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\\AFCZPRAFS2\server_energetika\Projekty\2012\12-1-014 100RES\materialy\logo\RURENER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6238626"/>
              <a:ext cx="1430457" cy="376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5" descr="\\AFCZPRAFS2\server_energetika\Projekty\2012\12-1-014 100RES\materialy\logo\SPOV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7974" y="6089563"/>
              <a:ext cx="692600" cy="6745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9139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21214-Solberg-AF_PPT-template 2012-Final">
  <a:themeElements>
    <a:clrScheme name="ÅF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87AF00"/>
      </a:accent1>
      <a:accent2>
        <a:srgbClr val="20B3B8"/>
      </a:accent2>
      <a:accent3>
        <a:srgbClr val="FFCC00"/>
      </a:accent3>
      <a:accent4>
        <a:srgbClr val="6D6E71"/>
      </a:accent4>
      <a:accent5>
        <a:srgbClr val="000000"/>
      </a:accent5>
      <a:accent6>
        <a:srgbClr val="F45813"/>
      </a:accent6>
      <a:hlink>
        <a:srgbClr val="0000FF"/>
      </a:hlink>
      <a:folHlink>
        <a:srgbClr val="800080"/>
      </a:folHlink>
    </a:clrScheme>
    <a:fontScheme name="ÅF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F Consult template 2012 ">
  <a:themeElements>
    <a:clrScheme name="ÅF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87AF00"/>
      </a:accent1>
      <a:accent2>
        <a:srgbClr val="20B3B8"/>
      </a:accent2>
      <a:accent3>
        <a:srgbClr val="FFCC00"/>
      </a:accent3>
      <a:accent4>
        <a:srgbClr val="6D6E71"/>
      </a:accent4>
      <a:accent5>
        <a:srgbClr val="000000"/>
      </a:accent5>
      <a:accent6>
        <a:srgbClr val="F45813"/>
      </a:accent6>
      <a:hlink>
        <a:srgbClr val="0000FF"/>
      </a:hlink>
      <a:folHlink>
        <a:srgbClr val="800080"/>
      </a:folHlink>
    </a:clrScheme>
    <a:fontScheme name="ÅF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AF Consult template 2012  ">
  <a:themeElements>
    <a:clrScheme name="ÅF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87AF00"/>
      </a:accent1>
      <a:accent2>
        <a:srgbClr val="20B3B8"/>
      </a:accent2>
      <a:accent3>
        <a:srgbClr val="FFCC00"/>
      </a:accent3>
      <a:accent4>
        <a:srgbClr val="6D6E71"/>
      </a:accent4>
      <a:accent5>
        <a:srgbClr val="000000"/>
      </a:accent5>
      <a:accent6>
        <a:srgbClr val="F45813"/>
      </a:accent6>
      <a:hlink>
        <a:srgbClr val="0000FF"/>
      </a:hlink>
      <a:folHlink>
        <a:srgbClr val="800080"/>
      </a:folHlink>
    </a:clrScheme>
    <a:fontScheme name="ÅF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Powerpoint document" ma:contentTypeID="0x010100DA53C353D32B2D42B0AE2EF55A68ED8D1200D5D9DBBC16F9D845B59F9DF8B75C4877" ma:contentTypeVersion="" ma:contentTypeDescription="" ma:contentTypeScope="" ma:versionID="7c7243fa22cb4f3fcaebd98640c1d2de">
  <xsd:schema xmlns:xsd="http://www.w3.org/2001/XMLSchema" xmlns:xs="http://www.w3.org/2001/XMLSchema" xmlns:p="http://schemas.microsoft.com/office/2006/metadata/properties" xmlns:ns2="e6ec678c-9e7a-45b6-879d-42b5de9d141d" targetNamespace="http://schemas.microsoft.com/office/2006/metadata/properties" ma:root="true" ma:fieldsID="4ec88a5b5d42d7d3ebfb104f230765c7" ns2:_="">
    <xsd:import namespace="e6ec678c-9e7a-45b6-879d-42b5de9d141d"/>
    <xsd:element name="properties">
      <xsd:complexType>
        <xsd:sequence>
          <xsd:element name="documentManagement">
            <xsd:complexType>
              <xsd:all>
                <xsd:element ref="ns2:PublishToArchive" minOccurs="0"/>
                <xsd:element ref="ns2:DocPublished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ec678c-9e7a-45b6-879d-42b5de9d141d" elementFormDefault="qualified">
    <xsd:import namespace="http://schemas.microsoft.com/office/2006/documentManagement/types"/>
    <xsd:import namespace="http://schemas.microsoft.com/office/infopath/2007/PartnerControls"/>
    <xsd:element name="PublishToArchive" ma:index="1" nillable="true" ma:displayName="Publish" ma:default="0" ma:internalName="PublishToArchive">
      <xsd:simpleType>
        <xsd:restriction base="dms:Boolean"/>
      </xsd:simpleType>
    </xsd:element>
    <xsd:element name="DocPublishedDate" ma:index="2" nillable="true" ma:displayName="Published Date" ma:internalName="DocPublishedDat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ToArchive xmlns="e6ec678c-9e7a-45b6-879d-42b5de9d141d">true</PublishToArchive>
  </documentManagement>
</p:properties>
</file>

<file path=customXml/itemProps1.xml><?xml version="1.0" encoding="utf-8"?>
<ds:datastoreItem xmlns:ds="http://schemas.openxmlformats.org/officeDocument/2006/customXml" ds:itemID="{E4C8D77D-A3D3-4FAC-A80E-39D7D57BC8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6ec678c-9e7a-45b6-879d-42b5de9d14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AD1C259-B83F-45C8-841E-38D32F8A24F0}">
  <ds:schemaRefs>
    <ds:schemaRef ds:uri="http://schemas.microsoft.com/office/2006/metadata/properties"/>
    <ds:schemaRef ds:uri="e6ec678c-9e7a-45b6-879d-42b5de9d141d"/>
    <ds:schemaRef ds:uri="http://schemas.microsoft.com/office/2006/documentManagement/types"/>
    <ds:schemaRef ds:uri="http://purl.org/dc/dcmitype/"/>
    <ds:schemaRef ds:uri="http://purl.org/dc/terms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121214-Solberg-AF_PPT-template 2012-Final.potx</Template>
  <TotalTime>5135</TotalTime>
  <Words>210</Words>
  <Application>Microsoft Office PowerPoint</Application>
  <PresentationFormat>Předvádění na obrazovce (4:3)</PresentationFormat>
  <Paragraphs>57</Paragraphs>
  <Slides>5</Slides>
  <Notes>5</Notes>
  <HiddenSlides>0</HiddenSlides>
  <MMClips>0</MMClips>
  <ScaleCrop>false</ScaleCrop>
  <HeadingPairs>
    <vt:vector size="4" baseType="variant">
      <vt:variant>
        <vt:lpstr>Motiv</vt:lpstr>
      </vt:variant>
      <vt:variant>
        <vt:i4>3</vt:i4>
      </vt:variant>
      <vt:variant>
        <vt:lpstr>Nadpisy snímků</vt:lpstr>
      </vt:variant>
      <vt:variant>
        <vt:i4>5</vt:i4>
      </vt:variant>
    </vt:vector>
  </HeadingPairs>
  <TitlesOfParts>
    <vt:vector size="8" baseType="lpstr">
      <vt:lpstr>121214-Solberg-AF_PPT-template 2012-Final</vt:lpstr>
      <vt:lpstr>AF Consult template 2012 </vt:lpstr>
      <vt:lpstr>AF Consult template 2012  </vt:lpstr>
      <vt:lpstr>Zelená energetika v MAS Mezilesí</vt:lpstr>
      <vt:lpstr>Strategický plán LEADER 2007  -2013 </vt:lpstr>
      <vt:lpstr>Komunity pro zelenou energii  </vt:lpstr>
      <vt:lpstr>Osnova připravované strategie</vt:lpstr>
      <vt:lpstr>Děkuji za pozornost</vt:lpstr>
    </vt:vector>
  </TitlesOfParts>
  <Company>ÅF 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ÅF Powerpoint template</dc:title>
  <dc:creator>Bäckbro Karolina</dc:creator>
  <cp:lastModifiedBy>user</cp:lastModifiedBy>
  <cp:revision>69</cp:revision>
  <cp:lastPrinted>2012-10-11T15:06:29Z</cp:lastPrinted>
  <dcterms:created xsi:type="dcterms:W3CDTF">2012-12-14T12:18:26Z</dcterms:created>
  <dcterms:modified xsi:type="dcterms:W3CDTF">2014-05-29T06:28:10Z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0x010100DA53C353D32B2D42B0AE2EF55A68ED8D1200D5D9DBBC16F9D845B59F9DF8B75C4877</vt:lpwstr>
  </property>
</Properties>
</file>